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11"/>
  </p:notesMasterIdLst>
  <p:sldIdLst>
    <p:sldId id="286" r:id="rId3"/>
    <p:sldId id="279" r:id="rId4"/>
    <p:sldId id="281" r:id="rId5"/>
    <p:sldId id="267" r:id="rId6"/>
    <p:sldId id="290" r:id="rId7"/>
    <p:sldId id="293" r:id="rId8"/>
    <p:sldId id="280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>
        <p:scale>
          <a:sx n="75" d="100"/>
          <a:sy n="75" d="100"/>
        </p:scale>
        <p:origin x="972" y="-632"/>
      </p:cViewPr>
      <p:guideLst/>
    </p:cSldViewPr>
  </p:slideViewPr>
  <p:outlineViewPr>
    <p:cViewPr>
      <p:scale>
        <a:sx n="33" d="100"/>
        <a:sy n="33" d="100"/>
      </p:scale>
      <p:origin x="0" y="-14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7AE18-7359-45B4-A2F5-905A6E9B9BF1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AEAEF-18FC-4608-A37F-0BA582B69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49D0-5DCF-4287-9941-52972135B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2" name="Google Shape;6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755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2397600" y="345600"/>
            <a:ext cx="6386400" cy="57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 for ‘Header &amp; Content’ Slide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1465" y="1562611"/>
            <a:ext cx="8362535" cy="7281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420688" y="2290745"/>
            <a:ext cx="8363312" cy="39243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48474B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90D59A-2676-4F4F-A34E-0AE0591F0A3C}" type="datetime1">
              <a:rPr lang="en-US" smtClean="0">
                <a:solidFill>
                  <a:srgbClr val="48474B">
                    <a:tint val="75000"/>
                  </a:srgbClr>
                </a:solidFill>
              </a:rPr>
              <a:t>16/09/21</a:t>
            </a:fld>
            <a:endParaRPr lang="en-US">
              <a:solidFill>
                <a:srgbClr val="4847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0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3967534"/>
            <a:ext cx="5143500" cy="34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Department name and Author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000" y="2745000"/>
            <a:ext cx="2612899" cy="756000"/>
          </a:xfrm>
          <a:prstGeom prst="rect">
            <a:avLst/>
          </a:prstGeom>
          <a:solidFill>
            <a:srgbClr val="37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Rectangle 8"/>
          <p:cNvSpPr/>
          <p:nvPr/>
        </p:nvSpPr>
        <p:spPr>
          <a:xfrm>
            <a:off x="3287120" y="2745000"/>
            <a:ext cx="216000" cy="756000"/>
          </a:xfrm>
          <a:prstGeom prst="rect">
            <a:avLst/>
          </a:prstGeom>
          <a:solidFill>
            <a:srgbClr val="E9C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657600" y="2597285"/>
            <a:ext cx="5143500" cy="10332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Name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6678651" y="6501600"/>
            <a:ext cx="2133600" cy="360000"/>
          </a:xfrm>
        </p:spPr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7EB80B-B800-4A5F-8585-C4B59E14F39E}" type="datetime1">
              <a:rPr lang="en-GB" smtClean="0"/>
              <a:pPr/>
              <a:t>16/09/2021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87ACF069-55E5-474A-95CB-9B04FBC225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/>
              <a:t>RESTRICTED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8" y="11151"/>
            <a:ext cx="1795345" cy="16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8" y="11151"/>
            <a:ext cx="1795345" cy="1639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000" y="1569914"/>
            <a:ext cx="2612899" cy="756000"/>
          </a:xfrm>
          <a:prstGeom prst="rect">
            <a:avLst/>
          </a:prstGeom>
          <a:solidFill>
            <a:srgbClr val="37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/>
        </p:nvSpPr>
        <p:spPr>
          <a:xfrm>
            <a:off x="3287120" y="1569914"/>
            <a:ext cx="216000" cy="756000"/>
          </a:xfrm>
          <a:prstGeom prst="rect">
            <a:avLst/>
          </a:prstGeom>
          <a:solidFill>
            <a:srgbClr val="E9C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9751" y="2441171"/>
            <a:ext cx="2613148" cy="38580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287120" y="2441171"/>
            <a:ext cx="5513980" cy="3858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461914"/>
            <a:ext cx="5143500" cy="97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b="1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Name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79999" y="6500562"/>
            <a:ext cx="3487501" cy="3600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Department name and Author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>
          <a:xfrm>
            <a:off x="6673467" y="6501600"/>
            <a:ext cx="2133600" cy="360000"/>
          </a:xfrm>
        </p:spPr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A84FBA-0438-42EB-9F18-8032951B922A}" type="datetime1">
              <a:rPr lang="en-GB" smtClean="0"/>
              <a:pPr/>
              <a:t>16/09/2021</a:t>
            </a:fld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87ACF069-55E5-474A-95CB-9B04FBC225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/>
              <a:t>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71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 for ‘Header &amp; Content’ Slide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1465" y="1562611"/>
            <a:ext cx="8362535" cy="72813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420688" y="2290745"/>
            <a:ext cx="8363312" cy="3924318"/>
          </a:xfrm>
        </p:spPr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8CC41F-238F-4983-BF80-87C800061FB8}" type="datetime1">
              <a:rPr lang="en-GB" smtClean="0"/>
              <a:pPr/>
              <a:t>16/09/2021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CF069-55E5-474A-95CB-9B04FBC225C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5868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 for ‘Title Only’ Slide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3FAB0D-65E5-464E-8758-B7A712F0AD0C}" type="datetime1">
              <a:rPr lang="en-GB" smtClean="0"/>
              <a:pPr/>
              <a:t>16/09/2021</a:t>
            </a:fld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CF069-55E5-474A-95CB-9B04FBC225C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/>
              <a:t>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7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465" y="2439780"/>
            <a:ext cx="3992709" cy="4053561"/>
          </a:xfrm>
        </p:spPr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1465" y="1573762"/>
            <a:ext cx="8362534" cy="8660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00790" y="2439780"/>
            <a:ext cx="4083210" cy="4053561"/>
          </a:xfrm>
        </p:spPr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396909" y="345432"/>
            <a:ext cx="6387090" cy="576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 for ‘Two Column Text’ Slide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8D6196-6A5E-420E-BC7F-28E99B87B9FE}" type="datetime1">
              <a:rPr lang="en-GB" smtClean="0"/>
              <a:pPr/>
              <a:t>16/09/2021</a:t>
            </a:fld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ACF069-55E5-474A-95CB-9B04FBC225C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50785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Tex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465" y="1570628"/>
            <a:ext cx="5126069" cy="4885188"/>
          </a:xfrm>
        </p:spPr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396909" y="345432"/>
            <a:ext cx="6387090" cy="576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 for ‘Two Column Text + Pictures’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3999" y="1269550"/>
            <a:ext cx="2880000" cy="1800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Rectangle 21"/>
          <p:cNvSpPr/>
          <p:nvPr/>
        </p:nvSpPr>
        <p:spPr>
          <a:xfrm>
            <a:off x="5903999" y="3136613"/>
            <a:ext cx="2880000" cy="360649"/>
          </a:xfrm>
          <a:prstGeom prst="rect">
            <a:avLst/>
          </a:prstGeom>
          <a:solidFill>
            <a:srgbClr val="E9C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03999" y="3742294"/>
            <a:ext cx="2880000" cy="1800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4" name="Rectangle 23"/>
          <p:cNvSpPr/>
          <p:nvPr/>
        </p:nvSpPr>
        <p:spPr>
          <a:xfrm>
            <a:off x="5903999" y="5609358"/>
            <a:ext cx="2880000" cy="360000"/>
          </a:xfrm>
          <a:prstGeom prst="rect">
            <a:avLst/>
          </a:prstGeom>
          <a:solidFill>
            <a:srgbClr val="E9C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015038" y="3136613"/>
            <a:ext cx="2705100" cy="360363"/>
          </a:xfrm>
        </p:spPr>
        <p:txBody>
          <a:bodyPr anchor="ctr">
            <a:normAutofit/>
          </a:bodyPr>
          <a:lstStyle>
            <a:lvl1pPr marL="0" indent="0">
              <a:buNone/>
              <a:defRPr sz="1000" b="1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15038" y="5609358"/>
            <a:ext cx="2705100" cy="360363"/>
          </a:xfrm>
        </p:spPr>
        <p:txBody>
          <a:bodyPr anchor="ctr">
            <a:normAutofit/>
          </a:bodyPr>
          <a:lstStyle>
            <a:lvl1pPr marL="0" indent="0">
              <a:buNone/>
              <a:defRPr sz="1000" b="1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87221-76A7-4FB0-BF4F-26810FB06DF2}" type="datetime1">
              <a:rPr lang="en-GB" smtClean="0"/>
              <a:pPr/>
              <a:t>16/09/2021</a:t>
            </a:fld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ACF069-55E5-474A-95CB-9B04FBC225C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4751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15801" y="3118659"/>
          <a:ext cx="7365077" cy="3681537"/>
        </p:xfrm>
        <a:graphic>
          <a:graphicData uri="http://schemas.openxmlformats.org/drawingml/2006/table">
            <a:tbl>
              <a:tblPr/>
              <a:tblGrid>
                <a:gridCol w="157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93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b="1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DOCUMENT ORGINATOR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Name: 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Title: 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47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Signed: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Date: 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3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b="1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FUNCTION / TA CHECK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Name: 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Title: 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58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Signed: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Date: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3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b="1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APPROVAL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Name: 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Title: 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88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Signed: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4500" algn="l"/>
                        </a:tabLs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Date:</a:t>
                      </a:r>
                      <a:r>
                        <a:rPr lang="en-GB" sz="900" baseline="0" dirty="0">
                          <a:latin typeface="Calibri" pitchFamily="34" charset="0"/>
                          <a:cs typeface="Arial" pitchFamily="34" charset="0"/>
                        </a:rPr>
                        <a:t>	</a:t>
                      </a:r>
                      <a:endParaRPr lang="en-GB" sz="9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446" marR="61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5802" y="1557699"/>
          <a:ext cx="6754803" cy="1576074"/>
        </p:xfrm>
        <a:graphic>
          <a:graphicData uri="http://schemas.openxmlformats.org/drawingml/2006/table">
            <a:tbl>
              <a:tblPr/>
              <a:tblGrid>
                <a:gridCol w="218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919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DOCUMENT NUMBER:</a:t>
                      </a: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GB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257" marR="6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1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REV. NR.: </a:t>
                      </a:r>
                    </a:p>
                    <a:p>
                      <a:pPr marL="18034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9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257" marR="6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REVISION DATE: </a:t>
                      </a: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GB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257" marR="6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257" marR="6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19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ECCN:</a:t>
                      </a:r>
                      <a:r>
                        <a:rPr lang="en-GB" sz="9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900" b="1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endParaRPr lang="en-GB" sz="9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2257" marR="6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774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INFORMATION SECURITY CLASSIFICATION:</a:t>
                      </a:r>
                    </a:p>
                  </a:txBody>
                  <a:tcPr marL="62257" marR="622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13728" y="1612015"/>
            <a:ext cx="2631285" cy="243226"/>
          </a:xfrm>
        </p:spPr>
        <p:txBody>
          <a:bodyPr>
            <a:noAutofit/>
          </a:bodyPr>
          <a:lstStyle>
            <a:lvl1pPr>
              <a:buNone/>
              <a:defRPr sz="1200" b="1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NP00-00-000-ZP-?-PT-nnnn-000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13728" y="2017369"/>
            <a:ext cx="666613" cy="243226"/>
          </a:xfrm>
        </p:spPr>
        <p:txBody>
          <a:bodyPr>
            <a:noAutofit/>
          </a:bodyPr>
          <a:lstStyle>
            <a:lvl1pPr>
              <a:buNone/>
              <a:defRPr sz="1200" b="1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P01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16104" y="2450784"/>
            <a:ext cx="1313387" cy="243226"/>
          </a:xfrm>
        </p:spPr>
        <p:txBody>
          <a:bodyPr>
            <a:noAutofit/>
          </a:bodyPr>
          <a:lstStyle>
            <a:lvl1pPr>
              <a:buNone/>
              <a:defRPr sz="1200" b="1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Not EAR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2957230" y="2007641"/>
            <a:ext cx="1156391" cy="243226"/>
          </a:xfrm>
        </p:spPr>
        <p:txBody>
          <a:bodyPr>
            <a:noAutofit/>
          </a:bodyPr>
          <a:lstStyle>
            <a:lvl1pPr>
              <a:buNone/>
              <a:defRPr sz="1200" b="1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30-Jan-2012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99162" y="833492"/>
            <a:ext cx="7044837" cy="646149"/>
          </a:xfrm>
        </p:spPr>
        <p:txBody>
          <a:bodyPr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 baseline="0">
                <a:solidFill>
                  <a:srgbClr val="378ECA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Approvals – Optional slide.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Contact NCPOC-DCC@ncpoc.kz for Doc nr &amp; Publishing</a:t>
            </a:r>
          </a:p>
          <a:p>
            <a:pPr lvl="0"/>
            <a:endParaRPr lang="en-GB" noProof="0" dirty="0"/>
          </a:p>
        </p:txBody>
      </p:sp>
      <p:sp>
        <p:nvSpPr>
          <p:cNvPr id="45" name="TextBox 44"/>
          <p:cNvSpPr txBox="1"/>
          <p:nvPr/>
        </p:nvSpPr>
        <p:spPr>
          <a:xfrm>
            <a:off x="2308392" y="290803"/>
            <a:ext cx="58923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400" b="1" noProof="0" dirty="0">
                <a:solidFill>
                  <a:srgbClr val="378E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29" hasCustomPrompt="1"/>
          </p:nvPr>
        </p:nvSpPr>
        <p:spPr>
          <a:xfrm>
            <a:off x="2856915" y="3220652"/>
            <a:ext cx="4924800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name here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sz="quarter" idx="30" hasCustomPrompt="1"/>
          </p:nvPr>
        </p:nvSpPr>
        <p:spPr>
          <a:xfrm>
            <a:off x="2856915" y="3412739"/>
            <a:ext cx="4924800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Title here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31" hasCustomPrompt="1"/>
          </p:nvPr>
        </p:nvSpPr>
        <p:spPr>
          <a:xfrm>
            <a:off x="2856915" y="4119689"/>
            <a:ext cx="4924800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Date here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sz="quarter" idx="32" hasCustomPrompt="1"/>
          </p:nvPr>
        </p:nvSpPr>
        <p:spPr>
          <a:xfrm>
            <a:off x="2856915" y="4404099"/>
            <a:ext cx="4924800" cy="190800"/>
          </a:xfrm>
        </p:spPr>
        <p:txBody>
          <a:bodyPr anchor="ctr">
            <a:noAutofit/>
          </a:bodyPr>
          <a:lstStyle>
            <a:lvl1pPr marL="228600" indent="-228600">
              <a:buFont typeface="+mj-lt"/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Name here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quarter" idx="34" hasCustomPrompt="1"/>
          </p:nvPr>
        </p:nvSpPr>
        <p:spPr>
          <a:xfrm>
            <a:off x="2856915" y="5302959"/>
            <a:ext cx="4924800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Date here</a:t>
            </a:r>
          </a:p>
        </p:txBody>
      </p:sp>
      <p:sp>
        <p:nvSpPr>
          <p:cNvPr id="59" name="Content Placeholder 58"/>
          <p:cNvSpPr>
            <a:spLocks noGrp="1"/>
          </p:cNvSpPr>
          <p:nvPr>
            <p:ph sz="quarter" idx="35" hasCustomPrompt="1"/>
          </p:nvPr>
        </p:nvSpPr>
        <p:spPr>
          <a:xfrm>
            <a:off x="2856915" y="5569773"/>
            <a:ext cx="4924800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Name here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36" hasCustomPrompt="1"/>
          </p:nvPr>
        </p:nvSpPr>
        <p:spPr>
          <a:xfrm>
            <a:off x="2856915" y="5743795"/>
            <a:ext cx="4924800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Title here</a:t>
            </a:r>
          </a:p>
        </p:txBody>
      </p:sp>
      <p:sp>
        <p:nvSpPr>
          <p:cNvPr id="63" name="Content Placeholder 62"/>
          <p:cNvSpPr>
            <a:spLocks noGrp="1"/>
          </p:cNvSpPr>
          <p:nvPr>
            <p:ph sz="quarter" idx="37" hasCustomPrompt="1"/>
          </p:nvPr>
        </p:nvSpPr>
        <p:spPr>
          <a:xfrm>
            <a:off x="2856915" y="6491332"/>
            <a:ext cx="4924800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Date here</a:t>
            </a:r>
          </a:p>
        </p:txBody>
      </p:sp>
      <p:sp>
        <p:nvSpPr>
          <p:cNvPr id="65" name="Content Placeholder 64"/>
          <p:cNvSpPr>
            <a:spLocks noGrp="1"/>
          </p:cNvSpPr>
          <p:nvPr>
            <p:ph sz="quarter" idx="38" hasCustomPrompt="1"/>
          </p:nvPr>
        </p:nvSpPr>
        <p:spPr>
          <a:xfrm>
            <a:off x="2856153" y="4585785"/>
            <a:ext cx="4926012" cy="190800"/>
          </a:xfrm>
        </p:spPr>
        <p:txBody>
          <a:bodyPr anchor="ctr">
            <a:noAutofit/>
          </a:bodyPr>
          <a:lstStyle>
            <a:lvl1pPr>
              <a:buNone/>
              <a:defRPr sz="1200" baseline="0"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Enter Title here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87ACF069-55E5-474A-95CB-9B04FBC225C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41" hasCustomPrompt="1"/>
          </p:nvPr>
        </p:nvSpPr>
        <p:spPr>
          <a:xfrm>
            <a:off x="616104" y="2877788"/>
            <a:ext cx="2786576" cy="243226"/>
          </a:xfrm>
        </p:spPr>
        <p:txBody>
          <a:bodyPr>
            <a:noAutofit/>
          </a:bodyPr>
          <a:lstStyle>
            <a:lvl1pPr>
              <a:buNone/>
              <a:defRPr sz="1200" b="1" baseline="0">
                <a:latin typeface="Calibri" pitchFamily="34" charset="0"/>
                <a:cs typeface="Arial" pitchFamily="34" charset="0"/>
              </a:defRPr>
            </a:lvl1pPr>
          </a:lstStyle>
          <a:p>
            <a:pPr marL="0" marR="0" algn="just">
              <a:lnSpc>
                <a:spcPts val="12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200" b="1" baseline="0" dirty="0">
                <a:latin typeface="Calibri" pitchFamily="34" charset="0"/>
                <a:ea typeface="Times New Roman"/>
                <a:cs typeface="Times New Roman"/>
              </a:rPr>
              <a:t>Restricted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9220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70330" y="6388905"/>
            <a:ext cx="473670" cy="263638"/>
          </a:xfrm>
          <a:prstGeom prst="rect">
            <a:avLst/>
          </a:prstGeom>
          <a:solidFill>
            <a:srgbClr val="37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8304-069C-4B54-8877-EEA38E94C892}" type="datetime1">
              <a:rPr lang="en-US" smtClean="0"/>
              <a:t>16/09/21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63F-5268-4748-BC09-511959BA8A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612095" y="241410"/>
            <a:ext cx="7058235" cy="75895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1600">
                <a:solidFill>
                  <a:srgbClr val="378ECA"/>
                </a:solidFill>
                <a:latin typeface="+mn-lt"/>
              </a:defRPr>
            </a:lvl1pPr>
          </a:lstStyle>
          <a:p>
            <a:r>
              <a:rPr lang="en-US" dirty="0"/>
              <a:t>Segoe UI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3670" y="1303940"/>
            <a:ext cx="8197850" cy="48577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378ECA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474747"/>
                </a:solidFill>
                <a:latin typeface="+mn-lt"/>
              </a:defRPr>
            </a:lvl1pPr>
            <a:lvl2pPr marL="7429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rgbClr val="474747"/>
                </a:solidFill>
                <a:latin typeface="+mn-lt"/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474747"/>
                </a:solidFill>
                <a:latin typeface="+mn-lt"/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474747"/>
                </a:solidFill>
                <a:latin typeface="+mn-lt"/>
              </a:defRPr>
            </a:lvl4pPr>
            <a:lvl5pPr marL="2057400" indent="-228600"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§"/>
              <a:defRPr sz="1100">
                <a:solidFill>
                  <a:srgbClr val="47474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Segoe UI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Segoe UI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Segoe UI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Segoe UI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Segoe UI 11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2" y="227685"/>
            <a:ext cx="976799" cy="84857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12094" y="1076255"/>
            <a:ext cx="7058235" cy="0"/>
          </a:xfrm>
          <a:prstGeom prst="line">
            <a:avLst/>
          </a:prstGeom>
          <a:ln w="38100">
            <a:solidFill>
              <a:srgbClr val="378E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8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9057"/>
            <a:ext cx="9144000" cy="178657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54100" y="6313010"/>
            <a:ext cx="1003105" cy="365125"/>
          </a:xfrm>
        </p:spPr>
        <p:txBody>
          <a:bodyPr/>
          <a:lstStyle>
            <a:lvl1pPr>
              <a:defRPr>
                <a:solidFill>
                  <a:srgbClr val="378ECA"/>
                </a:solidFill>
              </a:defRPr>
            </a:lvl1pPr>
          </a:lstStyle>
          <a:p>
            <a:fld id="{7A45147C-FBF7-46A6-AD9F-4C0FF09B9FD2}" type="datetime1">
              <a:rPr lang="en-US" smtClean="0"/>
              <a:t>16/09/21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8849" y="6313010"/>
            <a:ext cx="2049165" cy="365125"/>
          </a:xfrm>
        </p:spPr>
        <p:txBody>
          <a:bodyPr/>
          <a:lstStyle>
            <a:lvl1pPr algn="r">
              <a:defRPr>
                <a:solidFill>
                  <a:srgbClr val="378ECA"/>
                </a:solidFill>
                <a:latin typeface="+mn-lt"/>
              </a:defRPr>
            </a:lvl1pPr>
          </a:lstStyle>
          <a:p>
            <a:r>
              <a:rPr lang="en-US"/>
              <a:t>INTERNAL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54099" y="5174585"/>
            <a:ext cx="5843915" cy="6823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600" baseline="0">
                <a:solidFill>
                  <a:srgbClr val="378ECA"/>
                </a:solidFill>
              </a:defRPr>
            </a:lvl1pPr>
          </a:lstStyle>
          <a:p>
            <a:pPr lvl="0"/>
            <a:r>
              <a:rPr lang="en-US" dirty="0"/>
              <a:t>Segoe UI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54099" y="4795110"/>
            <a:ext cx="5843915" cy="3794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600" baseline="0">
                <a:solidFill>
                  <a:srgbClr val="378ECA"/>
                </a:solidFill>
              </a:defRPr>
            </a:lvl1pPr>
          </a:lstStyle>
          <a:p>
            <a:pPr lvl="0"/>
            <a:r>
              <a:rPr lang="en-US" dirty="0"/>
              <a:t>Segoe UI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54099" y="2670051"/>
            <a:ext cx="5843915" cy="1669690"/>
          </a:xfrm>
          <a:prstGeom prst="rect">
            <a:avLst/>
          </a:prstGeom>
        </p:spPr>
        <p:txBody>
          <a:bodyPr lIns="0" tIns="182880" rIns="0" bIns="18288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Segoe UI 28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6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10" y="1986995"/>
            <a:ext cx="5447686" cy="48572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97775" y="6268779"/>
            <a:ext cx="1138425" cy="22768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300" dirty="0">
                <a:solidFill>
                  <a:srgbClr val="378ECA"/>
                </a:solidFill>
                <a:latin typeface="Segoe UI Semibold"/>
              </a:rPr>
              <a:t>www.ncoc.kz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80842" y="6268779"/>
            <a:ext cx="1669690" cy="22768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r>
              <a:rPr lang="en-US" sz="1400" dirty="0">
                <a:solidFill>
                  <a:srgbClr val="378ECA"/>
                </a:solidFill>
                <a:latin typeface="Segoe UI Semibold"/>
              </a:rPr>
              <a:t>Tel.: +7 7122 92 80 00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92525" y="6268779"/>
            <a:ext cx="4477805" cy="22768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 algn="r"/>
            <a:r>
              <a:rPr lang="en-US" sz="1400" dirty="0">
                <a:solidFill>
                  <a:srgbClr val="378ECA"/>
                </a:solidFill>
                <a:latin typeface="Segoe UI Semibold"/>
              </a:rPr>
              <a:t>1, </a:t>
            </a:r>
            <a:r>
              <a:rPr lang="en-US" sz="1400" dirty="0" err="1">
                <a:solidFill>
                  <a:srgbClr val="378ECA"/>
                </a:solidFill>
                <a:latin typeface="Segoe UI Semibold"/>
              </a:rPr>
              <a:t>Smagulov</a:t>
            </a:r>
            <a:r>
              <a:rPr lang="en-US" sz="1400" dirty="0">
                <a:solidFill>
                  <a:srgbClr val="378ECA"/>
                </a:solidFill>
                <a:latin typeface="Segoe UI Semibold"/>
              </a:rPr>
              <a:t> St., NCOC office, 060002, </a:t>
            </a:r>
            <a:r>
              <a:rPr lang="en-US" sz="1400" dirty="0" err="1">
                <a:solidFill>
                  <a:srgbClr val="378ECA"/>
                </a:solidFill>
                <a:latin typeface="Segoe UI Semibold"/>
              </a:rPr>
              <a:t>Atyrau</a:t>
            </a:r>
            <a:r>
              <a:rPr lang="en-US" sz="1400" dirty="0">
                <a:solidFill>
                  <a:srgbClr val="378ECA"/>
                </a:solidFill>
                <a:latin typeface="Segoe UI Semibold"/>
              </a:rPr>
              <a:t>, Kazakhstan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70" y="2518258"/>
            <a:ext cx="2138817" cy="18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1_Header and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2397600" y="345600"/>
            <a:ext cx="6386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ECA"/>
              </a:buClr>
              <a:buSzPts val="2400"/>
              <a:buFont typeface="Arial"/>
              <a:buNone/>
              <a:defRPr>
                <a:solidFill>
                  <a:srgbClr val="378EC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421467" y="1562611"/>
            <a:ext cx="8362535" cy="72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8ECA"/>
              </a:buClr>
              <a:buSzPts val="2000"/>
              <a:buNone/>
              <a:defRPr sz="1500" b="1">
                <a:solidFill>
                  <a:srgbClr val="378E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>
                <a:solidFill>
                  <a:schemeClr val="dk1"/>
                </a:solidFill>
              </a:defRPr>
            </a:lvl2pPr>
            <a:lvl3pPr marL="1028700" lvl="2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  <a:defRPr>
                <a:solidFill>
                  <a:schemeClr val="dk1"/>
                </a:solidFill>
              </a:defRPr>
            </a:lvl3pPr>
            <a:lvl4pPr marL="1371600" lvl="3" indent="-23812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>
                <a:solidFill>
                  <a:schemeClr val="dk1"/>
                </a:solidFill>
              </a:defRPr>
            </a:lvl4pPr>
            <a:lvl5pPr marL="17145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Char char="+"/>
              <a:defRPr>
                <a:solidFill>
                  <a:schemeClr val="dk1"/>
                </a:solidFill>
              </a:defRPr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2"/>
          </p:nvPr>
        </p:nvSpPr>
        <p:spPr>
          <a:xfrm>
            <a:off x="420688" y="2290746"/>
            <a:ext cx="8363312" cy="392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74747"/>
              </a:buClr>
              <a:buSzPts val="2000"/>
              <a:buChar char="•"/>
              <a:defRPr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4747"/>
              </a:buClr>
              <a:buSzPts val="1800"/>
              <a:buChar char="-"/>
              <a:defRPr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lvl="2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74747"/>
              </a:buClr>
              <a:buSzPts val="1600"/>
              <a:buChar char="◦"/>
              <a:defRPr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indent="-23812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4747"/>
              </a:buClr>
              <a:buSzPts val="1400"/>
              <a:buChar char="▫"/>
              <a:defRPr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4747"/>
              </a:buClr>
              <a:buSzPts val="1200"/>
              <a:buChar char="+"/>
              <a:defRPr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ftr" idx="11"/>
          </p:nvPr>
        </p:nvSpPr>
        <p:spPr>
          <a:xfrm>
            <a:off x="412042" y="6492876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7130222" y="6498000"/>
            <a:ext cx="10557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8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1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1EB8-6748-4D51-B27B-EB66FF9F64CC}" type="datetimeFigureOut">
              <a:rPr lang="en-US" smtClean="0"/>
              <a:t>16/09/21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1F2D-D51C-49CD-8C66-6A8F676A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8" y="11151"/>
            <a:ext cx="1795345" cy="16390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>
            <a:off x="8392009" y="6498000"/>
            <a:ext cx="74850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12042" y="1600200"/>
            <a:ext cx="83719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 rot="16200000">
            <a:off x="-1264681" y="5199007"/>
            <a:ext cx="2783365" cy="254001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900">
                <a:solidFill>
                  <a:srgbClr val="E1E1E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Calibr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8392009" y="6498000"/>
            <a:ext cx="748504" cy="360000"/>
          </a:xfrm>
          <a:prstGeom prst="rect">
            <a:avLst/>
          </a:prstGeom>
          <a:solidFill>
            <a:srgbClr val="37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/>
        </p:nvSpPr>
        <p:spPr>
          <a:xfrm flipH="1">
            <a:off x="8185938" y="6498000"/>
            <a:ext cx="127095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904048" y="6501600"/>
            <a:ext cx="2133600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 baseline="0">
                <a:solidFill>
                  <a:srgbClr val="474747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fld id="{05195837-A89D-4DDE-AE6C-C6C24AD3AAF0}" type="datetime1">
              <a:rPr lang="en-GB" smtClean="0"/>
              <a:pPr/>
              <a:t>16/09/2021</a:t>
            </a:fld>
            <a:endParaRPr lang="en-GB" dirty="0"/>
          </a:p>
        </p:txBody>
      </p:sp>
      <p:sp>
        <p:nvSpPr>
          <p:cNvPr id="21" name="Title Placeholder 20"/>
          <p:cNvSpPr>
            <a:spLocks noGrp="1"/>
          </p:cNvSpPr>
          <p:nvPr>
            <p:ph type="title"/>
          </p:nvPr>
        </p:nvSpPr>
        <p:spPr>
          <a:xfrm>
            <a:off x="2397600" y="345600"/>
            <a:ext cx="63864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412043" y="6495438"/>
            <a:ext cx="19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spcBef>
                <a:spcPts val="0"/>
              </a:spcBef>
              <a:def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dirty="0"/>
              <a:t>RESTRICTED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91600" y="6541200"/>
            <a:ext cx="684000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87ACF069-55E5-474A-95CB-9B04FBC225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 rot="16200000">
            <a:off x="-1264681" y="5199007"/>
            <a:ext cx="2783365" cy="254001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900">
                <a:solidFill>
                  <a:srgbClr val="E1E1E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E1E1E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Template: NP00-00-000-ZP-A-PT-0001-000 A05: 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8185938" y="6498000"/>
            <a:ext cx="127095" cy="360000"/>
          </a:xfrm>
          <a:prstGeom prst="rect">
            <a:avLst/>
          </a:prstGeom>
          <a:solidFill>
            <a:srgbClr val="E9C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532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0" lang="en-GB" sz="2400" b="1" i="0" u="none" strike="noStrike" kern="1200" cap="none" spc="0" normalizeH="0" baseline="0" noProof="0" dirty="0" smtClean="0">
          <a:ln>
            <a:noFill/>
          </a:ln>
          <a:solidFill>
            <a:srgbClr val="378ECA"/>
          </a:solidFill>
          <a:effectLst/>
          <a:uLnTx/>
          <a:uFillTx/>
          <a:latin typeface="Arial" panose="020B0604020202020204" pitchFamily="34" charset="0"/>
          <a:ea typeface="Segoe UI" pitchFamily="34" charset="0"/>
          <a:cs typeface="Arial" panose="020B0604020202020204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GB" sz="2000" b="0" kern="1200" baseline="0" smtClean="0">
          <a:solidFill>
            <a:srgbClr val="474747"/>
          </a:solidFill>
          <a:effectLst/>
          <a:latin typeface="Arial" panose="020B0604020202020204" pitchFamily="34" charset="0"/>
          <a:ea typeface="Segoe UI" pitchFamily="34" charset="0"/>
          <a:cs typeface="Arial" panose="020B0604020202020204" pitchFamily="34" charset="0"/>
        </a:defRPr>
      </a:lvl1pPr>
      <a:lvl2pPr marL="355600" indent="-177800" algn="l" defTabSz="914400" rtl="0" eaLnBrk="1" latinLnBrk="0" hangingPunct="1">
        <a:spcBef>
          <a:spcPct val="20000"/>
        </a:spcBef>
        <a:buFont typeface="Segoe UI" pitchFamily="34" charset="0"/>
        <a:buChar char="-"/>
        <a:defRPr lang="en-GB" sz="1800" b="0" kern="1200" baseline="0" smtClean="0">
          <a:solidFill>
            <a:srgbClr val="474747"/>
          </a:solidFill>
          <a:effectLst/>
          <a:latin typeface="Arial" panose="020B0604020202020204" pitchFamily="34" charset="0"/>
          <a:ea typeface="Segoe UI" pitchFamily="34" charset="0"/>
          <a:cs typeface="Arial" panose="020B0604020202020204" pitchFamily="34" charset="0"/>
        </a:defRPr>
      </a:lvl2pPr>
      <a:lvl3pPr marL="541338" indent="-177800" algn="l" defTabSz="914400" rtl="0" eaLnBrk="1" latinLnBrk="0" hangingPunct="1">
        <a:spcBef>
          <a:spcPct val="20000"/>
        </a:spcBef>
        <a:buFont typeface="Segoe UI" pitchFamily="34" charset="0"/>
        <a:buChar char="◦"/>
        <a:defRPr lang="en-GB" sz="1600" b="0" kern="1200" baseline="0" smtClean="0">
          <a:solidFill>
            <a:srgbClr val="474747"/>
          </a:solidFill>
          <a:effectLst/>
          <a:latin typeface="Arial" panose="020B0604020202020204" pitchFamily="34" charset="0"/>
          <a:ea typeface="Segoe UI" pitchFamily="34" charset="0"/>
          <a:cs typeface="Arial" panose="020B0604020202020204" pitchFamily="34" charset="0"/>
        </a:defRPr>
      </a:lvl3pPr>
      <a:lvl4pPr marL="719138" indent="-177800" algn="l" defTabSz="896938" rtl="0" eaLnBrk="1" latinLnBrk="0" hangingPunct="1">
        <a:spcBef>
          <a:spcPct val="20000"/>
        </a:spcBef>
        <a:buFont typeface="Segoe UI" pitchFamily="34" charset="0"/>
        <a:buChar char="▫"/>
        <a:tabLst/>
        <a:defRPr lang="en-GB" sz="1400" b="0" kern="1200" baseline="0" smtClean="0">
          <a:solidFill>
            <a:srgbClr val="474747"/>
          </a:solidFill>
          <a:effectLst/>
          <a:latin typeface="Arial" panose="020B0604020202020204" pitchFamily="34" charset="0"/>
          <a:ea typeface="Segoe UI" pitchFamily="34" charset="0"/>
          <a:cs typeface="Arial" panose="020B0604020202020204" pitchFamily="34" charset="0"/>
        </a:defRPr>
      </a:lvl4pPr>
      <a:lvl5pPr marL="896938" indent="-177800" algn="l" defTabSz="914400" rtl="0" eaLnBrk="1" latinLnBrk="0" hangingPunct="1">
        <a:spcBef>
          <a:spcPct val="20000"/>
        </a:spcBef>
        <a:buFont typeface="Segoe UI" pitchFamily="34" charset="0"/>
        <a:buChar char="+"/>
        <a:tabLst/>
        <a:defRPr lang="en-GB" sz="1200" b="0" kern="1200" baseline="0" smtClean="0">
          <a:solidFill>
            <a:srgbClr val="474747"/>
          </a:solidFill>
          <a:effectLst/>
          <a:latin typeface="Arial" panose="020B0604020202020204" pitchFamily="34" charset="0"/>
          <a:ea typeface="Segoe UI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coc.kz/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oc.kz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c.kz/ru/working-with-ncoc/procurement-process" TargetMode="External"/><Relationship Id="rId2" Type="http://schemas.openxmlformats.org/officeDocument/2006/relationships/hyperlink" Target="http://www.ncoc.kz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llvqmi@ncoc.kz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5C25050-8DFA-461B-9384-E857E6CE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0CD0B-2F81-4377-A681-C13D7F40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76660A-83D2-4A1E-9F47-EA13E2B4BFE9}"/>
              </a:ext>
            </a:extLst>
          </p:cNvPr>
          <p:cNvSpPr/>
          <p:nvPr/>
        </p:nvSpPr>
        <p:spPr>
          <a:xfrm>
            <a:off x="1981200" y="2286000"/>
            <a:ext cx="5410200" cy="2133600"/>
          </a:xfrm>
          <a:prstGeom prst="rect">
            <a:avLst/>
          </a:prstGeom>
          <a:solidFill>
            <a:srgbClr val="37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78ECA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D5C16B-74AE-47C8-8D43-5F347FE771DA}"/>
              </a:ext>
            </a:extLst>
          </p:cNvPr>
          <p:cNvSpPr txBox="1">
            <a:spLocks/>
          </p:cNvSpPr>
          <p:nvPr/>
        </p:nvSpPr>
        <p:spPr bwMode="auto">
          <a:xfrm>
            <a:off x="3581401" y="2994389"/>
            <a:ext cx="3133725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dirty="0"/>
              <a:t>Как стать поставщиком для НКОК Н.В.</a:t>
            </a:r>
          </a:p>
        </p:txBody>
      </p:sp>
      <p:pic>
        <p:nvPicPr>
          <p:cNvPr id="8" name="Picture 45">
            <a:extLst>
              <a:ext uri="{FF2B5EF4-FFF2-40B4-BE49-F238E27FC236}">
                <a16:creationId xmlns:a16="http://schemas.microsoft.com/office/drawing/2014/main" id="{7C4B0ADA-FCEC-49E6-AD22-B4ED4A8FA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47" y="2819401"/>
            <a:ext cx="1003513" cy="91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7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2670" y="1249137"/>
            <a:ext cx="7907365" cy="46944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1600766" y="384789"/>
            <a:ext cx="6386400" cy="576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ea typeface="Segoe UI" pitchFamily="34" charset="0"/>
              </a:rPr>
              <a:t>Три шага для потенциального поставщика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3" y="205289"/>
            <a:ext cx="1059280" cy="9186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9075" y="1114456"/>
            <a:ext cx="4266119" cy="5538255"/>
            <a:chOff x="2127180" y="1375828"/>
            <a:chExt cx="5308921" cy="5101977"/>
          </a:xfrm>
        </p:grpSpPr>
        <p:sp>
          <p:nvSpPr>
            <p:cNvPr id="10" name="Pentagon 9"/>
            <p:cNvSpPr/>
            <p:nvPr/>
          </p:nvSpPr>
          <p:spPr>
            <a:xfrm rot="5400000">
              <a:off x="3883303" y="-370662"/>
              <a:ext cx="1772028" cy="5284270"/>
            </a:xfrm>
            <a:prstGeom prst="homePlat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entagon 10"/>
            <p:cNvSpPr/>
            <p:nvPr/>
          </p:nvSpPr>
          <p:spPr>
            <a:xfrm rot="5400000">
              <a:off x="3883302" y="1295342"/>
              <a:ext cx="1772028" cy="5284270"/>
            </a:xfrm>
            <a:prstGeom prst="homePlat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 rot="5400000">
              <a:off x="3883302" y="2949657"/>
              <a:ext cx="1772027" cy="5284270"/>
            </a:xfrm>
            <a:prstGeom prst="homePlate">
              <a:avLst/>
            </a:prstGeom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7180" y="1375828"/>
              <a:ext cx="5284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Шаг 1</a:t>
              </a:r>
            </a:p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Онлайн регистрация поставщика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1830" y="3021130"/>
              <a:ext cx="5284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Шаг 2</a:t>
              </a:r>
            </a:p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Предварительная квалификация</a:t>
              </a:r>
            </a:p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(ПК)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38391" y="4720382"/>
              <a:ext cx="5097710" cy="1105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Шаг 3</a:t>
              </a:r>
            </a:p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Тендерный процесс и присуждение контракта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208458B-8409-422A-8EC2-96B12FDBD377}"/>
              </a:ext>
            </a:extLst>
          </p:cNvPr>
          <p:cNvSpPr txBox="1"/>
          <p:nvPr/>
        </p:nvSpPr>
        <p:spPr>
          <a:xfrm>
            <a:off x="4605867" y="1126067"/>
            <a:ext cx="44392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Перейдите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сайт</a:t>
            </a:r>
            <a:r>
              <a:rPr lang="en-US" sz="1200" dirty="0"/>
              <a:t> </a:t>
            </a:r>
            <a:r>
              <a:rPr lang="ru-RU" sz="1200" dirty="0"/>
              <a:t>НКОК Н.В. </a:t>
            </a:r>
            <a:r>
              <a:rPr lang="en-US" sz="1200" dirty="0"/>
              <a:t>- </a:t>
            </a:r>
            <a:r>
              <a:rPr lang="en-US" sz="1200" dirty="0">
                <a:solidFill>
                  <a:srgbClr val="0070C0"/>
                </a:solidFill>
                <a:hlinkClick r:id="rId4"/>
              </a:rPr>
              <a:t>WWW.NCOC.KZ </a:t>
            </a:r>
            <a:r>
              <a:rPr lang="en-US" sz="1200" dirty="0"/>
              <a:t>– 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«</a:t>
            </a:r>
            <a:r>
              <a:rPr lang="en-US" sz="1200" dirty="0" err="1"/>
              <a:t>Работа</a:t>
            </a:r>
            <a:r>
              <a:rPr lang="en-US" sz="1200" dirty="0"/>
              <a:t> с </a:t>
            </a:r>
            <a:r>
              <a:rPr lang="ru-RU" sz="1200" dirty="0"/>
              <a:t>НКОК Н.В.</a:t>
            </a:r>
            <a:r>
              <a:rPr lang="en-US" sz="1200" dirty="0"/>
              <a:t>»;</a:t>
            </a:r>
            <a:r>
              <a:rPr lang="ru-RU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Просмотрите</a:t>
            </a:r>
            <a:r>
              <a:rPr lang="en-US" sz="1200" dirty="0"/>
              <a:t> </a:t>
            </a:r>
            <a:r>
              <a:rPr lang="ru-RU" sz="1200" dirty="0"/>
              <a:t>Д</a:t>
            </a:r>
            <a:r>
              <a:rPr lang="en-US" sz="1200" dirty="0" err="1"/>
              <a:t>олгосрочны</a:t>
            </a:r>
            <a:r>
              <a:rPr lang="ru-RU" sz="1200" dirty="0"/>
              <a:t>й план </a:t>
            </a:r>
            <a:r>
              <a:rPr lang="en-US" sz="1200" dirty="0" err="1"/>
              <a:t>закупок</a:t>
            </a:r>
            <a:r>
              <a:rPr lang="en-US" sz="1200" dirty="0"/>
              <a:t> </a:t>
            </a:r>
            <a:r>
              <a:rPr lang="ru-RU" sz="1200" dirty="0"/>
              <a:t>-</a:t>
            </a:r>
            <a:r>
              <a:rPr lang="en-US" sz="1200" dirty="0"/>
              <a:t> </a:t>
            </a:r>
            <a:r>
              <a:rPr lang="en-US" sz="1200" dirty="0" err="1"/>
              <a:t>раздел</a:t>
            </a:r>
            <a:r>
              <a:rPr lang="en-US" sz="1200" dirty="0"/>
              <a:t> «</a:t>
            </a:r>
            <a:r>
              <a:rPr lang="en-US" sz="1200" dirty="0" err="1"/>
              <a:t>Процесс</a:t>
            </a:r>
            <a:r>
              <a:rPr lang="en-US" sz="1200" dirty="0"/>
              <a:t> </a:t>
            </a:r>
            <a:r>
              <a:rPr lang="en-US" sz="1200" dirty="0" err="1"/>
              <a:t>закупок</a:t>
            </a:r>
            <a:r>
              <a:rPr lang="en-US" sz="1200" dirty="0"/>
              <a:t>» 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Зарегистрируйтесь</a:t>
            </a:r>
            <a:r>
              <a:rPr lang="en-US" sz="1200" dirty="0"/>
              <a:t> в </a:t>
            </a:r>
            <a:r>
              <a:rPr lang="en-US" sz="1200" dirty="0" err="1"/>
              <a:t>разделе</a:t>
            </a:r>
            <a:r>
              <a:rPr lang="en-US" sz="1200" dirty="0"/>
              <a:t> «</a:t>
            </a:r>
            <a:r>
              <a:rPr lang="en-US" sz="1200" dirty="0" err="1"/>
              <a:t>Поставщик</a:t>
            </a:r>
            <a:r>
              <a:rPr lang="en-US" sz="1200" dirty="0"/>
              <a:t>» - </a:t>
            </a:r>
            <a:r>
              <a:rPr lang="en-US" sz="1200" dirty="0" err="1"/>
              <a:t>откройте</a:t>
            </a:r>
            <a:r>
              <a:rPr lang="en-US" sz="1200" dirty="0"/>
              <a:t> </a:t>
            </a:r>
            <a:r>
              <a:rPr lang="en-US" sz="1200" dirty="0" err="1"/>
              <a:t>онлайн-кабинет</a:t>
            </a:r>
            <a:r>
              <a:rPr lang="en-US" sz="1200" dirty="0"/>
              <a:t> и </a:t>
            </a:r>
            <a:r>
              <a:rPr lang="en-US" sz="1200" dirty="0" err="1"/>
              <a:t>заполните</a:t>
            </a:r>
            <a:r>
              <a:rPr lang="en-US" sz="1200" dirty="0"/>
              <a:t> </a:t>
            </a:r>
            <a:r>
              <a:rPr lang="en-US" sz="1200" dirty="0" err="1"/>
              <a:t>онлайн-форм</a:t>
            </a:r>
            <a:r>
              <a:rPr lang="ru-RU" sz="1200" dirty="0"/>
              <a:t>у</a:t>
            </a:r>
            <a:r>
              <a:rPr lang="en-US" sz="1200" dirty="0"/>
              <a:t>/</a:t>
            </a:r>
            <a:r>
              <a:rPr lang="en-US" sz="1200" dirty="0" err="1"/>
              <a:t>анкету</a:t>
            </a:r>
            <a:r>
              <a:rPr lang="en-US" sz="12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Периодически</a:t>
            </a:r>
            <a:r>
              <a:rPr lang="en-US" sz="1200" dirty="0"/>
              <a:t> </a:t>
            </a:r>
            <a:r>
              <a:rPr lang="en-US" sz="1200" dirty="0" err="1"/>
              <a:t>обновляйте</a:t>
            </a:r>
            <a:r>
              <a:rPr lang="en-US" sz="1200" dirty="0"/>
              <a:t> </a:t>
            </a:r>
            <a:r>
              <a:rPr lang="en-US" sz="1200" dirty="0" err="1"/>
              <a:t>онлайн-форму</a:t>
            </a:r>
            <a:r>
              <a:rPr lang="en-US" sz="12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877C6C-F028-4F88-B848-CFBD1845A92C}"/>
              </a:ext>
            </a:extLst>
          </p:cNvPr>
          <p:cNvSpPr txBox="1"/>
          <p:nvPr/>
        </p:nvSpPr>
        <p:spPr>
          <a:xfrm>
            <a:off x="4673600" y="2971800"/>
            <a:ext cx="439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ПК и</a:t>
            </a:r>
            <a:r>
              <a:rPr lang="en-US" sz="1200" dirty="0" err="1"/>
              <a:t>нициируется</a:t>
            </a:r>
            <a:r>
              <a:rPr lang="en-US" sz="1200" dirty="0"/>
              <a:t> в </a:t>
            </a:r>
            <a:r>
              <a:rPr lang="en-US" sz="1200" dirty="0" err="1"/>
              <a:t>зависимости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</a:t>
            </a:r>
            <a:r>
              <a:rPr lang="en-US" sz="1200" dirty="0" err="1"/>
              <a:t>бизнес-потребностей</a:t>
            </a:r>
            <a:r>
              <a:rPr lang="en-US" sz="1200" dirty="0"/>
              <a:t> и </a:t>
            </a:r>
            <a:r>
              <a:rPr lang="en-US" sz="1200" dirty="0" err="1"/>
              <a:t>заинтересованности</a:t>
            </a:r>
            <a:r>
              <a:rPr lang="en-US" sz="1200" dirty="0"/>
              <a:t> </a:t>
            </a:r>
            <a:r>
              <a:rPr lang="ru-RU" sz="1200" dirty="0"/>
              <a:t>в ТРУ</a:t>
            </a:r>
            <a:r>
              <a:rPr lang="en-US" sz="1200" dirty="0"/>
              <a:t> </a:t>
            </a:r>
            <a:r>
              <a:rPr lang="en-US" sz="1200" dirty="0" err="1"/>
              <a:t>поставщика</a:t>
            </a:r>
            <a:r>
              <a:rPr lang="en-US" sz="1200" dirty="0"/>
              <a:t>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Проводится н</a:t>
            </a:r>
            <a:r>
              <a:rPr lang="en-US" sz="1200" dirty="0"/>
              <a:t>а </a:t>
            </a:r>
            <a:r>
              <a:rPr lang="en-US" sz="1200" dirty="0" err="1"/>
              <a:t>основании</a:t>
            </a:r>
            <a:r>
              <a:rPr lang="en-US" sz="1200" dirty="0"/>
              <a:t> </a:t>
            </a:r>
            <a:r>
              <a:rPr lang="en-US" sz="1200" dirty="0" err="1"/>
              <a:t>информации</a:t>
            </a:r>
            <a:r>
              <a:rPr lang="en-US" sz="1200" dirty="0"/>
              <a:t>, </a:t>
            </a:r>
            <a:r>
              <a:rPr lang="en-US" sz="1200" dirty="0" err="1"/>
              <a:t>представленной</a:t>
            </a:r>
            <a:r>
              <a:rPr lang="en-US" sz="1200" dirty="0"/>
              <a:t> в </a:t>
            </a:r>
            <a:r>
              <a:rPr lang="en-US" sz="1200" dirty="0" err="1"/>
              <a:t>онлайн-кабинете</a:t>
            </a:r>
            <a:r>
              <a:rPr lang="en-US" sz="12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Занимает</a:t>
            </a:r>
            <a:r>
              <a:rPr lang="en-US" sz="1200" dirty="0"/>
              <a:t> </a:t>
            </a:r>
            <a:r>
              <a:rPr lang="en-US" sz="1200" dirty="0" err="1"/>
              <a:t>около</a:t>
            </a:r>
            <a:r>
              <a:rPr lang="en-US" sz="1200" dirty="0"/>
              <a:t> 60-90 </a:t>
            </a:r>
            <a:r>
              <a:rPr lang="en-US" sz="1200" dirty="0" err="1"/>
              <a:t>дней</a:t>
            </a:r>
            <a:r>
              <a:rPr lang="en-US" sz="1200" dirty="0"/>
              <a:t> в </a:t>
            </a:r>
            <a:r>
              <a:rPr lang="en-US" sz="1200" dirty="0" err="1"/>
              <a:t>зависимости</a:t>
            </a:r>
            <a:r>
              <a:rPr lang="en-US" sz="1200" dirty="0"/>
              <a:t> </a:t>
            </a:r>
            <a:r>
              <a:rPr lang="en-US" sz="1200" dirty="0" err="1"/>
              <a:t>от</a:t>
            </a:r>
            <a:r>
              <a:rPr lang="en-US" sz="1200" dirty="0"/>
              <a:t> (</a:t>
            </a:r>
            <a:r>
              <a:rPr lang="en-US" sz="1200" dirty="0" err="1"/>
              <a:t>i</a:t>
            </a:r>
            <a:r>
              <a:rPr lang="en-US" sz="1200" dirty="0"/>
              <a:t>) </a:t>
            </a:r>
            <a:r>
              <a:rPr lang="en-US" sz="1200" dirty="0" err="1"/>
              <a:t>критичности</a:t>
            </a:r>
            <a:r>
              <a:rPr lang="en-US" sz="1200" dirty="0"/>
              <a:t> </a:t>
            </a:r>
            <a:r>
              <a:rPr lang="en-US" sz="1200" dirty="0" err="1"/>
              <a:t>товарного</a:t>
            </a:r>
            <a:r>
              <a:rPr lang="en-US" sz="1200" dirty="0"/>
              <a:t> </a:t>
            </a:r>
            <a:r>
              <a:rPr lang="en-US" sz="1200" dirty="0" err="1"/>
              <a:t>кода</a:t>
            </a:r>
            <a:r>
              <a:rPr lang="en-US" sz="1200" dirty="0"/>
              <a:t>, (ii) </a:t>
            </a:r>
            <a:r>
              <a:rPr lang="en-US" sz="1200" dirty="0" err="1"/>
              <a:t>наличия</a:t>
            </a:r>
            <a:r>
              <a:rPr lang="en-US" sz="1200" dirty="0"/>
              <a:t> </a:t>
            </a:r>
            <a:r>
              <a:rPr lang="en-US" sz="1200" dirty="0" err="1"/>
              <a:t>полного</a:t>
            </a:r>
            <a:r>
              <a:rPr lang="en-US" sz="1200" dirty="0"/>
              <a:t> </a:t>
            </a:r>
            <a:r>
              <a:rPr lang="en-US" sz="1200" dirty="0" err="1"/>
              <a:t>пакета</a:t>
            </a:r>
            <a:r>
              <a:rPr lang="en-US" sz="1200" dirty="0"/>
              <a:t> </a:t>
            </a:r>
            <a:r>
              <a:rPr lang="ru-RU" sz="1200" dirty="0"/>
              <a:t>документов</a:t>
            </a:r>
            <a:r>
              <a:rPr lang="en-US" sz="1200" dirty="0"/>
              <a:t> и (iii) </a:t>
            </a:r>
            <a:r>
              <a:rPr lang="en-US" sz="1200" dirty="0" err="1"/>
              <a:t>необходимости</a:t>
            </a:r>
            <a:r>
              <a:rPr lang="en-US" sz="1200" dirty="0"/>
              <a:t> </a:t>
            </a:r>
            <a:r>
              <a:rPr lang="en-US" sz="1200" dirty="0" err="1"/>
              <a:t>привлечения</a:t>
            </a:r>
            <a:r>
              <a:rPr lang="en-US" sz="1200" dirty="0"/>
              <a:t> </a:t>
            </a:r>
            <a:r>
              <a:rPr lang="en-US" sz="1200" dirty="0" err="1"/>
              <a:t>экспертов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разных</a:t>
            </a:r>
            <a:r>
              <a:rPr lang="en-US" sz="1200" dirty="0"/>
              <a:t> </a:t>
            </a:r>
            <a:r>
              <a:rPr lang="en-US" sz="1200" dirty="0" err="1"/>
              <a:t>дисциплин</a:t>
            </a:r>
            <a:r>
              <a:rPr lang="en-US" sz="12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ABD34A-47B8-4442-BC50-114D24F0B3E7}"/>
              </a:ext>
            </a:extLst>
          </p:cNvPr>
          <p:cNvSpPr txBox="1"/>
          <p:nvPr/>
        </p:nvSpPr>
        <p:spPr>
          <a:xfrm>
            <a:off x="4648806" y="4745008"/>
            <a:ext cx="44189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В </a:t>
            </a:r>
            <a:r>
              <a:rPr lang="en-US" sz="1200" dirty="0" err="1"/>
              <a:t>процессе</a:t>
            </a:r>
            <a:r>
              <a:rPr lang="en-US" sz="1200" dirty="0"/>
              <a:t> </a:t>
            </a:r>
            <a:r>
              <a:rPr lang="en-US" sz="1200" dirty="0" err="1"/>
              <a:t>проведения</a:t>
            </a:r>
            <a:r>
              <a:rPr lang="en-US" sz="1200" dirty="0"/>
              <a:t> </a:t>
            </a:r>
            <a:r>
              <a:rPr lang="en-US" sz="1200" dirty="0" err="1"/>
              <a:t>тендеров</a:t>
            </a:r>
            <a:r>
              <a:rPr lang="en-US" sz="1200" dirty="0"/>
              <a:t> и </a:t>
            </a:r>
            <a:r>
              <a:rPr lang="en-US" sz="1200" dirty="0" err="1"/>
              <a:t>присуждения</a:t>
            </a:r>
            <a:r>
              <a:rPr lang="en-US" sz="1200" dirty="0"/>
              <a:t> </a:t>
            </a:r>
            <a:r>
              <a:rPr lang="en-US" sz="1200" dirty="0" err="1"/>
              <a:t>контрактов</a:t>
            </a:r>
            <a:r>
              <a:rPr lang="en-US" sz="1200" dirty="0"/>
              <a:t> NCOC </a:t>
            </a:r>
            <a:r>
              <a:rPr lang="en-US" sz="1200" dirty="0" err="1"/>
              <a:t>уделяет</a:t>
            </a:r>
            <a:r>
              <a:rPr lang="en-US" sz="1200" dirty="0"/>
              <a:t> </a:t>
            </a:r>
            <a:r>
              <a:rPr lang="en-US" sz="1200" dirty="0" err="1"/>
              <a:t>особое</a:t>
            </a:r>
            <a:r>
              <a:rPr lang="en-US" sz="1200" dirty="0"/>
              <a:t> </a:t>
            </a:r>
            <a:r>
              <a:rPr lang="en-US" sz="1200" dirty="0" err="1"/>
              <a:t>внимание</a:t>
            </a:r>
            <a:r>
              <a:rPr lang="en-US" sz="1200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 err="1"/>
              <a:t>Соблюдени</a:t>
            </a:r>
            <a:r>
              <a:rPr lang="ru-RU" sz="1200" dirty="0"/>
              <a:t>ю</a:t>
            </a:r>
            <a:r>
              <a:rPr lang="en-US" sz="1200" dirty="0"/>
              <a:t> </a:t>
            </a:r>
            <a:r>
              <a:rPr lang="en-US" sz="1200" dirty="0" err="1"/>
              <a:t>требований</a:t>
            </a:r>
            <a:r>
              <a:rPr lang="en-US" sz="1200" dirty="0"/>
              <a:t> </a:t>
            </a:r>
            <a:r>
              <a:rPr lang="en-US" sz="1200" dirty="0" err="1"/>
              <a:t>безопасности</a:t>
            </a:r>
            <a:r>
              <a:rPr lang="en-US" sz="1200" dirty="0"/>
              <a:t>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 err="1"/>
              <a:t>Соответствие</a:t>
            </a:r>
            <a:r>
              <a:rPr lang="en-US" sz="1200" dirty="0"/>
              <a:t> </a:t>
            </a:r>
            <a:r>
              <a:rPr lang="en-US" sz="1200" dirty="0" err="1"/>
              <a:t>техническим</a:t>
            </a:r>
            <a:r>
              <a:rPr lang="en-US" sz="1200" dirty="0"/>
              <a:t> </a:t>
            </a:r>
            <a:r>
              <a:rPr lang="en-US" sz="1200" dirty="0" err="1"/>
              <a:t>требованиям</a:t>
            </a:r>
            <a:r>
              <a:rPr lang="en-US" sz="1200" dirty="0"/>
              <a:t>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 err="1"/>
              <a:t>Конкурентная</a:t>
            </a:r>
            <a:r>
              <a:rPr lang="en-US" sz="1200" dirty="0"/>
              <a:t> </a:t>
            </a:r>
            <a:r>
              <a:rPr lang="en-US" sz="1200" dirty="0" err="1"/>
              <a:t>цена</a:t>
            </a:r>
            <a:r>
              <a:rPr lang="ru-RU" sz="1200" dirty="0"/>
              <a:t>.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Подробное</a:t>
            </a:r>
            <a:r>
              <a:rPr lang="en-US" sz="1200" dirty="0"/>
              <a:t> </a:t>
            </a:r>
            <a:r>
              <a:rPr lang="en-US" sz="1200" dirty="0" err="1"/>
              <a:t>описание</a:t>
            </a:r>
            <a:r>
              <a:rPr lang="en-US" sz="1200" dirty="0"/>
              <a:t> </a:t>
            </a:r>
            <a:r>
              <a:rPr lang="en-US" sz="1200" dirty="0" err="1"/>
              <a:t>тендерного</a:t>
            </a:r>
            <a:r>
              <a:rPr lang="en-US" sz="1200" dirty="0"/>
              <a:t> </a:t>
            </a:r>
            <a:r>
              <a:rPr lang="en-US" sz="1200" dirty="0" err="1"/>
              <a:t>процесса</a:t>
            </a:r>
            <a:r>
              <a:rPr lang="en-US" sz="1200" dirty="0"/>
              <a:t> и </a:t>
            </a:r>
            <a:r>
              <a:rPr lang="en-US" sz="1200" dirty="0" err="1"/>
              <a:t>присуждения</a:t>
            </a:r>
            <a:r>
              <a:rPr lang="en-US" sz="1200" dirty="0"/>
              <a:t> </a:t>
            </a:r>
            <a:r>
              <a:rPr lang="en-US" sz="1200" dirty="0" err="1"/>
              <a:t>контракта</a:t>
            </a:r>
            <a:r>
              <a:rPr lang="en-US" sz="1200" dirty="0"/>
              <a:t> </a:t>
            </a:r>
            <a:r>
              <a:rPr lang="en-US" sz="1200" dirty="0" err="1"/>
              <a:t>представлено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веб-сайте</a:t>
            </a:r>
            <a:r>
              <a:rPr lang="en-US" sz="1200" dirty="0"/>
              <a:t> </a:t>
            </a:r>
            <a:r>
              <a:rPr lang="ru-RU" sz="1200" dirty="0"/>
              <a:t>НКОК Н.В. </a:t>
            </a:r>
            <a:r>
              <a:rPr lang="en-US" sz="1200" dirty="0"/>
              <a:t>в </a:t>
            </a:r>
            <a:r>
              <a:rPr lang="en-US" sz="1200" dirty="0" err="1"/>
              <a:t>разделе</a:t>
            </a:r>
            <a:r>
              <a:rPr lang="en-US" sz="1200" dirty="0"/>
              <a:t> «</a:t>
            </a:r>
            <a:r>
              <a:rPr lang="en-US" sz="1200" dirty="0" err="1"/>
              <a:t>Процесс</a:t>
            </a:r>
            <a:r>
              <a:rPr lang="en-US" sz="1200" dirty="0"/>
              <a:t> </a:t>
            </a:r>
            <a:r>
              <a:rPr lang="en-US" sz="1200" dirty="0" err="1"/>
              <a:t>закупок</a:t>
            </a:r>
            <a:r>
              <a:rPr lang="en-US" sz="1200" dirty="0"/>
              <a:t>».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B962E7-2DED-4798-AF11-68228354A596}"/>
              </a:ext>
            </a:extLst>
          </p:cNvPr>
          <p:cNvCxnSpPr>
            <a:cxnSpLocks/>
          </p:cNvCxnSpPr>
          <p:nvPr/>
        </p:nvCxnSpPr>
        <p:spPr>
          <a:xfrm>
            <a:off x="4622800" y="2861925"/>
            <a:ext cx="44450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F6D0DD-C5AF-4722-88DB-B2107DBCA8A1}"/>
              </a:ext>
            </a:extLst>
          </p:cNvPr>
          <p:cNvCxnSpPr>
            <a:cxnSpLocks/>
          </p:cNvCxnSpPr>
          <p:nvPr/>
        </p:nvCxnSpPr>
        <p:spPr>
          <a:xfrm>
            <a:off x="4614333" y="4682256"/>
            <a:ext cx="44450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248" y="227873"/>
            <a:ext cx="6386400" cy="576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Шаг 1 - Онлайн регистрация поставщика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CF069-55E5-474A-95CB-9B04FBC225C2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0316"/>
            <a:ext cx="1204518" cy="1044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713" y="1317462"/>
            <a:ext cx="8194150" cy="2634777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- Долгосрочный план закупок НКОК: </a:t>
            </a:r>
            <a:r>
              <a:rPr lang="en-US" b="1" dirty="0">
                <a:hlinkClick r:id="rId3"/>
              </a:rPr>
              <a:t>www.ncoc.kz</a:t>
            </a:r>
            <a:r>
              <a:rPr lang="en-US" dirty="0"/>
              <a:t> -&gt; </a:t>
            </a:r>
            <a:r>
              <a:rPr lang="ru-RU" dirty="0"/>
              <a:t>«Процесс закупок»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2" name="Rectangle 11"/>
          <p:cNvSpPr/>
          <p:nvPr/>
        </p:nvSpPr>
        <p:spPr>
          <a:xfrm>
            <a:off x="516713" y="3954998"/>
            <a:ext cx="8194150" cy="2766478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- Регистрация и онлайн форма: </a:t>
            </a:r>
            <a:r>
              <a:rPr lang="en-US" b="1" dirty="0">
                <a:hlinkClick r:id="rId3"/>
              </a:rPr>
              <a:t>www.ncoc.kz</a:t>
            </a:r>
            <a:r>
              <a:rPr lang="en-US" dirty="0"/>
              <a:t> -&gt; </a:t>
            </a:r>
            <a:r>
              <a:rPr lang="ru-RU" dirty="0"/>
              <a:t>«Если вы поставщик»</a:t>
            </a:r>
            <a:r>
              <a:rPr lang="ru-RU" b="1" dirty="0"/>
              <a:t> 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93" y="1847793"/>
            <a:ext cx="6523990" cy="1813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158" y="4555067"/>
            <a:ext cx="6524625" cy="1983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8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05" y="92103"/>
            <a:ext cx="1241547" cy="104137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1248" y="263076"/>
            <a:ext cx="6386400" cy="6773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Шаг 1 - Онлайн регистрация поставщика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2043" y="4087503"/>
            <a:ext cx="6554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Открыть онлайн кабинет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данные для входа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Заполнить форму регистрации –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секций для ПК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Периодически обновлять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1" y="1278381"/>
            <a:ext cx="8193407" cy="2445272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67" y="4021439"/>
            <a:ext cx="517808" cy="484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67" y="4861276"/>
            <a:ext cx="517808" cy="484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67" y="5661373"/>
            <a:ext cx="517808" cy="4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25219" y="1868714"/>
            <a:ext cx="3568097" cy="3922486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Компания будет рассмотрена для участия в тендере на основе выбранных товарных кодов;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регистрации поставщика и ТОЛЬКО при возникновении бизнес необходимости, будет инициирован процесс предварительной квалификации. Поставщик должен заполнить все 11  пунктов и они будут оценены на основе предоставленной информации.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процессе предварительной квалификации поставщики  обязаны ознакомиться и подписать: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 соответствия деловой этике на базе кодекса деловой этики НКОК Н.В.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Форму касательно достоверности информации и своевременному обновлению информации (Обязательство в рамках  квалификационной оценки поставщика)</a:t>
            </a:r>
            <a:endParaRPr lang="en-US" sz="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2" y="203504"/>
            <a:ext cx="1492073" cy="1293956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907816" y="427988"/>
            <a:ext cx="5993758" cy="933063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78E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354"/>
            <a:r>
              <a:rPr lang="ru-RU" sz="2000" b="1" dirty="0"/>
              <a:t>Шаг 2 </a:t>
            </a:r>
            <a:r>
              <a:rPr lang="ru-RU" sz="1500" b="1" dirty="0"/>
              <a:t>– </a:t>
            </a:r>
            <a:r>
              <a:rPr lang="ru-RU" sz="2000" b="1" dirty="0"/>
              <a:t>Предварительная</a:t>
            </a:r>
            <a:r>
              <a:rPr lang="ru-RU" sz="1500" b="1" dirty="0"/>
              <a:t> </a:t>
            </a:r>
            <a:r>
              <a:rPr lang="ru-RU" sz="2000" b="1" dirty="0"/>
              <a:t>квалификация</a:t>
            </a:r>
          </a:p>
        </p:txBody>
      </p:sp>
      <p:grpSp>
        <p:nvGrpSpPr>
          <p:cNvPr id="220" name="Google Shape;585;p66">
            <a:extLst>
              <a:ext uri="{FF2B5EF4-FFF2-40B4-BE49-F238E27FC236}">
                <a16:creationId xmlns:a16="http://schemas.microsoft.com/office/drawing/2014/main" id="{EDC09CB0-77A6-4B1C-A4DF-BA2D8DB7C376}"/>
              </a:ext>
            </a:extLst>
          </p:cNvPr>
          <p:cNvGrpSpPr/>
          <p:nvPr/>
        </p:nvGrpSpPr>
        <p:grpSpPr>
          <a:xfrm>
            <a:off x="5068936" y="2158135"/>
            <a:ext cx="2517824" cy="2553500"/>
            <a:chOff x="2352029" y="1414084"/>
            <a:chExt cx="4359766" cy="4345969"/>
          </a:xfrm>
        </p:grpSpPr>
        <p:sp>
          <p:nvSpPr>
            <p:cNvPr id="221" name="Google Shape;586;p66">
              <a:extLst>
                <a:ext uri="{FF2B5EF4-FFF2-40B4-BE49-F238E27FC236}">
                  <a16:creationId xmlns:a16="http://schemas.microsoft.com/office/drawing/2014/main" id="{0124F64F-E1B9-4913-861C-3503F342502E}"/>
                </a:ext>
              </a:extLst>
            </p:cNvPr>
            <p:cNvSpPr/>
            <p:nvPr/>
          </p:nvSpPr>
          <p:spPr>
            <a:xfrm>
              <a:off x="3001234" y="2112575"/>
              <a:ext cx="3075600" cy="2933400"/>
            </a:xfrm>
            <a:prstGeom prst="donut">
              <a:avLst>
                <a:gd name="adj" fmla="val 10435"/>
              </a:avLst>
            </a:prstGeom>
            <a:solidFill>
              <a:srgbClr val="000000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2" name="Google Shape;587;p66">
              <a:extLst>
                <a:ext uri="{FF2B5EF4-FFF2-40B4-BE49-F238E27FC236}">
                  <a16:creationId xmlns:a16="http://schemas.microsoft.com/office/drawing/2014/main" id="{6D6B2E0E-C05E-4413-B549-BC81F2500272}"/>
                </a:ext>
              </a:extLst>
            </p:cNvPr>
            <p:cNvCxnSpPr/>
            <p:nvPr/>
          </p:nvCxnSpPr>
          <p:spPr>
            <a:xfrm flipH="1">
              <a:off x="5321742" y="2098752"/>
              <a:ext cx="330600" cy="4368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23" name="Google Shape;588;p66">
              <a:extLst>
                <a:ext uri="{FF2B5EF4-FFF2-40B4-BE49-F238E27FC236}">
                  <a16:creationId xmlns:a16="http://schemas.microsoft.com/office/drawing/2014/main" id="{510D6385-1B83-4888-96C0-4434E40EFCBC}"/>
                </a:ext>
              </a:extLst>
            </p:cNvPr>
            <p:cNvCxnSpPr/>
            <p:nvPr/>
          </p:nvCxnSpPr>
          <p:spPr>
            <a:xfrm rot="10800000">
              <a:off x="5819862" y="3967138"/>
              <a:ext cx="535500" cy="1770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24" name="Google Shape;589;p66">
              <a:extLst>
                <a:ext uri="{FF2B5EF4-FFF2-40B4-BE49-F238E27FC236}">
                  <a16:creationId xmlns:a16="http://schemas.microsoft.com/office/drawing/2014/main" id="{F668EF99-81B8-4B97-865B-F29ED8CDD3D3}"/>
                </a:ext>
              </a:extLst>
            </p:cNvPr>
            <p:cNvCxnSpPr/>
            <p:nvPr/>
          </p:nvCxnSpPr>
          <p:spPr>
            <a:xfrm rot="10800000" flipH="1">
              <a:off x="2712913" y="3967084"/>
              <a:ext cx="545100" cy="1677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25" name="Google Shape;590;p66">
              <a:extLst>
                <a:ext uri="{FF2B5EF4-FFF2-40B4-BE49-F238E27FC236}">
                  <a16:creationId xmlns:a16="http://schemas.microsoft.com/office/drawing/2014/main" id="{E34EB17C-486C-44A1-806F-A5972D4070F5}"/>
                </a:ext>
              </a:extLst>
            </p:cNvPr>
            <p:cNvCxnSpPr/>
            <p:nvPr/>
          </p:nvCxnSpPr>
          <p:spPr>
            <a:xfrm rot="10800000">
              <a:off x="4533989" y="4855413"/>
              <a:ext cx="0" cy="5655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26" name="Google Shape;591;p66">
              <a:extLst>
                <a:ext uri="{FF2B5EF4-FFF2-40B4-BE49-F238E27FC236}">
                  <a16:creationId xmlns:a16="http://schemas.microsoft.com/office/drawing/2014/main" id="{7AC7C753-639D-425D-8DEB-C926DEF8EB99}"/>
                </a:ext>
              </a:extLst>
            </p:cNvPr>
            <p:cNvSpPr/>
            <p:nvPr/>
          </p:nvSpPr>
          <p:spPr>
            <a:xfrm rot="1730401">
              <a:off x="2924580" y="2032630"/>
              <a:ext cx="3221001" cy="3145651"/>
            </a:xfrm>
            <a:prstGeom prst="blockArc">
              <a:avLst>
                <a:gd name="adj1" fmla="val 14414370"/>
                <a:gd name="adj2" fmla="val 18998613"/>
                <a:gd name="adj3" fmla="val 8907"/>
              </a:avLst>
            </a:prstGeom>
            <a:solidFill>
              <a:srgbClr val="085631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592;p66">
              <a:extLst>
                <a:ext uri="{FF2B5EF4-FFF2-40B4-BE49-F238E27FC236}">
                  <a16:creationId xmlns:a16="http://schemas.microsoft.com/office/drawing/2014/main" id="{BD40D60A-A705-494B-AA20-FD9990FCAA08}"/>
                </a:ext>
              </a:extLst>
            </p:cNvPr>
            <p:cNvSpPr/>
            <p:nvPr/>
          </p:nvSpPr>
          <p:spPr>
            <a:xfrm rot="-9070286" flipH="1">
              <a:off x="2932816" y="2000063"/>
              <a:ext cx="3220304" cy="3144929"/>
            </a:xfrm>
            <a:prstGeom prst="blockArc">
              <a:avLst>
                <a:gd name="adj1" fmla="val 20178804"/>
                <a:gd name="adj2" fmla="val 2623923"/>
                <a:gd name="adj3" fmla="val 8858"/>
              </a:avLst>
            </a:prstGeom>
            <a:solidFill>
              <a:srgbClr val="0E9453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593;p66">
              <a:extLst>
                <a:ext uri="{FF2B5EF4-FFF2-40B4-BE49-F238E27FC236}">
                  <a16:creationId xmlns:a16="http://schemas.microsoft.com/office/drawing/2014/main" id="{293FF4D0-7525-480D-86C0-119D4D5C46B8}"/>
                </a:ext>
              </a:extLst>
            </p:cNvPr>
            <p:cNvSpPr/>
            <p:nvPr/>
          </p:nvSpPr>
          <p:spPr>
            <a:xfrm rot="-3714649">
              <a:off x="5744748" y="2903927"/>
              <a:ext cx="423706" cy="435526"/>
            </a:xfrm>
            <a:prstGeom prst="rtTriangle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594;p66">
              <a:extLst>
                <a:ext uri="{FF2B5EF4-FFF2-40B4-BE49-F238E27FC236}">
                  <a16:creationId xmlns:a16="http://schemas.microsoft.com/office/drawing/2014/main" id="{A1DE2A1E-19F5-489F-8EE5-AFA6CA7D48DC}"/>
                </a:ext>
              </a:extLst>
            </p:cNvPr>
            <p:cNvSpPr/>
            <p:nvPr/>
          </p:nvSpPr>
          <p:spPr>
            <a:xfrm rot="-1730523" flipH="1">
              <a:off x="2920006" y="1997186"/>
              <a:ext cx="3228256" cy="3152804"/>
            </a:xfrm>
            <a:prstGeom prst="blockArc">
              <a:avLst>
                <a:gd name="adj1" fmla="val 14334136"/>
                <a:gd name="adj2" fmla="val 18854681"/>
                <a:gd name="adj3" fmla="val 8846"/>
              </a:avLst>
            </a:prstGeom>
            <a:solidFill>
              <a:srgbClr val="65F0AD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595;p66">
              <a:extLst>
                <a:ext uri="{FF2B5EF4-FFF2-40B4-BE49-F238E27FC236}">
                  <a16:creationId xmlns:a16="http://schemas.microsoft.com/office/drawing/2014/main" id="{13D78405-D7B9-49B5-9D93-21A8E0BDAAF9}"/>
                </a:ext>
              </a:extLst>
            </p:cNvPr>
            <p:cNvSpPr/>
            <p:nvPr/>
          </p:nvSpPr>
          <p:spPr>
            <a:xfrm rot="9070286">
              <a:off x="2910705" y="2003325"/>
              <a:ext cx="3220304" cy="3144929"/>
            </a:xfrm>
            <a:prstGeom prst="blockArc">
              <a:avLst>
                <a:gd name="adj1" fmla="val 20184517"/>
                <a:gd name="adj2" fmla="val 3007258"/>
                <a:gd name="adj3" fmla="val 9336"/>
              </a:avLst>
            </a:prstGeom>
            <a:solidFill>
              <a:srgbClr val="0E9453"/>
            </a:solidFill>
            <a:ln w="9525" cap="flat" cmpd="sng">
              <a:solidFill>
                <a:srgbClr val="0E94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596;p66">
              <a:extLst>
                <a:ext uri="{FF2B5EF4-FFF2-40B4-BE49-F238E27FC236}">
                  <a16:creationId xmlns:a16="http://schemas.microsoft.com/office/drawing/2014/main" id="{9B555100-E45E-4CD3-919B-516B9F97D92E}"/>
                </a:ext>
              </a:extLst>
            </p:cNvPr>
            <p:cNvSpPr/>
            <p:nvPr/>
          </p:nvSpPr>
          <p:spPr>
            <a:xfrm rot="-9070286" flipH="1">
              <a:off x="2910794" y="2005086"/>
              <a:ext cx="3220304" cy="3144929"/>
            </a:xfrm>
            <a:prstGeom prst="blockArc">
              <a:avLst>
                <a:gd name="adj1" fmla="val 15738599"/>
                <a:gd name="adj2" fmla="val 20008131"/>
                <a:gd name="adj3" fmla="val 9063"/>
              </a:avLst>
            </a:prstGeom>
            <a:solidFill>
              <a:srgbClr val="085631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597;p66">
              <a:extLst>
                <a:ext uri="{FF2B5EF4-FFF2-40B4-BE49-F238E27FC236}">
                  <a16:creationId xmlns:a16="http://schemas.microsoft.com/office/drawing/2014/main" id="{C8BF7F5C-5DEF-46AB-91AA-424324AE8F4F}"/>
                </a:ext>
              </a:extLst>
            </p:cNvPr>
            <p:cNvSpPr/>
            <p:nvPr/>
          </p:nvSpPr>
          <p:spPr>
            <a:xfrm rot="9304412">
              <a:off x="2901336" y="2909490"/>
              <a:ext cx="436346" cy="423841"/>
            </a:xfrm>
            <a:prstGeom prst="rtTriangle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598;p66">
              <a:extLst>
                <a:ext uri="{FF2B5EF4-FFF2-40B4-BE49-F238E27FC236}">
                  <a16:creationId xmlns:a16="http://schemas.microsoft.com/office/drawing/2014/main" id="{74F8057D-C8F6-49C7-8B33-45457092D1F2}"/>
                </a:ext>
              </a:extLst>
            </p:cNvPr>
            <p:cNvSpPr/>
            <p:nvPr/>
          </p:nvSpPr>
          <p:spPr>
            <a:xfrm rot="454592">
              <a:off x="5208084" y="4506832"/>
              <a:ext cx="439134" cy="419302"/>
            </a:xfrm>
            <a:prstGeom prst="rtTriangle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599;p66">
              <a:extLst>
                <a:ext uri="{FF2B5EF4-FFF2-40B4-BE49-F238E27FC236}">
                  <a16:creationId xmlns:a16="http://schemas.microsoft.com/office/drawing/2014/main" id="{011D0B64-F48F-4CD2-9F06-B7D091F8A911}"/>
                </a:ext>
              </a:extLst>
            </p:cNvPr>
            <p:cNvSpPr/>
            <p:nvPr/>
          </p:nvSpPr>
          <p:spPr>
            <a:xfrm rot="4832261">
              <a:off x="3442434" y="4496964"/>
              <a:ext cx="419711" cy="439044"/>
            </a:xfrm>
            <a:prstGeom prst="rtTriangle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600;p66">
              <a:extLst>
                <a:ext uri="{FF2B5EF4-FFF2-40B4-BE49-F238E27FC236}">
                  <a16:creationId xmlns:a16="http://schemas.microsoft.com/office/drawing/2014/main" id="{C28D7BD1-135F-454F-8269-50CCD98C294D}"/>
                </a:ext>
              </a:extLst>
            </p:cNvPr>
            <p:cNvSpPr/>
            <p:nvPr/>
          </p:nvSpPr>
          <p:spPr>
            <a:xfrm rot="-8179775">
              <a:off x="4320235" y="1947516"/>
              <a:ext cx="429683" cy="429683"/>
            </a:xfrm>
            <a:prstGeom prst="rtTriangle">
              <a:avLst/>
            </a:prstGeom>
            <a:solidFill>
              <a:srgbClr val="65F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601;p66">
              <a:extLst>
                <a:ext uri="{FF2B5EF4-FFF2-40B4-BE49-F238E27FC236}">
                  <a16:creationId xmlns:a16="http://schemas.microsoft.com/office/drawing/2014/main" id="{88A3A09C-16BF-4DE1-AD44-3EBBCD009214}"/>
                </a:ext>
              </a:extLst>
            </p:cNvPr>
            <p:cNvSpPr/>
            <p:nvPr/>
          </p:nvSpPr>
          <p:spPr>
            <a:xfrm>
              <a:off x="3001234" y="2112575"/>
              <a:ext cx="3075600" cy="2933400"/>
            </a:xfrm>
            <a:prstGeom prst="donut">
              <a:avLst>
                <a:gd name="adj" fmla="val 6693"/>
              </a:avLst>
            </a:prstGeom>
            <a:solidFill>
              <a:srgbClr val="000000">
                <a:alpha val="1058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7" name="Google Shape;602;p66">
              <a:extLst>
                <a:ext uri="{FF2B5EF4-FFF2-40B4-BE49-F238E27FC236}">
                  <a16:creationId xmlns:a16="http://schemas.microsoft.com/office/drawing/2014/main" id="{AFAFC3E3-DE68-4361-8AEE-32BC3900BA83}"/>
                </a:ext>
              </a:extLst>
            </p:cNvPr>
            <p:cNvCxnSpPr/>
            <p:nvPr/>
          </p:nvCxnSpPr>
          <p:spPr>
            <a:xfrm>
              <a:off x="3409833" y="2098752"/>
              <a:ext cx="330600" cy="436800"/>
            </a:xfrm>
            <a:prstGeom prst="straightConnector1">
              <a:avLst/>
            </a:prstGeom>
            <a:noFill/>
            <a:ln w="19050" cap="flat" cmpd="sng">
              <a:solidFill>
                <a:srgbClr val="A1C3FA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38" name="Google Shape;603;p66">
              <a:extLst>
                <a:ext uri="{FF2B5EF4-FFF2-40B4-BE49-F238E27FC236}">
                  <a16:creationId xmlns:a16="http://schemas.microsoft.com/office/drawing/2014/main" id="{AB371D47-368B-4496-A810-E91355BED75D}"/>
                </a:ext>
              </a:extLst>
            </p:cNvPr>
            <p:cNvCxnSpPr/>
            <p:nvPr/>
          </p:nvCxnSpPr>
          <p:spPr>
            <a:xfrm rot="10800000">
              <a:off x="5819862" y="3967138"/>
              <a:ext cx="535500" cy="1770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39" name="Google Shape;604;p66">
              <a:extLst>
                <a:ext uri="{FF2B5EF4-FFF2-40B4-BE49-F238E27FC236}">
                  <a16:creationId xmlns:a16="http://schemas.microsoft.com/office/drawing/2014/main" id="{AA10559F-399C-4268-91FA-488B2E8BAA0A}"/>
                </a:ext>
              </a:extLst>
            </p:cNvPr>
            <p:cNvCxnSpPr/>
            <p:nvPr/>
          </p:nvCxnSpPr>
          <p:spPr>
            <a:xfrm rot="10800000" flipH="1">
              <a:off x="2712913" y="3967084"/>
              <a:ext cx="545100" cy="1677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40" name="Google Shape;605;p66">
              <a:extLst>
                <a:ext uri="{FF2B5EF4-FFF2-40B4-BE49-F238E27FC236}">
                  <a16:creationId xmlns:a16="http://schemas.microsoft.com/office/drawing/2014/main" id="{C75154B2-4187-45D8-A8E8-7EA96361E9DF}"/>
                </a:ext>
              </a:extLst>
            </p:cNvPr>
            <p:cNvCxnSpPr/>
            <p:nvPr/>
          </p:nvCxnSpPr>
          <p:spPr>
            <a:xfrm rot="10800000">
              <a:off x="4533989" y="4855413"/>
              <a:ext cx="0" cy="565500"/>
            </a:xfrm>
            <a:prstGeom prst="straightConnector1">
              <a:avLst/>
            </a:prstGeom>
            <a:noFill/>
            <a:ln w="19050" cap="flat" cmpd="sng">
              <a:solidFill>
                <a:srgbClr val="0944A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41" name="Google Shape;606;p66">
              <a:extLst>
                <a:ext uri="{FF2B5EF4-FFF2-40B4-BE49-F238E27FC236}">
                  <a16:creationId xmlns:a16="http://schemas.microsoft.com/office/drawing/2014/main" id="{E018685E-A814-47AD-BEB6-0198C256B664}"/>
                </a:ext>
              </a:extLst>
            </p:cNvPr>
            <p:cNvSpPr/>
            <p:nvPr/>
          </p:nvSpPr>
          <p:spPr>
            <a:xfrm rot="1730401">
              <a:off x="2925791" y="2001797"/>
              <a:ext cx="3221001" cy="3145651"/>
            </a:xfrm>
            <a:prstGeom prst="blockArc">
              <a:avLst>
                <a:gd name="adj1" fmla="val 14414370"/>
                <a:gd name="adj2" fmla="val 18998613"/>
                <a:gd name="adj3" fmla="val 8907"/>
              </a:avLst>
            </a:prstGeom>
            <a:solidFill>
              <a:srgbClr val="0944A1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607;p66">
              <a:extLst>
                <a:ext uri="{FF2B5EF4-FFF2-40B4-BE49-F238E27FC236}">
                  <a16:creationId xmlns:a16="http://schemas.microsoft.com/office/drawing/2014/main" id="{67940CEA-230F-4722-9BE5-A3CDFDD5B529}"/>
                </a:ext>
              </a:extLst>
            </p:cNvPr>
            <p:cNvSpPr/>
            <p:nvPr/>
          </p:nvSpPr>
          <p:spPr>
            <a:xfrm rot="-9070286" flipH="1">
              <a:off x="2932816" y="2000063"/>
              <a:ext cx="3220304" cy="3144929"/>
            </a:xfrm>
            <a:prstGeom prst="blockArc">
              <a:avLst>
                <a:gd name="adj1" fmla="val 20178804"/>
                <a:gd name="adj2" fmla="val 2623923"/>
                <a:gd name="adj3" fmla="val 8858"/>
              </a:avLst>
            </a:prstGeom>
            <a:solidFill>
              <a:srgbClr val="307BF3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608;p66">
              <a:extLst>
                <a:ext uri="{FF2B5EF4-FFF2-40B4-BE49-F238E27FC236}">
                  <a16:creationId xmlns:a16="http://schemas.microsoft.com/office/drawing/2014/main" id="{AF085C9F-5BA2-4B7C-BF87-4D735E3ABEAA}"/>
                </a:ext>
              </a:extLst>
            </p:cNvPr>
            <p:cNvSpPr/>
            <p:nvPr/>
          </p:nvSpPr>
          <p:spPr>
            <a:xfrm rot="-3714649">
              <a:off x="5744748" y="2903927"/>
              <a:ext cx="423706" cy="435526"/>
            </a:xfrm>
            <a:prstGeom prst="rtTriangl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609;p66">
              <a:extLst>
                <a:ext uri="{FF2B5EF4-FFF2-40B4-BE49-F238E27FC236}">
                  <a16:creationId xmlns:a16="http://schemas.microsoft.com/office/drawing/2014/main" id="{7F247EE4-DA01-479C-AE14-A86E982B74BB}"/>
                </a:ext>
              </a:extLst>
            </p:cNvPr>
            <p:cNvSpPr/>
            <p:nvPr/>
          </p:nvSpPr>
          <p:spPr>
            <a:xfrm rot="-1730523" flipH="1">
              <a:off x="2920006" y="1997186"/>
              <a:ext cx="3228256" cy="3152804"/>
            </a:xfrm>
            <a:prstGeom prst="blockArc">
              <a:avLst>
                <a:gd name="adj1" fmla="val 14334136"/>
                <a:gd name="adj2" fmla="val 18854681"/>
                <a:gd name="adj3" fmla="val 8846"/>
              </a:avLst>
            </a:prstGeom>
            <a:solidFill>
              <a:srgbClr val="A1C3FA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610;p66">
              <a:extLst>
                <a:ext uri="{FF2B5EF4-FFF2-40B4-BE49-F238E27FC236}">
                  <a16:creationId xmlns:a16="http://schemas.microsoft.com/office/drawing/2014/main" id="{1024DC53-55EF-47D8-879C-BEC75751AFCE}"/>
                </a:ext>
              </a:extLst>
            </p:cNvPr>
            <p:cNvSpPr/>
            <p:nvPr/>
          </p:nvSpPr>
          <p:spPr>
            <a:xfrm rot="9070286">
              <a:off x="2910705" y="2003325"/>
              <a:ext cx="3220304" cy="3144929"/>
            </a:xfrm>
            <a:prstGeom prst="blockArc">
              <a:avLst>
                <a:gd name="adj1" fmla="val 20114992"/>
                <a:gd name="adj2" fmla="val 3007258"/>
                <a:gd name="adj3" fmla="val 9336"/>
              </a:avLst>
            </a:prstGeom>
            <a:solidFill>
              <a:srgbClr val="307BF3"/>
            </a:solidFill>
            <a:ln w="9525" cap="flat" cmpd="sng">
              <a:solidFill>
                <a:srgbClr val="307BF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611;p66">
              <a:extLst>
                <a:ext uri="{FF2B5EF4-FFF2-40B4-BE49-F238E27FC236}">
                  <a16:creationId xmlns:a16="http://schemas.microsoft.com/office/drawing/2014/main" id="{15E03845-40FA-436E-A359-9A3D2A90EE5E}"/>
                </a:ext>
              </a:extLst>
            </p:cNvPr>
            <p:cNvSpPr/>
            <p:nvPr/>
          </p:nvSpPr>
          <p:spPr>
            <a:xfrm rot="-9070286" flipH="1">
              <a:off x="2910794" y="2005086"/>
              <a:ext cx="3220304" cy="3144929"/>
            </a:xfrm>
            <a:prstGeom prst="blockArc">
              <a:avLst>
                <a:gd name="adj1" fmla="val 15738599"/>
                <a:gd name="adj2" fmla="val 20008131"/>
                <a:gd name="adj3" fmla="val 9063"/>
              </a:avLst>
            </a:prstGeom>
            <a:solidFill>
              <a:srgbClr val="0944A1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612;p66">
              <a:extLst>
                <a:ext uri="{FF2B5EF4-FFF2-40B4-BE49-F238E27FC236}">
                  <a16:creationId xmlns:a16="http://schemas.microsoft.com/office/drawing/2014/main" id="{F13008E3-046F-4825-80E4-327396E0E9E8}"/>
                </a:ext>
              </a:extLst>
            </p:cNvPr>
            <p:cNvSpPr/>
            <p:nvPr/>
          </p:nvSpPr>
          <p:spPr>
            <a:xfrm rot="9304412">
              <a:off x="2901336" y="2909490"/>
              <a:ext cx="436346" cy="423841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613;p66">
              <a:extLst>
                <a:ext uri="{FF2B5EF4-FFF2-40B4-BE49-F238E27FC236}">
                  <a16:creationId xmlns:a16="http://schemas.microsoft.com/office/drawing/2014/main" id="{518C752D-D46C-4470-A4E5-17927A7FC903}"/>
                </a:ext>
              </a:extLst>
            </p:cNvPr>
            <p:cNvSpPr/>
            <p:nvPr/>
          </p:nvSpPr>
          <p:spPr>
            <a:xfrm rot="454592">
              <a:off x="5208084" y="4506832"/>
              <a:ext cx="439134" cy="419302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614;p66">
              <a:extLst>
                <a:ext uri="{FF2B5EF4-FFF2-40B4-BE49-F238E27FC236}">
                  <a16:creationId xmlns:a16="http://schemas.microsoft.com/office/drawing/2014/main" id="{A071BD38-CECE-482B-81CA-2779F06CAAA2}"/>
                </a:ext>
              </a:extLst>
            </p:cNvPr>
            <p:cNvSpPr/>
            <p:nvPr/>
          </p:nvSpPr>
          <p:spPr>
            <a:xfrm rot="4832261">
              <a:off x="3442434" y="4496964"/>
              <a:ext cx="419711" cy="439044"/>
            </a:xfrm>
            <a:prstGeom prst="rtTriangle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615;p66">
              <a:extLst>
                <a:ext uri="{FF2B5EF4-FFF2-40B4-BE49-F238E27FC236}">
                  <a16:creationId xmlns:a16="http://schemas.microsoft.com/office/drawing/2014/main" id="{9FD12697-6F9F-442C-8A0F-ED76F4596791}"/>
                </a:ext>
              </a:extLst>
            </p:cNvPr>
            <p:cNvSpPr/>
            <p:nvPr/>
          </p:nvSpPr>
          <p:spPr>
            <a:xfrm rot="-8179775">
              <a:off x="4320235" y="1947516"/>
              <a:ext cx="429683" cy="429683"/>
            </a:xfrm>
            <a:prstGeom prst="rtTriangle">
              <a:avLst/>
            </a:prstGeom>
            <a:solidFill>
              <a:srgbClr val="A1C3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00"/>
              </a:pPr>
              <a:endPara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616;p66">
            <a:extLst>
              <a:ext uri="{FF2B5EF4-FFF2-40B4-BE49-F238E27FC236}">
                <a16:creationId xmlns:a16="http://schemas.microsoft.com/office/drawing/2014/main" id="{C18CFAFF-36D4-4A25-BB79-62A277E09B9E}"/>
              </a:ext>
            </a:extLst>
          </p:cNvPr>
          <p:cNvSpPr/>
          <p:nvPr/>
        </p:nvSpPr>
        <p:spPr>
          <a:xfrm>
            <a:off x="5553181" y="2641064"/>
            <a:ext cx="1614013" cy="92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297" algn="just"/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9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Процесс предварительной квалификации поставщика</a:t>
            </a: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617;p66">
            <a:extLst>
              <a:ext uri="{FF2B5EF4-FFF2-40B4-BE49-F238E27FC236}">
                <a16:creationId xmlns:a16="http://schemas.microsoft.com/office/drawing/2014/main" id="{3F9647D8-4FE9-4F34-AC3D-41551D8E6E5D}"/>
              </a:ext>
            </a:extLst>
          </p:cNvPr>
          <p:cNvSpPr txBox="1"/>
          <p:nvPr/>
        </p:nvSpPr>
        <p:spPr>
          <a:xfrm>
            <a:off x="5225434" y="1796475"/>
            <a:ext cx="1043315" cy="38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Основная информация по компании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618;p66">
            <a:extLst>
              <a:ext uri="{FF2B5EF4-FFF2-40B4-BE49-F238E27FC236}">
                <a16:creationId xmlns:a16="http://schemas.microsoft.com/office/drawing/2014/main" id="{3FAF3A95-7618-49E7-A666-282AEF032BEF}"/>
              </a:ext>
            </a:extLst>
          </p:cNvPr>
          <p:cNvCxnSpPr/>
          <p:nvPr/>
        </p:nvCxnSpPr>
        <p:spPr>
          <a:xfrm>
            <a:off x="5150864" y="2299698"/>
            <a:ext cx="1170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619;p66">
            <a:extLst>
              <a:ext uri="{FF2B5EF4-FFF2-40B4-BE49-F238E27FC236}">
                <a16:creationId xmlns:a16="http://schemas.microsoft.com/office/drawing/2014/main" id="{08B5522D-DF49-4A9E-8157-A1540141F1D6}"/>
              </a:ext>
            </a:extLst>
          </p:cNvPr>
          <p:cNvSpPr txBox="1"/>
          <p:nvPr/>
        </p:nvSpPr>
        <p:spPr>
          <a:xfrm>
            <a:off x="6207352" y="1909191"/>
            <a:ext cx="189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ОЗТОСиБ</a:t>
            </a:r>
            <a:endParaRPr lang="ru-RU" sz="1000" b="1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US" sz="1000" b="1" dirty="0">
                <a:solidFill>
                  <a:srgbClr val="000000"/>
                </a:solidFill>
                <a:latin typeface="Quattrocento Sans"/>
                <a:ea typeface="Arial"/>
                <a:cs typeface="Arial"/>
                <a:sym typeface="Quattrocento Sans"/>
              </a:rPr>
              <a:t>(HSSE)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620;p66">
            <a:extLst>
              <a:ext uri="{FF2B5EF4-FFF2-40B4-BE49-F238E27FC236}">
                <a16:creationId xmlns:a16="http://schemas.microsoft.com/office/drawing/2014/main" id="{A3DF4F8C-49EB-4C86-BF60-81DD92F63324}"/>
              </a:ext>
            </a:extLst>
          </p:cNvPr>
          <p:cNvSpPr txBox="1"/>
          <p:nvPr/>
        </p:nvSpPr>
        <p:spPr>
          <a:xfrm>
            <a:off x="7618997" y="2198872"/>
            <a:ext cx="1235216" cy="21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Контроль качества (</a:t>
            </a:r>
            <a:r>
              <a:rPr lang="en-US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QA/QC 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621;p66">
            <a:extLst>
              <a:ext uri="{FF2B5EF4-FFF2-40B4-BE49-F238E27FC236}">
                <a16:creationId xmlns:a16="http://schemas.microsoft.com/office/drawing/2014/main" id="{56E1F30D-4816-4106-AD03-24A6B339E388}"/>
              </a:ext>
            </a:extLst>
          </p:cNvPr>
          <p:cNvSpPr txBox="1"/>
          <p:nvPr/>
        </p:nvSpPr>
        <p:spPr>
          <a:xfrm>
            <a:off x="7901574" y="2945740"/>
            <a:ext cx="1318627" cy="36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Ресурсы</a:t>
            </a:r>
            <a:r>
              <a:rPr lang="en-US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/ 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Персонал компании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622;p66">
            <a:extLst>
              <a:ext uri="{FF2B5EF4-FFF2-40B4-BE49-F238E27FC236}">
                <a16:creationId xmlns:a16="http://schemas.microsoft.com/office/drawing/2014/main" id="{424CD408-3DB5-42DD-862D-7ADE5B340D92}"/>
              </a:ext>
            </a:extLst>
          </p:cNvPr>
          <p:cNvCxnSpPr/>
          <p:nvPr/>
        </p:nvCxnSpPr>
        <p:spPr>
          <a:xfrm>
            <a:off x="8074401" y="3311394"/>
            <a:ext cx="944383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623;p66">
            <a:extLst>
              <a:ext uri="{FF2B5EF4-FFF2-40B4-BE49-F238E27FC236}">
                <a16:creationId xmlns:a16="http://schemas.microsoft.com/office/drawing/2014/main" id="{6BC559CD-DF88-4DA4-9D51-28ADE44836B7}"/>
              </a:ext>
            </a:extLst>
          </p:cNvPr>
          <p:cNvCxnSpPr/>
          <p:nvPr/>
        </p:nvCxnSpPr>
        <p:spPr>
          <a:xfrm>
            <a:off x="7750836" y="2560415"/>
            <a:ext cx="971541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624;p66">
            <a:extLst>
              <a:ext uri="{FF2B5EF4-FFF2-40B4-BE49-F238E27FC236}">
                <a16:creationId xmlns:a16="http://schemas.microsoft.com/office/drawing/2014/main" id="{1C07C88A-2BC8-4393-BC84-07A8C4E4665F}"/>
              </a:ext>
            </a:extLst>
          </p:cNvPr>
          <p:cNvSpPr txBox="1"/>
          <p:nvPr/>
        </p:nvSpPr>
        <p:spPr>
          <a:xfrm>
            <a:off x="7797570" y="3574526"/>
            <a:ext cx="1351635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Производство</a:t>
            </a:r>
            <a:r>
              <a:rPr lang="en-US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Цеха</a:t>
            </a:r>
            <a:r>
              <a:rPr lang="en-US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офисные помещения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625;p66">
            <a:extLst>
              <a:ext uri="{FF2B5EF4-FFF2-40B4-BE49-F238E27FC236}">
                <a16:creationId xmlns:a16="http://schemas.microsoft.com/office/drawing/2014/main" id="{FB7A6028-88DD-4EC3-AF69-ED2FB9FE16B5}"/>
              </a:ext>
            </a:extLst>
          </p:cNvPr>
          <p:cNvSpPr txBox="1"/>
          <p:nvPr/>
        </p:nvSpPr>
        <p:spPr>
          <a:xfrm>
            <a:off x="7407697" y="4374850"/>
            <a:ext cx="139131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Процесс закупок</a:t>
            </a:r>
            <a:r>
              <a:rPr lang="en-US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</a:t>
            </a:r>
            <a:r>
              <a:rPr lang="en-US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управление </a:t>
            </a:r>
            <a:r>
              <a:rPr lang="ru-RU" sz="1000" b="1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суб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-подрядчиками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626;p66">
            <a:extLst>
              <a:ext uri="{FF2B5EF4-FFF2-40B4-BE49-F238E27FC236}">
                <a16:creationId xmlns:a16="http://schemas.microsoft.com/office/drawing/2014/main" id="{B770C166-D72B-4B2F-8472-3A4526A29A1A}"/>
              </a:ext>
            </a:extLst>
          </p:cNvPr>
          <p:cNvCxnSpPr/>
          <p:nvPr/>
        </p:nvCxnSpPr>
        <p:spPr>
          <a:xfrm>
            <a:off x="7495624" y="4890746"/>
            <a:ext cx="1170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627;p66">
            <a:extLst>
              <a:ext uri="{FF2B5EF4-FFF2-40B4-BE49-F238E27FC236}">
                <a16:creationId xmlns:a16="http://schemas.microsoft.com/office/drawing/2014/main" id="{50C0265B-FE78-4B76-9391-955467A3BCAA}"/>
              </a:ext>
            </a:extLst>
          </p:cNvPr>
          <p:cNvCxnSpPr/>
          <p:nvPr/>
        </p:nvCxnSpPr>
        <p:spPr>
          <a:xfrm>
            <a:off x="7871654" y="4106222"/>
            <a:ext cx="1192907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628;p66">
            <a:extLst>
              <a:ext uri="{FF2B5EF4-FFF2-40B4-BE49-F238E27FC236}">
                <a16:creationId xmlns:a16="http://schemas.microsoft.com/office/drawing/2014/main" id="{DB664EC0-2150-41FA-BD31-057CA16E2D90}"/>
              </a:ext>
            </a:extLst>
          </p:cNvPr>
          <p:cNvSpPr txBox="1"/>
          <p:nvPr/>
        </p:nvSpPr>
        <p:spPr>
          <a:xfrm>
            <a:off x="4094241" y="4400071"/>
            <a:ext cx="1324424" cy="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Производственные возможности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629;p66">
            <a:extLst>
              <a:ext uri="{FF2B5EF4-FFF2-40B4-BE49-F238E27FC236}">
                <a16:creationId xmlns:a16="http://schemas.microsoft.com/office/drawing/2014/main" id="{BCC81C69-5C72-4DEA-90BA-E6EE2366B34B}"/>
              </a:ext>
            </a:extLst>
          </p:cNvPr>
          <p:cNvSpPr txBox="1"/>
          <p:nvPr/>
        </p:nvSpPr>
        <p:spPr>
          <a:xfrm>
            <a:off x="5837343" y="4776911"/>
            <a:ext cx="12442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Опыт работы</a:t>
            </a:r>
            <a:r>
              <a:rPr lang="en-US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 </a:t>
            </a: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рекомендации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630;p66">
            <a:extLst>
              <a:ext uri="{FF2B5EF4-FFF2-40B4-BE49-F238E27FC236}">
                <a16:creationId xmlns:a16="http://schemas.microsoft.com/office/drawing/2014/main" id="{0488D142-E4A9-4BCD-9BCF-A969BFC3810E}"/>
              </a:ext>
            </a:extLst>
          </p:cNvPr>
          <p:cNvCxnSpPr/>
          <p:nvPr/>
        </p:nvCxnSpPr>
        <p:spPr>
          <a:xfrm rot="10800000" flipH="1">
            <a:off x="4246644" y="4844474"/>
            <a:ext cx="970580" cy="4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631;p66">
            <a:extLst>
              <a:ext uri="{FF2B5EF4-FFF2-40B4-BE49-F238E27FC236}">
                <a16:creationId xmlns:a16="http://schemas.microsoft.com/office/drawing/2014/main" id="{9E801244-7787-42A8-AF34-99DF79F3587A}"/>
              </a:ext>
            </a:extLst>
          </p:cNvPr>
          <p:cNvCxnSpPr/>
          <p:nvPr/>
        </p:nvCxnSpPr>
        <p:spPr>
          <a:xfrm>
            <a:off x="5828454" y="5217007"/>
            <a:ext cx="1170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632;p66">
            <a:extLst>
              <a:ext uri="{FF2B5EF4-FFF2-40B4-BE49-F238E27FC236}">
                <a16:creationId xmlns:a16="http://schemas.microsoft.com/office/drawing/2014/main" id="{419D0B54-E624-4CFF-BA57-451CA6604007}"/>
              </a:ext>
            </a:extLst>
          </p:cNvPr>
          <p:cNvSpPr txBox="1"/>
          <p:nvPr/>
        </p:nvSpPr>
        <p:spPr>
          <a:xfrm>
            <a:off x="3888381" y="3656509"/>
            <a:ext cx="99317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Финансовый статус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633;p66">
            <a:extLst>
              <a:ext uri="{FF2B5EF4-FFF2-40B4-BE49-F238E27FC236}">
                <a16:creationId xmlns:a16="http://schemas.microsoft.com/office/drawing/2014/main" id="{254E6652-3A18-4C42-AFD0-0BEDCAE3A502}"/>
              </a:ext>
            </a:extLst>
          </p:cNvPr>
          <p:cNvCxnSpPr/>
          <p:nvPr/>
        </p:nvCxnSpPr>
        <p:spPr>
          <a:xfrm>
            <a:off x="3998448" y="4098478"/>
            <a:ext cx="739229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634;p66">
            <a:extLst>
              <a:ext uri="{FF2B5EF4-FFF2-40B4-BE49-F238E27FC236}">
                <a16:creationId xmlns:a16="http://schemas.microsoft.com/office/drawing/2014/main" id="{9C608FDC-6B62-4A90-8C00-B66E5C72E72D}"/>
              </a:ext>
            </a:extLst>
          </p:cNvPr>
          <p:cNvSpPr txBox="1"/>
          <p:nvPr/>
        </p:nvSpPr>
        <p:spPr>
          <a:xfrm>
            <a:off x="3793437" y="3051326"/>
            <a:ext cx="112361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Структура компании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635;p66">
            <a:extLst>
              <a:ext uri="{FF2B5EF4-FFF2-40B4-BE49-F238E27FC236}">
                <a16:creationId xmlns:a16="http://schemas.microsoft.com/office/drawing/2014/main" id="{F3E653DE-C979-4D91-947D-AABC5341864C}"/>
              </a:ext>
            </a:extLst>
          </p:cNvPr>
          <p:cNvCxnSpPr/>
          <p:nvPr/>
        </p:nvCxnSpPr>
        <p:spPr>
          <a:xfrm>
            <a:off x="4002518" y="3445689"/>
            <a:ext cx="739229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637;p66">
            <a:extLst>
              <a:ext uri="{FF2B5EF4-FFF2-40B4-BE49-F238E27FC236}">
                <a16:creationId xmlns:a16="http://schemas.microsoft.com/office/drawing/2014/main" id="{92CD3833-FEBF-493A-9A1C-9F096F8C9CE3}"/>
              </a:ext>
            </a:extLst>
          </p:cNvPr>
          <p:cNvSpPr txBox="1"/>
          <p:nvPr/>
        </p:nvSpPr>
        <p:spPr>
          <a:xfrm>
            <a:off x="3883302" y="2307237"/>
            <a:ext cx="1140629" cy="43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-RU" sz="1000" b="1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Регистрационная информация</a:t>
            </a:r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638;p66">
            <a:extLst>
              <a:ext uri="{FF2B5EF4-FFF2-40B4-BE49-F238E27FC236}">
                <a16:creationId xmlns:a16="http://schemas.microsoft.com/office/drawing/2014/main" id="{9947AB14-EC37-4375-B5D5-1CD72867CD09}"/>
              </a:ext>
            </a:extLst>
          </p:cNvPr>
          <p:cNvCxnSpPr/>
          <p:nvPr/>
        </p:nvCxnSpPr>
        <p:spPr>
          <a:xfrm>
            <a:off x="3963321" y="2817059"/>
            <a:ext cx="96461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639;p66">
            <a:extLst>
              <a:ext uri="{FF2B5EF4-FFF2-40B4-BE49-F238E27FC236}">
                <a16:creationId xmlns:a16="http://schemas.microsoft.com/office/drawing/2014/main" id="{E28849A5-DCED-464F-8836-F922FB9CE180}"/>
              </a:ext>
            </a:extLst>
          </p:cNvPr>
          <p:cNvCxnSpPr/>
          <p:nvPr/>
        </p:nvCxnSpPr>
        <p:spPr>
          <a:xfrm>
            <a:off x="6751590" y="2295165"/>
            <a:ext cx="739229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E391294-D3B9-4A72-AFBC-2459345A2C0F}"/>
              </a:ext>
            </a:extLst>
          </p:cNvPr>
          <p:cNvSpPr txBox="1"/>
          <p:nvPr/>
        </p:nvSpPr>
        <p:spPr>
          <a:xfrm>
            <a:off x="256116" y="5871402"/>
            <a:ext cx="84814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на сайте и предварительная квалификация не гарантируют ваше участие в Тендере</a:t>
            </a:r>
          </a:p>
        </p:txBody>
      </p:sp>
    </p:spTree>
    <p:extLst>
      <p:ext uri="{BB962C8B-B14F-4D97-AF65-F5344CB8AC3E}">
        <p14:creationId xmlns:p14="http://schemas.microsoft.com/office/powerpoint/2010/main" val="40252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1819357" y="1644634"/>
            <a:ext cx="6246730" cy="45193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644" name="Google Shape;644;p67"/>
          <p:cNvSpPr txBox="1">
            <a:spLocks noGrp="1"/>
          </p:cNvSpPr>
          <p:nvPr>
            <p:ph type="title"/>
          </p:nvPr>
        </p:nvSpPr>
        <p:spPr>
          <a:xfrm>
            <a:off x="2129556" y="569891"/>
            <a:ext cx="6246730" cy="9369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Шаг 2 </a:t>
            </a:r>
            <a: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Процесс предварительной квалификации</a:t>
            </a:r>
            <a:br>
              <a:rPr lang="en-US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шаги</a:t>
            </a:r>
            <a:endParaRPr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60" name="Google Shape;660;p67"/>
          <p:cNvSpPr/>
          <p:nvPr/>
        </p:nvSpPr>
        <p:spPr>
          <a:xfrm>
            <a:off x="1495425" y="2487779"/>
            <a:ext cx="1459960" cy="474469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6350" cap="flat" cmpd="sng">
            <a:solidFill>
              <a:srgbClr val="007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342900">
              <a:defRPr/>
            </a:pPr>
            <a:r>
              <a:rPr lang="ru-RU" sz="1050" dirty="0">
                <a:solidFill>
                  <a:prstClr val="black"/>
                </a:solidFill>
                <a:ea typeface="Quattrocento Sans"/>
                <a:cs typeface="Quattrocento Sans"/>
                <a:sym typeface="Quattrocento Sans"/>
              </a:rPr>
              <a:t>Запрос на предварительную квалификацию</a:t>
            </a:r>
            <a:endParaRPr sz="1050" dirty="0">
              <a:solidFill>
                <a:prstClr val="white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1" name="Google Shape;661;p67"/>
          <p:cNvSpPr/>
          <p:nvPr/>
        </p:nvSpPr>
        <p:spPr>
          <a:xfrm>
            <a:off x="3014293" y="3129693"/>
            <a:ext cx="1178100" cy="363375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342900">
              <a:defRPr/>
            </a:pPr>
            <a:r>
              <a:rPr lang="ru-RU" sz="1050" dirty="0">
                <a:solidFill>
                  <a:prstClr val="black"/>
                </a:solidFill>
                <a:ea typeface="Quattrocento Sans"/>
                <a:cs typeface="Quattrocento Sans"/>
                <a:sym typeface="Quattrocento Sans"/>
              </a:rPr>
              <a:t>Сбор данных</a:t>
            </a:r>
            <a:endParaRPr sz="1050" dirty="0">
              <a:solidFill>
                <a:prstClr val="white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2" name="Google Shape;662;p67"/>
          <p:cNvSpPr/>
          <p:nvPr/>
        </p:nvSpPr>
        <p:spPr>
          <a:xfrm>
            <a:off x="4262399" y="3601730"/>
            <a:ext cx="1208607" cy="389025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342900">
              <a:defRPr/>
            </a:pPr>
            <a:r>
              <a:rPr lang="ru-RU" sz="1050" dirty="0">
                <a:solidFill>
                  <a:prstClr val="black"/>
                </a:solidFill>
                <a:ea typeface="Quattrocento Sans"/>
                <a:cs typeface="Quattrocento Sans"/>
                <a:sym typeface="Quattrocento Sans"/>
              </a:rPr>
              <a:t>Разъяснение</a:t>
            </a:r>
            <a:endParaRPr sz="1050" dirty="0">
              <a:solidFill>
                <a:prstClr val="black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3" name="Google Shape;663;p67"/>
          <p:cNvSpPr/>
          <p:nvPr/>
        </p:nvSpPr>
        <p:spPr>
          <a:xfrm>
            <a:off x="5532802" y="4067686"/>
            <a:ext cx="1221335" cy="38385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6350" cap="flat" cmpd="sng">
            <a:solidFill>
              <a:srgbClr val="007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342900">
              <a:defRPr/>
            </a:pPr>
            <a:r>
              <a:rPr lang="ru-RU" sz="1050" dirty="0">
                <a:solidFill>
                  <a:prstClr val="black"/>
                </a:solidFill>
                <a:ea typeface="Quattrocento Sans"/>
                <a:cs typeface="Quattrocento Sans"/>
                <a:sym typeface="Quattrocento Sans"/>
              </a:rPr>
              <a:t>Оценка</a:t>
            </a:r>
            <a:endParaRPr sz="1050" dirty="0">
              <a:solidFill>
                <a:prstClr val="black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4" name="Google Shape;664;p67"/>
          <p:cNvSpPr/>
          <p:nvPr/>
        </p:nvSpPr>
        <p:spPr>
          <a:xfrm>
            <a:off x="6816463" y="4575828"/>
            <a:ext cx="1249625" cy="384075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6350" cap="flat" cmpd="sng">
            <a:solidFill>
              <a:srgbClr val="0073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342900">
              <a:defRPr/>
            </a:pPr>
            <a:r>
              <a:rPr lang="ru-RU" sz="1050" dirty="0">
                <a:solidFill>
                  <a:prstClr val="black"/>
                </a:solidFill>
                <a:ea typeface="Quattrocento Sans"/>
                <a:cs typeface="Quattrocento Sans"/>
                <a:sym typeface="Quattrocento Sans"/>
              </a:rPr>
              <a:t>Одобрение</a:t>
            </a:r>
            <a:endParaRPr sz="1050" dirty="0">
              <a:solidFill>
                <a:prstClr val="black"/>
              </a:solidFill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5" name="Google Shape;665;p67"/>
          <p:cNvSpPr/>
          <p:nvPr/>
        </p:nvSpPr>
        <p:spPr>
          <a:xfrm>
            <a:off x="3342033" y="2510798"/>
            <a:ext cx="1746433" cy="493278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342900">
              <a:defRPr/>
            </a:pPr>
            <a:r>
              <a:rPr lang="ru-RU" sz="1000" b="1" i="1" dirty="0">
                <a:solidFill>
                  <a:prstClr val="black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Онлайн</a:t>
            </a:r>
            <a:r>
              <a:rPr lang="ru-RU" sz="825" b="1" i="1" dirty="0">
                <a:solidFill>
                  <a:prstClr val="black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000" b="1" i="1" dirty="0">
                <a:solidFill>
                  <a:prstClr val="black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пред-квалификация</a:t>
            </a:r>
            <a:endParaRPr sz="1000" b="1" i="1" dirty="0">
              <a:solidFill>
                <a:prstClr val="black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6" name="Google Shape;666;p67"/>
          <p:cNvSpPr txBox="1"/>
          <p:nvPr/>
        </p:nvSpPr>
        <p:spPr>
          <a:xfrm>
            <a:off x="2055354" y="2034126"/>
            <a:ext cx="890100" cy="2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srgbClr val="222222"/>
                </a:solidFill>
                <a:highlight>
                  <a:srgbClr val="FFFFFF"/>
                </a:highlight>
              </a:rPr>
              <a:t>1-5 </a:t>
            </a:r>
            <a:r>
              <a:rPr lang="ru-RU" sz="900" dirty="0">
                <a:solidFill>
                  <a:srgbClr val="222222"/>
                </a:solidFill>
                <a:highlight>
                  <a:srgbClr val="FFFFFF"/>
                </a:highlight>
              </a:rPr>
              <a:t>дня</a:t>
            </a:r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667" name="Google Shape;667;p67"/>
          <p:cNvSpPr txBox="1"/>
          <p:nvPr/>
        </p:nvSpPr>
        <p:spPr>
          <a:xfrm>
            <a:off x="3756597" y="2044301"/>
            <a:ext cx="1136025" cy="2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defTabSz="342900">
              <a:defRPr/>
            </a:pPr>
            <a:r>
              <a:rPr lang="en-US" sz="938" dirty="0">
                <a:solidFill>
                  <a:srgbClr val="222222"/>
                </a:solidFill>
                <a:highlight>
                  <a:srgbClr val="FFFFFF"/>
                </a:highlight>
              </a:rPr>
              <a:t>40-55 </a:t>
            </a:r>
            <a:r>
              <a:rPr lang="ru-RU" sz="938" dirty="0">
                <a:solidFill>
                  <a:srgbClr val="222222"/>
                </a:solidFill>
                <a:highlight>
                  <a:srgbClr val="FFFFFF"/>
                </a:highlight>
              </a:rPr>
              <a:t>дня</a:t>
            </a:r>
            <a:endParaRPr sz="1200" dirty="0">
              <a:solidFill>
                <a:prstClr val="black"/>
              </a:solidFill>
            </a:endParaRPr>
          </a:p>
          <a:p>
            <a:pPr defTabSz="342900">
              <a:defRPr/>
            </a:pPr>
            <a:endParaRPr sz="1125" dirty="0">
              <a:solidFill>
                <a:prstClr val="black"/>
              </a:solidFill>
            </a:endParaRPr>
          </a:p>
        </p:txBody>
      </p:sp>
      <p:sp>
        <p:nvSpPr>
          <p:cNvPr id="669" name="Google Shape;669;p67"/>
          <p:cNvSpPr txBox="1"/>
          <p:nvPr/>
        </p:nvSpPr>
        <p:spPr>
          <a:xfrm>
            <a:off x="5465222" y="2081151"/>
            <a:ext cx="1183725" cy="17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10-15 </a:t>
            </a:r>
            <a:r>
              <a:rPr lang="ru-RU" sz="900" dirty="0">
                <a:solidFill>
                  <a:prstClr val="black"/>
                </a:solidFill>
              </a:rPr>
              <a:t>дня</a:t>
            </a:r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670" name="Google Shape;670;p67"/>
          <p:cNvSpPr txBox="1"/>
          <p:nvPr/>
        </p:nvSpPr>
        <p:spPr>
          <a:xfrm>
            <a:off x="6771825" y="2083295"/>
            <a:ext cx="1187775" cy="2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10-15 </a:t>
            </a:r>
            <a:r>
              <a:rPr lang="ru-RU" sz="900" dirty="0">
                <a:solidFill>
                  <a:prstClr val="black"/>
                </a:solidFill>
              </a:rPr>
              <a:t>дня</a:t>
            </a:r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672" name="Google Shape;672;p67"/>
          <p:cNvSpPr txBox="1"/>
          <p:nvPr/>
        </p:nvSpPr>
        <p:spPr>
          <a:xfrm>
            <a:off x="4412090" y="1700003"/>
            <a:ext cx="1336691" cy="2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defRPr/>
            </a:pPr>
            <a:r>
              <a:rPr lang="en-US" sz="1350" b="1" dirty="0">
                <a:latin typeface="Segoe UI"/>
              </a:rPr>
              <a:t>60-90 </a:t>
            </a:r>
            <a:r>
              <a:rPr lang="ru-RU" sz="1350" b="1" dirty="0">
                <a:latin typeface="Segoe UI"/>
              </a:rPr>
              <a:t>дня</a:t>
            </a:r>
            <a:endParaRPr sz="1350" b="1" dirty="0">
              <a:latin typeface="Segoe UI"/>
            </a:endParaRPr>
          </a:p>
        </p:txBody>
      </p:sp>
      <p:sp>
        <p:nvSpPr>
          <p:cNvPr id="33" name="Google Shape;673;p67"/>
          <p:cNvSpPr txBox="1"/>
          <p:nvPr/>
        </p:nvSpPr>
        <p:spPr>
          <a:xfrm>
            <a:off x="460203" y="4749954"/>
            <a:ext cx="2152125" cy="85209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defRPr/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ru-RU" sz="900" dirty="0">
                <a:solidFill>
                  <a:schemeClr val="bg2">
                    <a:lumMod val="10000"/>
                  </a:schemeClr>
                </a:solidFill>
              </a:rPr>
              <a:t>Несвоевременная реакция поставщика на этапах «сбора данных» и «разъяснения» увеличивает сроки процесса предварительной квалификации</a:t>
            </a:r>
            <a:endParaRPr sz="1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1033" y="3601135"/>
            <a:ext cx="877440" cy="570815"/>
          </a:xfrm>
          <a:prstGeom prst="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900" dirty="0">
                <a:solidFill>
                  <a:prstClr val="black"/>
                </a:solidFill>
              </a:rPr>
              <a:t>Ответ поставщика на запрос 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52625" y="4045827"/>
            <a:ext cx="1197298" cy="958084"/>
          </a:xfrm>
          <a:prstGeom prst="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900" dirty="0">
                <a:solidFill>
                  <a:prstClr val="black"/>
                </a:solidFill>
              </a:rPr>
              <a:t>Проверка документов и проверка на соответствие требованиям предварительной квалификации НКОК 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28734" y="4520609"/>
            <a:ext cx="1177732" cy="406991"/>
          </a:xfrm>
          <a:prstGeom prst="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ru-RU" sz="900" dirty="0">
                <a:solidFill>
                  <a:prstClr val="black"/>
                </a:solidFill>
              </a:rPr>
              <a:t>Подробный анализ профиля поставщиков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47388" y="5053348"/>
            <a:ext cx="956601" cy="506737"/>
          </a:xfrm>
          <a:prstGeom prst="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ru-RU" sz="900" dirty="0">
                <a:solidFill>
                  <a:prstClr val="black"/>
                </a:solidFill>
              </a:rPr>
              <a:t>Двойная проверка и одобрение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28732" y="5007961"/>
            <a:ext cx="1168400" cy="850964"/>
          </a:xfrm>
          <a:prstGeom prst="flowChartAlternateProcess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750" dirty="0">
              <a:solidFill>
                <a:prstClr val="black"/>
              </a:solidFill>
            </a:endParaRPr>
          </a:p>
          <a:p>
            <a:pPr algn="ctr" defTabSz="342900">
              <a:defRPr/>
            </a:pPr>
            <a:r>
              <a:rPr lang="ru-RU" sz="900" dirty="0">
                <a:solidFill>
                  <a:prstClr val="black"/>
                </a:solidFill>
              </a:rPr>
              <a:t>Финансовый статус, ОЗТОС, опыт работы, контроль качества, оценка затрат</a:t>
            </a:r>
            <a:endParaRPr lang="en-US" sz="900" dirty="0">
              <a:solidFill>
                <a:prstClr val="black"/>
              </a:solidFill>
            </a:endParaRPr>
          </a:p>
          <a:p>
            <a:pPr algn="ctr" defTabSz="342900">
              <a:defRPr/>
            </a:pPr>
            <a:endParaRPr lang="en-US" sz="75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60241" y="2309576"/>
            <a:ext cx="13089" cy="32924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97260" y="2346974"/>
            <a:ext cx="42592" cy="32947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5487278" y="2365516"/>
            <a:ext cx="0" cy="31547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44361" y="2369464"/>
            <a:ext cx="1" cy="32722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2825222" y="2124334"/>
            <a:ext cx="1005461" cy="1293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4777172" y="2134501"/>
            <a:ext cx="866591" cy="1293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6499341" y="2145615"/>
            <a:ext cx="461612" cy="1293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Segoe UI"/>
            </a:endParaRPr>
          </a:p>
        </p:txBody>
      </p:sp>
      <p:cxnSp>
        <p:nvCxnSpPr>
          <p:cNvPr id="41" name="Google Shape;671;p67"/>
          <p:cNvCxnSpPr/>
          <p:nvPr/>
        </p:nvCxnSpPr>
        <p:spPr>
          <a:xfrm>
            <a:off x="1819358" y="2321124"/>
            <a:ext cx="6229125" cy="585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D5EBAF4-FA35-41DC-8B5A-C7FE946077F6}"/>
              </a:ext>
            </a:extLst>
          </p:cNvPr>
          <p:cNvSpPr/>
          <p:nvPr/>
        </p:nvSpPr>
        <p:spPr>
          <a:xfrm>
            <a:off x="1832447" y="3035583"/>
            <a:ext cx="936809" cy="362612"/>
          </a:xfrm>
          <a:prstGeom prst="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750" dirty="0">
                <a:solidFill>
                  <a:prstClr val="black"/>
                </a:solidFill>
              </a:rPr>
              <a:t>CE. CHS, CO/CH, LC, VQMI  </a:t>
            </a:r>
          </a:p>
        </p:txBody>
      </p:sp>
      <p:sp>
        <p:nvSpPr>
          <p:cNvPr id="31" name="Right Arrow 27">
            <a:extLst>
              <a:ext uri="{FF2B5EF4-FFF2-40B4-BE49-F238E27FC236}">
                <a16:creationId xmlns:a16="http://schemas.microsoft.com/office/drawing/2014/main" id="{88CBCD88-44B9-4CE4-8733-5B1620F9B6CE}"/>
              </a:ext>
            </a:extLst>
          </p:cNvPr>
          <p:cNvSpPr/>
          <p:nvPr/>
        </p:nvSpPr>
        <p:spPr>
          <a:xfrm>
            <a:off x="439290" y="1653101"/>
            <a:ext cx="1355643" cy="451933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0" name="Google Shape;672;p67">
            <a:extLst>
              <a:ext uri="{FF2B5EF4-FFF2-40B4-BE49-F238E27FC236}">
                <a16:creationId xmlns:a16="http://schemas.microsoft.com/office/drawing/2014/main" id="{2929FD49-898E-4231-A8FB-B175B811AD50}"/>
              </a:ext>
            </a:extLst>
          </p:cNvPr>
          <p:cNvSpPr txBox="1"/>
          <p:nvPr/>
        </p:nvSpPr>
        <p:spPr>
          <a:xfrm>
            <a:off x="492023" y="1691535"/>
            <a:ext cx="1336691" cy="2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defRPr/>
            </a:pPr>
            <a:r>
              <a:rPr lang="ru-RU" sz="1350" b="1" dirty="0">
                <a:latin typeface="Segoe UI"/>
              </a:rPr>
              <a:t>Регистрация</a:t>
            </a:r>
            <a:endParaRPr sz="1350" b="1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6847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20" y="438390"/>
            <a:ext cx="6906723" cy="576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/>
              <a:t>Шаг 3 - Тендерный процесс и Присуждение контракта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0688" y="1319125"/>
            <a:ext cx="8363312" cy="134269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</a:rPr>
              <a:t>Для детальной информации необходимо пройти на сайт НКОК Н.В.:</a:t>
            </a:r>
          </a:p>
          <a:p>
            <a:r>
              <a:rPr lang="en-US" sz="1800" dirty="0">
                <a:solidFill>
                  <a:srgbClr val="000000"/>
                </a:solidFill>
                <a:hlinkClick r:id="rId2"/>
              </a:rPr>
              <a:t>www.ncoc.kz</a:t>
            </a:r>
            <a:r>
              <a:rPr lang="en-US" sz="1800" dirty="0">
                <a:solidFill>
                  <a:srgbClr val="000000"/>
                </a:solidFill>
              </a:rPr>
              <a:t> -&gt; </a:t>
            </a:r>
            <a:r>
              <a:rPr lang="ru-RU" sz="1800" dirty="0">
                <a:solidFill>
                  <a:srgbClr val="000000"/>
                </a:solidFill>
              </a:rPr>
              <a:t>процесс закупок (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https://www.ncoc.kz/ru/working-with-ncoc/procurement-process</a:t>
            </a:r>
            <a:r>
              <a:rPr lang="ru-RU" sz="1800" dirty="0">
                <a:solidFill>
                  <a:srgbClr val="000000"/>
                </a:solidFill>
              </a:rPr>
              <a:t>)</a:t>
            </a: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40" y="95760"/>
            <a:ext cx="1486260" cy="1288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99" y="2373312"/>
            <a:ext cx="7852301" cy="418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18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5624" y="6477000"/>
            <a:ext cx="4495800" cy="30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7502" y="1671078"/>
            <a:ext cx="6807675" cy="1600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Подразделение по взаимоотношению с поставщиками и изучению конъюнктуры рынка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 почта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allvqmi@ncoc.kz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+7 (7122) 92-71-71</a:t>
            </a: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1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OC LC Workshop_LCD HR&amp;FM Presentation_Rus">
  <a:themeElements>
    <a:clrScheme name="NCPOC">
      <a:dk1>
        <a:srgbClr val="48474B"/>
      </a:dk1>
      <a:lt1>
        <a:sysClr val="window" lastClr="FFFFFF"/>
      </a:lt1>
      <a:dk2>
        <a:srgbClr val="00547A"/>
      </a:dk2>
      <a:lt2>
        <a:srgbClr val="E1EDEF"/>
      </a:lt2>
      <a:accent1>
        <a:srgbClr val="009EE8"/>
      </a:accent1>
      <a:accent2>
        <a:srgbClr val="F7D117"/>
      </a:accent2>
      <a:accent3>
        <a:srgbClr val="00547A"/>
      </a:accent3>
      <a:accent4>
        <a:srgbClr val="DCA600"/>
      </a:accent4>
      <a:accent5>
        <a:srgbClr val="C95534"/>
      </a:accent5>
      <a:accent6>
        <a:srgbClr val="298DA5"/>
      </a:accent6>
      <a:hlink>
        <a:srgbClr val="009EE8"/>
      </a:hlink>
      <a:folHlink>
        <a:srgbClr val="009E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3108</TotalTime>
  <Words>567</Words>
  <Application>Microsoft Office PowerPoint</Application>
  <PresentationFormat>On-screen Show (4:3)</PresentationFormat>
  <Paragraphs>108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Quattrocento Sans</vt:lpstr>
      <vt:lpstr>Segoe UI</vt:lpstr>
      <vt:lpstr>Segoe UI Semibold</vt:lpstr>
      <vt:lpstr>Wingdings</vt:lpstr>
      <vt:lpstr>Office Theme</vt:lpstr>
      <vt:lpstr>NCOC LC Workshop_LCD HR&amp;FM Presentation_Rus</vt:lpstr>
      <vt:lpstr>PowerPoint Presentation</vt:lpstr>
      <vt:lpstr>Три шага для потенциального поставщика</vt:lpstr>
      <vt:lpstr>Шаг 1 - Онлайн регистрация поставщика</vt:lpstr>
      <vt:lpstr>Шаг 1 - Онлайн регистрация поставщика</vt:lpstr>
      <vt:lpstr>PowerPoint Presentation</vt:lpstr>
      <vt:lpstr>Шаг 2 – Процесс предварительной квалификации Основные шаги</vt:lpstr>
      <vt:lpstr>Шаг 3 - Тендерный процесс и Присуждение контракта</vt:lpstr>
      <vt:lpstr>PowerPoint Presentation</vt:lpstr>
    </vt:vector>
  </TitlesOfParts>
  <Company>NCOC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Регистрации Поставщиков</dc:title>
  <dc:creator>Nakpayeva, Marta [AT]</dc:creator>
  <cp:lastModifiedBy>Primkulov, Nurlan [AT]</cp:lastModifiedBy>
  <cp:revision>58</cp:revision>
  <dcterms:created xsi:type="dcterms:W3CDTF">2020-05-19T10:26:43Z</dcterms:created>
  <dcterms:modified xsi:type="dcterms:W3CDTF">2021-09-17T06:12:58Z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13b463-13fe-4d23-bee6-0f248aba936e_Enabled">
    <vt:lpwstr>true</vt:lpwstr>
  </property>
  <property fmtid="{D5CDD505-2E9C-101B-9397-08002B2CF9AE}" pid="3" name="MSIP_Label_8d13b463-13fe-4d23-bee6-0f248aba936e_SetDate">
    <vt:lpwstr>2021-05-28T04:46:53Z</vt:lpwstr>
  </property>
  <property fmtid="{D5CDD505-2E9C-101B-9397-08002B2CF9AE}" pid="4" name="MSIP_Label_8d13b463-13fe-4d23-bee6-0f248aba936e_Method">
    <vt:lpwstr>Standard</vt:lpwstr>
  </property>
  <property fmtid="{D5CDD505-2E9C-101B-9397-08002B2CF9AE}" pid="5" name="MSIP_Label_8d13b463-13fe-4d23-bee6-0f248aba936e_Name">
    <vt:lpwstr>Internal</vt:lpwstr>
  </property>
  <property fmtid="{D5CDD505-2E9C-101B-9397-08002B2CF9AE}" pid="6" name="MSIP_Label_8d13b463-13fe-4d23-bee6-0f248aba936e_SiteId">
    <vt:lpwstr>eeb11a4c-615f-4481-b09f-327260659e37</vt:lpwstr>
  </property>
  <property fmtid="{D5CDD505-2E9C-101B-9397-08002B2CF9AE}" pid="7" name="MSIP_Label_8d13b463-13fe-4d23-bee6-0f248aba936e_ActionId">
    <vt:lpwstr>5af97fab-4427-48d6-9d6d-68722621f12b</vt:lpwstr>
  </property>
  <property fmtid="{D5CDD505-2E9C-101B-9397-08002B2CF9AE}" pid="8" name="MSIP_Label_8d13b463-13fe-4d23-bee6-0f248aba936e_ContentBits">
    <vt:lpwstr>0</vt:lpwstr>
  </property>
</Properties>
</file>