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662" r:id="rId3"/>
    <p:sldId id="667" r:id="rId4"/>
    <p:sldId id="663" r:id="rId5"/>
    <p:sldId id="660" r:id="rId6"/>
    <p:sldId id="659" r:id="rId7"/>
    <p:sldId id="668" r:id="rId8"/>
    <p:sldId id="652" r:id="rId9"/>
    <p:sldId id="6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D67"/>
    <a:srgbClr val="42AFB6"/>
    <a:srgbClr val="FCB414"/>
    <a:srgbClr val="CB1B4A"/>
    <a:srgbClr val="007A7D"/>
    <a:srgbClr val="282F39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6" autoAdjust="0"/>
    <p:restoredTop sz="94669" autoAdjust="0"/>
  </p:normalViewPr>
  <p:slideViewPr>
    <p:cSldViewPr snapToGrid="0">
      <p:cViewPr varScale="1">
        <p:scale>
          <a:sx n="87" d="100"/>
          <a:sy n="8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6D4-7604-4292-AA75-0379BCBB2AA7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409D5-36AC-41DB-9BD9-7FD7DA817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7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7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1EED1-50E5-413E-8005-947FCCAF5598}" type="slidenum">
              <a:rPr kumimoji="0" lang="en-GB" alt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ru-RU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7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BB250-E466-4CB7-BEAA-33A8BA048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3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9967" y="5418138"/>
            <a:ext cx="11004551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88434" y="4003676"/>
            <a:ext cx="10996084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571FCE7-7DC5-4248-99B9-79F2CA320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4200" y="6324601"/>
            <a:ext cx="3041651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A81EEF9-3F0F-4F1F-A875-A0B4BDC2C786}" type="datetime1">
              <a:rPr lang="ru-RU"/>
              <a:pPr>
                <a:defRPr/>
              </a:pPr>
              <a:t>21.09.2021</a:t>
            </a:fld>
            <a:endParaRPr lang="en-GB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24AD8F2-ED36-4568-A282-AB63676F5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305300" y="6324601"/>
            <a:ext cx="38608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AMt-Kz-Growth plan_March 2010 (Confidential)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44F7A7B-A242-47A3-A89F-E5C9050EA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1" y="6324601"/>
            <a:ext cx="2540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5A5D0A-C1D8-485E-9483-F2560562368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4288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406D-ACB6-4152-B96E-163EF5872D3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444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6A8B-4FE8-4DE9-8FE6-7493AC55406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4618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6318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8552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60004-DE3B-430F-ACAD-B991D300AF5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7306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23DF-EDAB-42F5-AAAC-4964293F6A2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5628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FC8C7-7913-45FE-8041-7B7D8C8C63C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015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2B19-1AB8-4042-8E0C-83DFDB0B7E6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969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8B09-62BE-4FA8-9C4D-501112EF29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35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D1D34-3BDC-4237-A46B-F8B45466076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1440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4907-4494-403B-9B43-2D9DBB6DC08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3455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2267" y="549275"/>
            <a:ext cx="2745317" cy="55260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4200" y="549275"/>
            <a:ext cx="8034867" cy="55260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2AD8-1AC8-43DC-B700-1A1B1FD7B78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018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549276"/>
            <a:ext cx="7493000" cy="79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86318" y="1960563"/>
            <a:ext cx="5389033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78552" y="1960563"/>
            <a:ext cx="5389033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5B89-6CE8-4F5B-899D-04064A80E9D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865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49276"/>
            <a:ext cx="7493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317" y="1960563"/>
            <a:ext cx="109812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FEB5E9-F219-41E1-8BB2-A52D8586C6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2451" y="6435726"/>
            <a:ext cx="2540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829AE7-D5A2-4909-BEA2-BC73B44EA49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194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cs10905.userapi.com/u1155485/-5/x_a5f50099.jpg" TargetMode="External"/><Relationship Id="rId7" Type="http://schemas.openxmlformats.org/officeDocument/2006/relationships/hyperlink" Target="http://i3.mynur.kz/4_fcbd14ecad5acc0f21be12210faf02db43f18f51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dmir.ru/handlers/animg.ashx?id=4156259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st ima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5" y="2246313"/>
            <a:ext cx="116668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5"/>
          <p:cNvSpPr>
            <a:spLocks noChangeArrowheads="1"/>
          </p:cNvSpPr>
          <p:nvPr/>
        </p:nvSpPr>
        <p:spPr bwMode="auto">
          <a:xfrm>
            <a:off x="1630497" y="3279170"/>
            <a:ext cx="9254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2400" b="1" kern="0" dirty="0">
                <a:solidFill>
                  <a:schemeClr val="bg1"/>
                </a:solidFill>
              </a:rPr>
              <a:t>Реализация программы по развитию  местного содержания  </a:t>
            </a:r>
          </a:p>
          <a:p>
            <a:pPr algn="ctr"/>
            <a:r>
              <a:rPr lang="ru-RU" altLang="ru-RU" sz="2400" b="1" kern="0" dirty="0">
                <a:solidFill>
                  <a:schemeClr val="bg1"/>
                </a:solidFill>
              </a:rPr>
              <a:t> в АО «</a:t>
            </a:r>
            <a:r>
              <a:rPr lang="ru-RU" altLang="ru-RU" sz="2400" b="1" kern="0" dirty="0" err="1">
                <a:solidFill>
                  <a:schemeClr val="bg1"/>
                </a:solidFill>
              </a:rPr>
              <a:t>АрселорМиттал</a:t>
            </a:r>
            <a:r>
              <a:rPr lang="ru-RU" altLang="ru-RU" sz="2400" b="1" kern="0" dirty="0">
                <a:solidFill>
                  <a:schemeClr val="bg1"/>
                </a:solidFill>
              </a:rPr>
              <a:t> Темиртау»</a:t>
            </a:r>
          </a:p>
          <a:p>
            <a:pPr algn="ctr"/>
            <a:endParaRPr lang="ru-RU" alt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270211" y="3007444"/>
            <a:ext cx="4057440" cy="1323439"/>
          </a:xfrm>
          <a:prstGeom prst="rect">
            <a:avLst/>
          </a:prstGeom>
          <a:solidFill>
            <a:srgbClr val="42AFB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Детальный план по повышению казахстанского содержания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в АО «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АрселорМиттал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Темиртау».</a:t>
            </a:r>
          </a:p>
        </p:txBody>
      </p:sp>
      <p:sp>
        <p:nvSpPr>
          <p:cNvPr id="34" name="Прямоугольник 4"/>
          <p:cNvSpPr>
            <a:spLocks noChangeArrowheads="1"/>
          </p:cNvSpPr>
          <p:nvPr/>
        </p:nvSpPr>
        <p:spPr bwMode="auto">
          <a:xfrm>
            <a:off x="4202907" y="1426502"/>
            <a:ext cx="2249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Увеличение доли  местного содержания  в закупаемых товарах, работах и услугах  </a:t>
            </a:r>
          </a:p>
        </p:txBody>
      </p:sp>
      <p:pic>
        <p:nvPicPr>
          <p:cNvPr id="35" name="Picture 15" descr="Картинка 8 из 15539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39" y="1701367"/>
            <a:ext cx="2097671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6"/>
          <p:cNvSpPr>
            <a:spLocks noChangeArrowheads="1"/>
          </p:cNvSpPr>
          <p:nvPr/>
        </p:nvSpPr>
        <p:spPr bwMode="auto">
          <a:xfrm>
            <a:off x="8859923" y="2488223"/>
            <a:ext cx="1919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kern="0" noProof="0" dirty="0">
                <a:solidFill>
                  <a:schemeClr val="bg1"/>
                </a:solidFill>
              </a:rPr>
              <a:t>Увеличение не сырьевых товаров отечественного производства 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38" name="Прямоугольник 8"/>
          <p:cNvSpPr>
            <a:spLocks noChangeArrowheads="1"/>
          </p:cNvSpPr>
          <p:nvPr/>
        </p:nvSpPr>
        <p:spPr bwMode="auto">
          <a:xfrm>
            <a:off x="7549126" y="3322363"/>
            <a:ext cx="1909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kern="0" dirty="0" err="1">
                <a:solidFill>
                  <a:schemeClr val="bg1"/>
                </a:solidFill>
              </a:rPr>
              <a:t>Импортозамещение</a:t>
            </a:r>
            <a:r>
              <a:rPr lang="ru-RU" altLang="ru-RU" sz="1200" b="1" kern="0" dirty="0">
                <a:solidFill>
                  <a:schemeClr val="bg1"/>
                </a:solidFill>
              </a:rPr>
              <a:t> товаров</a:t>
            </a: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Прямоугольник 9"/>
          <p:cNvSpPr>
            <a:spLocks noChangeArrowheads="1"/>
          </p:cNvSpPr>
          <p:nvPr/>
        </p:nvSpPr>
        <p:spPr bwMode="auto">
          <a:xfrm>
            <a:off x="8590950" y="4789790"/>
            <a:ext cx="216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Расширения сети продаж продукции АМТ путем открытия в 5 регионах Республики сервис-центров</a:t>
            </a:r>
          </a:p>
        </p:txBody>
      </p:sp>
      <p:sp>
        <p:nvSpPr>
          <p:cNvPr id="40" name="Прямоугольник 10"/>
          <p:cNvSpPr>
            <a:spLocks noChangeArrowheads="1"/>
          </p:cNvSpPr>
          <p:nvPr/>
        </p:nvSpPr>
        <p:spPr bwMode="auto">
          <a:xfrm>
            <a:off x="3979864" y="5805790"/>
            <a:ext cx="257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28600" marR="0" lvl="0" indent="-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Кредит для МСБ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1. СМЕ </a:t>
            </a:r>
            <a:r>
              <a:rPr kumimoji="0" lang="ru-RU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Ресорс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2. КФ «Фонд поддержки и раз-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вития предпринимательства»</a:t>
            </a:r>
          </a:p>
        </p:txBody>
      </p:sp>
      <p:pic>
        <p:nvPicPr>
          <p:cNvPr id="41" name="Picture 10" descr="Картинка 20 из 16699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39" y="3975090"/>
            <a:ext cx="209767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 descr="Картинка 19 из 15235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11" y="4633227"/>
            <a:ext cx="2375747" cy="9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 descr="D:\АРХИВ\подготовка презентация\vebinary_ot_x_trade_brokers_master_klassy_torgovli_na_foreks_2010_626922-1024x768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99" y="1682750"/>
            <a:ext cx="22732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араллелограмм 20"/>
          <p:cNvSpPr>
            <a:spLocks noChangeArrowheads="1"/>
          </p:cNvSpPr>
          <p:nvPr/>
        </p:nvSpPr>
        <p:spPr bwMode="auto">
          <a:xfrm>
            <a:off x="6559551" y="3584575"/>
            <a:ext cx="293711" cy="831890"/>
          </a:xfrm>
          <a:prstGeom prst="parallelogram">
            <a:avLst>
              <a:gd name="adj" fmla="val 249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45" name="Соединительная линия уступом 28"/>
          <p:cNvCxnSpPr>
            <a:cxnSpLocks noChangeShapeType="1"/>
          </p:cNvCxnSpPr>
          <p:nvPr/>
        </p:nvCxnSpPr>
        <p:spPr bwMode="auto">
          <a:xfrm rot="5400000" flipH="1" flipV="1">
            <a:off x="3772231" y="2468318"/>
            <a:ext cx="667073" cy="41118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Соединительная линия уступом 33"/>
          <p:cNvCxnSpPr>
            <a:cxnSpLocks noChangeShapeType="1"/>
            <a:endCxn id="60" idx="2"/>
          </p:cNvCxnSpPr>
          <p:nvPr/>
        </p:nvCxnSpPr>
        <p:spPr bwMode="auto">
          <a:xfrm flipV="1">
            <a:off x="5316125" y="2867877"/>
            <a:ext cx="3102458" cy="40383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Соединительная линия уступом 64"/>
          <p:cNvCxnSpPr>
            <a:cxnSpLocks noChangeShapeType="1"/>
          </p:cNvCxnSpPr>
          <p:nvPr/>
        </p:nvCxnSpPr>
        <p:spPr bwMode="auto">
          <a:xfrm flipV="1">
            <a:off x="5308748" y="3428114"/>
            <a:ext cx="1807469" cy="56150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Соединительная линия уступом 68"/>
          <p:cNvCxnSpPr>
            <a:cxnSpLocks noChangeShapeType="1"/>
            <a:endCxn id="62" idx="2"/>
          </p:cNvCxnSpPr>
          <p:nvPr/>
        </p:nvCxnSpPr>
        <p:spPr bwMode="auto">
          <a:xfrm>
            <a:off x="5308748" y="4245642"/>
            <a:ext cx="2669294" cy="733307"/>
          </a:xfrm>
          <a:prstGeom prst="bentConnector3">
            <a:avLst>
              <a:gd name="adj1" fmla="val 47936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Соединительная линия уступом 70"/>
          <p:cNvCxnSpPr>
            <a:cxnSpLocks noChangeShapeType="1"/>
          </p:cNvCxnSpPr>
          <p:nvPr/>
        </p:nvCxnSpPr>
        <p:spPr bwMode="auto">
          <a:xfrm rot="16200000" flipH="1">
            <a:off x="3466984" y="4764074"/>
            <a:ext cx="1315662" cy="44927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501272" y="209194"/>
            <a:ext cx="900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Увеличение Казахстанского содержания </a:t>
            </a:r>
            <a:endParaRPr lang="en-US" sz="3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>
              <a:defRPr/>
            </a:pPr>
            <a:r>
              <a:rPr lang="ru-RU" sz="3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 АО «</a:t>
            </a:r>
            <a:r>
              <a:rPr lang="ru-RU" sz="3200" b="1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АрселорМиттал</a:t>
            </a:r>
            <a:r>
              <a:rPr lang="ru-RU" sz="3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Темиртау» </a:t>
            </a:r>
            <a:endParaRPr lang="en-US" sz="3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4030638" y="1877013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21"/>
          <p:cNvSpPr/>
          <p:nvPr/>
        </p:nvSpPr>
        <p:spPr>
          <a:xfrm>
            <a:off x="8418583" y="2614694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21"/>
          <p:cNvSpPr/>
          <p:nvPr/>
        </p:nvSpPr>
        <p:spPr>
          <a:xfrm>
            <a:off x="7114490" y="3211071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21"/>
          <p:cNvSpPr/>
          <p:nvPr/>
        </p:nvSpPr>
        <p:spPr>
          <a:xfrm>
            <a:off x="7978042" y="4725766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21"/>
          <p:cNvSpPr/>
          <p:nvPr/>
        </p:nvSpPr>
        <p:spPr>
          <a:xfrm>
            <a:off x="4086499" y="5472985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8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-364994" y="-210763"/>
            <a:ext cx="1145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3200" kern="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Казахстанское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содержание</a:t>
            </a:r>
            <a:r>
              <a:rPr kumimoji="0" lang="ru-RU" sz="32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в АО «</a:t>
            </a:r>
            <a:r>
              <a:rPr kumimoji="0" lang="ru-RU" sz="3200" b="0" i="0" u="none" strike="noStrike" kern="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АрселорМиттал</a:t>
            </a:r>
            <a:r>
              <a:rPr kumimoji="0" lang="ru-RU" sz="32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Темиртау»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graphicFrame>
        <p:nvGraphicFramePr>
          <p:cNvPr id="44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97114"/>
              </p:ext>
            </p:extLst>
          </p:nvPr>
        </p:nvGraphicFramePr>
        <p:xfrm>
          <a:off x="110168" y="1285932"/>
          <a:ext cx="11944674" cy="3115405"/>
        </p:xfrm>
        <a:graphic>
          <a:graphicData uri="http://schemas.openxmlformats.org/drawingml/2006/table">
            <a:tbl>
              <a:tblPr/>
              <a:tblGrid>
                <a:gridCol w="116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802979537"/>
                    </a:ext>
                  </a:extLst>
                </a:gridCol>
                <a:gridCol w="1134737">
                  <a:extLst>
                    <a:ext uri="{9D8B030D-6E8A-4147-A177-3AD203B41FA5}">
                      <a16:colId xmlns:a16="http://schemas.microsoft.com/office/drawing/2014/main" val="820426756"/>
                    </a:ext>
                  </a:extLst>
                </a:gridCol>
                <a:gridCol w="850689">
                  <a:extLst>
                    <a:ext uri="{9D8B030D-6E8A-4147-A177-3AD203B41FA5}">
                      <a16:colId xmlns:a16="http://schemas.microsoft.com/office/drawing/2014/main" val="866980094"/>
                    </a:ext>
                  </a:extLst>
                </a:gridCol>
              </a:tblGrid>
              <a:tr h="1329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12 месяцев 2019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12 месяцев 2019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у поставщиков Казахстана,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%КС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12 месяцев 201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12 месяцев 2020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 месяцев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2020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у поставщиков Казахстана,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%КС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12 месяцев 2020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месяцев 202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Общий закуп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6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месяцев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у поставщиков Казахстана,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млн. тенге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%КС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за 6 месяцев 2020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СД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434 967, 47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320 929, 13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458 508, 26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341 325,00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307 066,40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235 060,25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4D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Товары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335 636, 95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225 907, 06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66,49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354 050, 49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240 323, 17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66,44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241 158,17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171 391,14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68,09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Работы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43 421, 21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40 593, 37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93,49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42 144, 94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39 501, 53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93,73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21 455,11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20 094,00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93,66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Услуги</a:t>
                      </a:r>
                    </a:p>
                  </a:txBody>
                  <a:tcPr marL="72000" marR="72000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55 909, 30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54 428, 70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97,35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62 312, 82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61 500, 30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98,67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44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453,12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43 575,11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98,02</a:t>
                      </a:r>
                    </a:p>
                  </a:txBody>
                  <a:tcPr marL="72000" marR="7200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4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Oval 21"/>
          <p:cNvSpPr/>
          <p:nvPr/>
        </p:nvSpPr>
        <p:spPr>
          <a:xfrm>
            <a:off x="661522" y="1443704"/>
            <a:ext cx="537906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10168" y="1489164"/>
            <a:ext cx="1139946" cy="1022682"/>
            <a:chOff x="5902406" y="368353"/>
            <a:chExt cx="5123586" cy="5543629"/>
          </a:xfrm>
        </p:grpSpPr>
        <p:sp>
          <p:nvSpPr>
            <p:cNvPr id="50" name="Oval 67">
              <a:extLst>
                <a:ext uri="{FF2B5EF4-FFF2-40B4-BE49-F238E27FC236}">
                  <a16:creationId xmlns:a16="http://schemas.microsoft.com/office/drawing/2014/main" id="{7281AB26-79E4-4D63-A210-8ECCCF55A08B}"/>
                </a:ext>
              </a:extLst>
            </p:cNvPr>
            <p:cNvSpPr/>
            <p:nvPr/>
          </p:nvSpPr>
          <p:spPr>
            <a:xfrm>
              <a:off x="8355465" y="1943029"/>
              <a:ext cx="1606549" cy="1606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64CB3621-89DB-447E-9CE7-D3E377311066}"/>
                </a:ext>
              </a:extLst>
            </p:cNvPr>
            <p:cNvSpPr/>
            <p:nvPr/>
          </p:nvSpPr>
          <p:spPr>
            <a:xfrm>
              <a:off x="9461351" y="1176751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D39D4B8D-BD42-46C1-96A8-06B7F1C51D4A}"/>
                </a:ext>
              </a:extLst>
            </p:cNvPr>
            <p:cNvGrpSpPr/>
            <p:nvPr/>
          </p:nvGrpSpPr>
          <p:grpSpPr>
            <a:xfrm>
              <a:off x="5902406" y="1631071"/>
              <a:ext cx="5123586" cy="4280911"/>
              <a:chOff x="5905094" y="1331351"/>
              <a:chExt cx="5123586" cy="4280911"/>
            </a:xfrm>
          </p:grpSpPr>
          <p:sp>
            <p:nvSpPr>
              <p:cNvPr id="54" name="Oval 5">
                <a:extLst>
                  <a:ext uri="{FF2B5EF4-FFF2-40B4-BE49-F238E27FC236}">
                    <a16:creationId xmlns:a16="http://schemas.microsoft.com/office/drawing/2014/main" id="{5E430FB5-6350-443F-BD6A-7CC9F4C7A75A}"/>
                  </a:ext>
                </a:extLst>
              </p:cNvPr>
              <p:cNvSpPr/>
              <p:nvPr/>
            </p:nvSpPr>
            <p:spPr>
              <a:xfrm>
                <a:off x="9133454" y="4804361"/>
                <a:ext cx="807901" cy="8079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id="{1210A4C9-962B-4DD6-B9B0-4302EC59C4E8}"/>
                  </a:ext>
                </a:extLst>
              </p:cNvPr>
              <p:cNvSpPr/>
              <p:nvPr/>
            </p:nvSpPr>
            <p:spPr>
              <a:xfrm>
                <a:off x="7656298" y="4804361"/>
                <a:ext cx="807901" cy="8079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sp>
            <p:nvSpPr>
              <p:cNvPr id="56" name="Rectangle: Rounded Corners 6">
                <a:extLst>
                  <a:ext uri="{FF2B5EF4-FFF2-40B4-BE49-F238E27FC236}">
                    <a16:creationId xmlns:a16="http://schemas.microsoft.com/office/drawing/2014/main" id="{FC1CC86B-CDE0-4060-B0B6-9DFD38C31C77}"/>
                  </a:ext>
                </a:extLst>
              </p:cNvPr>
              <p:cNvSpPr/>
              <p:nvPr/>
            </p:nvSpPr>
            <p:spPr>
              <a:xfrm>
                <a:off x="5905094" y="1376943"/>
                <a:ext cx="1124062" cy="323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: Rounded Corners 27">
                <a:extLst>
                  <a:ext uri="{FF2B5EF4-FFF2-40B4-BE49-F238E27FC236}">
                    <a16:creationId xmlns:a16="http://schemas.microsoft.com/office/drawing/2014/main" id="{CE892CF5-8745-4B34-B9BB-F6E96D54DBC8}"/>
                  </a:ext>
                </a:extLst>
              </p:cNvPr>
              <p:cNvSpPr/>
              <p:nvPr/>
            </p:nvSpPr>
            <p:spPr>
              <a:xfrm rot="4500000">
                <a:off x="5601182" y="2831996"/>
                <a:ext cx="3325243" cy="323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: Rounded Corners 30">
                <a:extLst>
                  <a:ext uri="{FF2B5EF4-FFF2-40B4-BE49-F238E27FC236}">
                    <a16:creationId xmlns:a16="http://schemas.microsoft.com/office/drawing/2014/main" id="{79FB6581-4FF9-4C43-A699-BA341D3E74FA}"/>
                  </a:ext>
                </a:extLst>
              </p:cNvPr>
              <p:cNvSpPr/>
              <p:nvPr/>
            </p:nvSpPr>
            <p:spPr>
              <a:xfrm>
                <a:off x="7496220" y="4292456"/>
                <a:ext cx="2704284" cy="323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: Rounded Corners 31">
                <a:extLst>
                  <a:ext uri="{FF2B5EF4-FFF2-40B4-BE49-F238E27FC236}">
                    <a16:creationId xmlns:a16="http://schemas.microsoft.com/office/drawing/2014/main" id="{6CB14E56-FD1F-4D9D-96DA-7FE5F4DDCA3A}"/>
                  </a:ext>
                </a:extLst>
              </p:cNvPr>
              <p:cNvSpPr/>
              <p:nvPr/>
            </p:nvSpPr>
            <p:spPr>
              <a:xfrm>
                <a:off x="6979920" y="2000077"/>
                <a:ext cx="4048760" cy="226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: Rounded Corners 65">
                <a:extLst>
                  <a:ext uri="{FF2B5EF4-FFF2-40B4-BE49-F238E27FC236}">
                    <a16:creationId xmlns:a16="http://schemas.microsoft.com/office/drawing/2014/main" id="{C2A3225C-4ABD-422F-A72F-5E9CB9286556}"/>
                  </a:ext>
                </a:extLst>
              </p:cNvPr>
              <p:cNvSpPr/>
              <p:nvPr/>
            </p:nvSpPr>
            <p:spPr>
              <a:xfrm rot="6414265">
                <a:off x="9632198" y="2888342"/>
                <a:ext cx="2036443" cy="226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: Rounded Corners 66">
                <a:extLst>
                  <a:ext uri="{FF2B5EF4-FFF2-40B4-BE49-F238E27FC236}">
                    <a16:creationId xmlns:a16="http://schemas.microsoft.com/office/drawing/2014/main" id="{9549BDA7-46D2-4CA2-85D2-221D3DF6F2A7}"/>
                  </a:ext>
                </a:extLst>
              </p:cNvPr>
              <p:cNvSpPr/>
              <p:nvPr/>
            </p:nvSpPr>
            <p:spPr>
              <a:xfrm>
                <a:off x="7496220" y="3752677"/>
                <a:ext cx="2983819" cy="226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70C023F4-9C76-4B73-A17E-EF93F5AD3F66}"/>
                </a:ext>
              </a:extLst>
            </p:cNvPr>
            <p:cNvSpPr/>
            <p:nvPr/>
          </p:nvSpPr>
          <p:spPr>
            <a:xfrm>
              <a:off x="7126415" y="368353"/>
              <a:ext cx="1874995" cy="1918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44788" y="4391105"/>
            <a:ext cx="7085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latin typeface="Noto Sans" panose="020B0502040504020204"/>
              </a:rPr>
              <a:t>Целевые индикаторы местного содержания </a:t>
            </a:r>
            <a:endParaRPr lang="ru-RU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74452F-7FB0-45C1-BB83-BBFC20C295C0}"/>
              </a:ext>
            </a:extLst>
          </p:cNvPr>
          <p:cNvSpPr txBox="1"/>
          <p:nvPr/>
        </p:nvSpPr>
        <p:spPr>
          <a:xfrm>
            <a:off x="1128047" y="4892366"/>
            <a:ext cx="222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год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74452F-7FB0-45C1-BB83-BBFC20C295C0}"/>
              </a:ext>
            </a:extLst>
          </p:cNvPr>
          <p:cNvSpPr txBox="1"/>
          <p:nvPr/>
        </p:nvSpPr>
        <p:spPr>
          <a:xfrm>
            <a:off x="5104887" y="4913413"/>
            <a:ext cx="222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2020 год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74452F-7FB0-45C1-BB83-BBFC20C295C0}"/>
              </a:ext>
            </a:extLst>
          </p:cNvPr>
          <p:cNvSpPr txBox="1"/>
          <p:nvPr/>
        </p:nvSpPr>
        <p:spPr>
          <a:xfrm>
            <a:off x="8926658" y="4913413"/>
            <a:ext cx="257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202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год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ru-RU" sz="2000" i="1" kern="0" dirty="0">
                <a:solidFill>
                  <a:schemeClr val="bg1"/>
                </a:solidFill>
              </a:rPr>
              <a:t>6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месяцев</a:t>
            </a:r>
          </a:p>
        </p:txBody>
      </p:sp>
      <p:grpSp>
        <p:nvGrpSpPr>
          <p:cNvPr id="65" name="Group 10">
            <a:extLst>
              <a:ext uri="{FF2B5EF4-FFF2-40B4-BE49-F238E27FC236}">
                <a16:creationId xmlns:a16="http://schemas.microsoft.com/office/drawing/2014/main" id="{1FDBD77C-5251-4018-A879-D17695A37530}"/>
              </a:ext>
            </a:extLst>
          </p:cNvPr>
          <p:cNvGrpSpPr/>
          <p:nvPr/>
        </p:nvGrpSpPr>
        <p:grpSpPr>
          <a:xfrm>
            <a:off x="1260577" y="5383862"/>
            <a:ext cx="1577095" cy="1094528"/>
            <a:chOff x="3038036" y="1413280"/>
            <a:chExt cx="5471483" cy="4216842"/>
          </a:xfrm>
        </p:grpSpPr>
        <p:grpSp>
          <p:nvGrpSpPr>
            <p:cNvPr id="66" name="Group 7">
              <a:extLst>
                <a:ext uri="{FF2B5EF4-FFF2-40B4-BE49-F238E27FC236}">
                  <a16:creationId xmlns:a16="http://schemas.microsoft.com/office/drawing/2014/main" id="{5ACE31EF-1E4E-4AA9-9896-FB868998DA61}"/>
                </a:ext>
              </a:extLst>
            </p:cNvPr>
            <p:cNvGrpSpPr/>
            <p:nvPr/>
          </p:nvGrpSpPr>
          <p:grpSpPr>
            <a:xfrm>
              <a:off x="4523316" y="1413280"/>
              <a:ext cx="2608579" cy="4216842"/>
              <a:chOff x="4523316" y="1413280"/>
              <a:chExt cx="2608579" cy="4216842"/>
            </a:xfrm>
          </p:grpSpPr>
          <p:sp>
            <p:nvSpPr>
              <p:cNvPr id="76" name="Rectangle: Rounded Corners 1">
                <a:extLst>
                  <a:ext uri="{FF2B5EF4-FFF2-40B4-BE49-F238E27FC236}">
                    <a16:creationId xmlns:a16="http://schemas.microsoft.com/office/drawing/2014/main" id="{2B7AD140-34E3-4AE0-89B9-31A19F484E6E}"/>
                  </a:ext>
                </a:extLst>
              </p:cNvPr>
              <p:cNvSpPr/>
              <p:nvPr/>
            </p:nvSpPr>
            <p:spPr>
              <a:xfrm>
                <a:off x="5677747" y="1413280"/>
                <a:ext cx="299720" cy="389255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Rectangle: Rounded Corners 13">
                <a:extLst>
                  <a:ext uri="{FF2B5EF4-FFF2-40B4-BE49-F238E27FC236}">
                    <a16:creationId xmlns:a16="http://schemas.microsoft.com/office/drawing/2014/main" id="{D971FC14-C4AD-4475-BBA1-3E7AE36CE3D7}"/>
                  </a:ext>
                </a:extLst>
              </p:cNvPr>
              <p:cNvSpPr/>
              <p:nvPr/>
            </p:nvSpPr>
            <p:spPr>
              <a:xfrm rot="5400000">
                <a:off x="5754332" y="4252559"/>
                <a:ext cx="146547" cy="2608579"/>
              </a:xfrm>
              <a:custGeom>
                <a:avLst/>
                <a:gdLst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0 w 138876"/>
                  <a:gd name="connsiteY8" fmla="*/ 69438 h 2608579"/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437 w 138876"/>
                  <a:gd name="connsiteY8" fmla="*/ 1289896 h 2608579"/>
                  <a:gd name="connsiteX9" fmla="*/ 0 w 138876"/>
                  <a:gd name="connsiteY9" fmla="*/ 69438 h 2608579"/>
                  <a:gd name="connsiteX0" fmla="*/ 302244 w 441120"/>
                  <a:gd name="connsiteY0" fmla="*/ 69438 h 2608579"/>
                  <a:gd name="connsiteX1" fmla="*/ 371682 w 441120"/>
                  <a:gd name="connsiteY1" fmla="*/ 0 h 2608579"/>
                  <a:gd name="connsiteX2" fmla="*/ 371682 w 441120"/>
                  <a:gd name="connsiteY2" fmla="*/ 0 h 2608579"/>
                  <a:gd name="connsiteX3" fmla="*/ 441120 w 441120"/>
                  <a:gd name="connsiteY3" fmla="*/ 69438 h 2608579"/>
                  <a:gd name="connsiteX4" fmla="*/ 441120 w 441120"/>
                  <a:gd name="connsiteY4" fmla="*/ 2539141 h 2608579"/>
                  <a:gd name="connsiteX5" fmla="*/ 371682 w 441120"/>
                  <a:gd name="connsiteY5" fmla="*/ 2608579 h 2608579"/>
                  <a:gd name="connsiteX6" fmla="*/ 371682 w 441120"/>
                  <a:gd name="connsiteY6" fmla="*/ 2608579 h 2608579"/>
                  <a:gd name="connsiteX7" fmla="*/ 302244 w 441120"/>
                  <a:gd name="connsiteY7" fmla="*/ 2539141 h 2608579"/>
                  <a:gd name="connsiteX8" fmla="*/ 0 w 441120"/>
                  <a:gd name="connsiteY8" fmla="*/ 1292013 h 2608579"/>
                  <a:gd name="connsiteX9" fmla="*/ 302244 w 441120"/>
                  <a:gd name="connsiteY9" fmla="*/ 69438 h 2608579"/>
                  <a:gd name="connsiteX0" fmla="*/ 8680 w 147556"/>
                  <a:gd name="connsiteY0" fmla="*/ 69438 h 2608579"/>
                  <a:gd name="connsiteX1" fmla="*/ 78118 w 147556"/>
                  <a:gd name="connsiteY1" fmla="*/ 0 h 2608579"/>
                  <a:gd name="connsiteX2" fmla="*/ 78118 w 147556"/>
                  <a:gd name="connsiteY2" fmla="*/ 0 h 2608579"/>
                  <a:gd name="connsiteX3" fmla="*/ 147556 w 147556"/>
                  <a:gd name="connsiteY3" fmla="*/ 69438 h 2608579"/>
                  <a:gd name="connsiteX4" fmla="*/ 147556 w 147556"/>
                  <a:gd name="connsiteY4" fmla="*/ 2539141 h 2608579"/>
                  <a:gd name="connsiteX5" fmla="*/ 78118 w 147556"/>
                  <a:gd name="connsiteY5" fmla="*/ 2608579 h 2608579"/>
                  <a:gd name="connsiteX6" fmla="*/ 78118 w 147556"/>
                  <a:gd name="connsiteY6" fmla="*/ 2608579 h 2608579"/>
                  <a:gd name="connsiteX7" fmla="*/ 8680 w 147556"/>
                  <a:gd name="connsiteY7" fmla="*/ 2539141 h 2608579"/>
                  <a:gd name="connsiteX8" fmla="*/ 8680 w 147556"/>
                  <a:gd name="connsiteY8" fmla="*/ 69438 h 2608579"/>
                  <a:gd name="connsiteX0" fmla="*/ 7671 w 146547"/>
                  <a:gd name="connsiteY0" fmla="*/ 69438 h 2608579"/>
                  <a:gd name="connsiteX1" fmla="*/ 77109 w 146547"/>
                  <a:gd name="connsiteY1" fmla="*/ 0 h 2608579"/>
                  <a:gd name="connsiteX2" fmla="*/ 77109 w 146547"/>
                  <a:gd name="connsiteY2" fmla="*/ 0 h 2608579"/>
                  <a:gd name="connsiteX3" fmla="*/ 146547 w 146547"/>
                  <a:gd name="connsiteY3" fmla="*/ 69438 h 2608579"/>
                  <a:gd name="connsiteX4" fmla="*/ 146547 w 146547"/>
                  <a:gd name="connsiteY4" fmla="*/ 2539141 h 2608579"/>
                  <a:gd name="connsiteX5" fmla="*/ 77109 w 146547"/>
                  <a:gd name="connsiteY5" fmla="*/ 2608579 h 2608579"/>
                  <a:gd name="connsiteX6" fmla="*/ 77109 w 146547"/>
                  <a:gd name="connsiteY6" fmla="*/ 2608579 h 2608579"/>
                  <a:gd name="connsiteX7" fmla="*/ 7671 w 146547"/>
                  <a:gd name="connsiteY7" fmla="*/ 2539141 h 2608579"/>
                  <a:gd name="connsiteX8" fmla="*/ 1758 w 146547"/>
                  <a:gd name="connsiteY8" fmla="*/ 1285662 h 2608579"/>
                  <a:gd name="connsiteX9" fmla="*/ 7671 w 146547"/>
                  <a:gd name="connsiteY9" fmla="*/ 69438 h 260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47" h="2608579">
                    <a:moveTo>
                      <a:pt x="7671" y="69438"/>
                    </a:moveTo>
                    <a:cubicBezTo>
                      <a:pt x="7671" y="31088"/>
                      <a:pt x="38759" y="0"/>
                      <a:pt x="77109" y="0"/>
                    </a:cubicBezTo>
                    <a:lnTo>
                      <a:pt x="77109" y="0"/>
                    </a:lnTo>
                    <a:cubicBezTo>
                      <a:pt x="115459" y="0"/>
                      <a:pt x="146547" y="31088"/>
                      <a:pt x="146547" y="69438"/>
                    </a:cubicBezTo>
                    <a:lnTo>
                      <a:pt x="146547" y="2539141"/>
                    </a:lnTo>
                    <a:cubicBezTo>
                      <a:pt x="146547" y="2577491"/>
                      <a:pt x="115459" y="2608579"/>
                      <a:pt x="77109" y="2608579"/>
                    </a:cubicBezTo>
                    <a:lnTo>
                      <a:pt x="77109" y="2608579"/>
                    </a:lnTo>
                    <a:cubicBezTo>
                      <a:pt x="38759" y="2608579"/>
                      <a:pt x="7671" y="2577491"/>
                      <a:pt x="7671" y="2539141"/>
                    </a:cubicBezTo>
                    <a:cubicBezTo>
                      <a:pt x="-4887" y="2318655"/>
                      <a:pt x="1758" y="1697279"/>
                      <a:pt x="1758" y="1285662"/>
                    </a:cubicBezTo>
                    <a:cubicBezTo>
                      <a:pt x="1758" y="874045"/>
                      <a:pt x="-4888" y="283715"/>
                      <a:pt x="7671" y="694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Isosceles Triangle 4">
                <a:extLst>
                  <a:ext uri="{FF2B5EF4-FFF2-40B4-BE49-F238E27FC236}">
                    <a16:creationId xmlns:a16="http://schemas.microsoft.com/office/drawing/2014/main" id="{4580C9FC-4359-43C8-9779-1990533ADB2A}"/>
                  </a:ext>
                </a:extLst>
              </p:cNvPr>
              <p:cNvSpPr/>
              <p:nvPr/>
            </p:nvSpPr>
            <p:spPr>
              <a:xfrm>
                <a:off x="4588296" y="4986959"/>
                <a:ext cx="2478617" cy="50676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Rectangle: Rounded Corners 15">
              <a:extLst>
                <a:ext uri="{FF2B5EF4-FFF2-40B4-BE49-F238E27FC236}">
                  <a16:creationId xmlns:a16="http://schemas.microsoft.com/office/drawing/2014/main" id="{D7B0BF70-7A40-4718-920E-07B638F390FB}"/>
                </a:ext>
              </a:extLst>
            </p:cNvPr>
            <p:cNvSpPr/>
            <p:nvPr/>
          </p:nvSpPr>
          <p:spPr>
            <a:xfrm rot="5824563">
              <a:off x="5752854" y="69629"/>
              <a:ext cx="128360" cy="442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Group 9">
              <a:extLst>
                <a:ext uri="{FF2B5EF4-FFF2-40B4-BE49-F238E27FC236}">
                  <a16:creationId xmlns:a16="http://schemas.microsoft.com/office/drawing/2014/main" id="{E5618E7F-C049-4F77-9BAE-54C5E49C9C9C}"/>
                </a:ext>
              </a:extLst>
            </p:cNvPr>
            <p:cNvGrpSpPr/>
            <p:nvPr/>
          </p:nvGrpSpPr>
          <p:grpSpPr>
            <a:xfrm>
              <a:off x="3038036" y="1933395"/>
              <a:ext cx="1862168" cy="2396272"/>
              <a:chOff x="3038036" y="1933395"/>
              <a:chExt cx="1862168" cy="2396272"/>
            </a:xfrm>
          </p:grpSpPr>
          <p:sp>
            <p:nvSpPr>
              <p:cNvPr id="73" name="Rectangle: Rounded Corners 16">
                <a:extLst>
                  <a:ext uri="{FF2B5EF4-FFF2-40B4-BE49-F238E27FC236}">
                    <a16:creationId xmlns:a16="http://schemas.microsoft.com/office/drawing/2014/main" id="{E37C2E60-DFC8-4CB3-8B22-9539C2F49DD2}"/>
                  </a:ext>
                </a:extLst>
              </p:cNvPr>
              <p:cNvSpPr/>
              <p:nvPr/>
            </p:nvSpPr>
            <p:spPr>
              <a:xfrm rot="9130473">
                <a:off x="4338445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Rectangle: Rounded Corners 17">
                <a:extLst>
                  <a:ext uri="{FF2B5EF4-FFF2-40B4-BE49-F238E27FC236}">
                    <a16:creationId xmlns:a16="http://schemas.microsoft.com/office/drawing/2014/main" id="{1DA8EE84-3B63-4EE3-8C32-C6485A998791}"/>
                  </a:ext>
                </a:extLst>
              </p:cNvPr>
              <p:cNvSpPr/>
              <p:nvPr/>
            </p:nvSpPr>
            <p:spPr>
              <a:xfrm rot="12469527" flipV="1">
                <a:off x="3481776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Chord 5">
                <a:extLst>
                  <a:ext uri="{FF2B5EF4-FFF2-40B4-BE49-F238E27FC236}">
                    <a16:creationId xmlns:a16="http://schemas.microsoft.com/office/drawing/2014/main" id="{1C9B06C3-9AFE-4C0B-AB43-8F2B140AA66B}"/>
                  </a:ext>
                </a:extLst>
              </p:cNvPr>
              <p:cNvSpPr/>
              <p:nvPr/>
            </p:nvSpPr>
            <p:spPr>
              <a:xfrm>
                <a:off x="3038036" y="2467499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9" name="Group 8">
              <a:extLst>
                <a:ext uri="{FF2B5EF4-FFF2-40B4-BE49-F238E27FC236}">
                  <a16:creationId xmlns:a16="http://schemas.microsoft.com/office/drawing/2014/main" id="{8D914EBE-10CA-4588-B49A-B9930226E6EF}"/>
                </a:ext>
              </a:extLst>
            </p:cNvPr>
            <p:cNvGrpSpPr/>
            <p:nvPr/>
          </p:nvGrpSpPr>
          <p:grpSpPr>
            <a:xfrm>
              <a:off x="6647351" y="2401158"/>
              <a:ext cx="1862168" cy="2396272"/>
              <a:chOff x="6647351" y="2401158"/>
              <a:chExt cx="1862168" cy="2396272"/>
            </a:xfrm>
          </p:grpSpPr>
          <p:sp>
            <p:nvSpPr>
              <p:cNvPr id="70" name="Rectangle: Rounded Corners 19">
                <a:extLst>
                  <a:ext uri="{FF2B5EF4-FFF2-40B4-BE49-F238E27FC236}">
                    <a16:creationId xmlns:a16="http://schemas.microsoft.com/office/drawing/2014/main" id="{1048DD98-1334-482A-AB56-58B74646A687}"/>
                  </a:ext>
                </a:extLst>
              </p:cNvPr>
              <p:cNvSpPr/>
              <p:nvPr/>
            </p:nvSpPr>
            <p:spPr>
              <a:xfrm rot="9130473">
                <a:off x="7947760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: Rounded Corners 20">
                <a:extLst>
                  <a:ext uri="{FF2B5EF4-FFF2-40B4-BE49-F238E27FC236}">
                    <a16:creationId xmlns:a16="http://schemas.microsoft.com/office/drawing/2014/main" id="{54993B5F-665B-4EF5-B5AC-089D786EB761}"/>
                  </a:ext>
                </a:extLst>
              </p:cNvPr>
              <p:cNvSpPr/>
              <p:nvPr/>
            </p:nvSpPr>
            <p:spPr>
              <a:xfrm rot="12469527" flipV="1">
                <a:off x="7091091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Chord 21">
                <a:extLst>
                  <a:ext uri="{FF2B5EF4-FFF2-40B4-BE49-F238E27FC236}">
                    <a16:creationId xmlns:a16="http://schemas.microsoft.com/office/drawing/2014/main" id="{6FE2F019-FBBA-443B-AAFC-E81C02EC3835}"/>
                  </a:ext>
                </a:extLst>
              </p:cNvPr>
              <p:cNvSpPr/>
              <p:nvPr/>
            </p:nvSpPr>
            <p:spPr>
              <a:xfrm>
                <a:off x="6647351" y="2935262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9" name="Group 10">
            <a:extLst>
              <a:ext uri="{FF2B5EF4-FFF2-40B4-BE49-F238E27FC236}">
                <a16:creationId xmlns:a16="http://schemas.microsoft.com/office/drawing/2014/main" id="{1FDBD77C-5251-4018-A879-D17695A37530}"/>
              </a:ext>
            </a:extLst>
          </p:cNvPr>
          <p:cNvGrpSpPr/>
          <p:nvPr/>
        </p:nvGrpSpPr>
        <p:grpSpPr>
          <a:xfrm>
            <a:off x="5300111" y="5355234"/>
            <a:ext cx="1577095" cy="1094528"/>
            <a:chOff x="3038036" y="1413280"/>
            <a:chExt cx="5471483" cy="4216842"/>
          </a:xfrm>
        </p:grpSpPr>
        <p:grpSp>
          <p:nvGrpSpPr>
            <p:cNvPr id="80" name="Group 7">
              <a:extLst>
                <a:ext uri="{FF2B5EF4-FFF2-40B4-BE49-F238E27FC236}">
                  <a16:creationId xmlns:a16="http://schemas.microsoft.com/office/drawing/2014/main" id="{5ACE31EF-1E4E-4AA9-9896-FB868998DA61}"/>
                </a:ext>
              </a:extLst>
            </p:cNvPr>
            <p:cNvGrpSpPr/>
            <p:nvPr/>
          </p:nvGrpSpPr>
          <p:grpSpPr>
            <a:xfrm>
              <a:off x="4523316" y="1413280"/>
              <a:ext cx="2608579" cy="4216842"/>
              <a:chOff x="4523316" y="1413280"/>
              <a:chExt cx="2608579" cy="4216842"/>
            </a:xfrm>
          </p:grpSpPr>
          <p:sp>
            <p:nvSpPr>
              <p:cNvPr id="90" name="Rectangle: Rounded Corners 1">
                <a:extLst>
                  <a:ext uri="{FF2B5EF4-FFF2-40B4-BE49-F238E27FC236}">
                    <a16:creationId xmlns:a16="http://schemas.microsoft.com/office/drawing/2014/main" id="{2B7AD140-34E3-4AE0-89B9-31A19F484E6E}"/>
                  </a:ext>
                </a:extLst>
              </p:cNvPr>
              <p:cNvSpPr/>
              <p:nvPr/>
            </p:nvSpPr>
            <p:spPr>
              <a:xfrm>
                <a:off x="5677747" y="1413280"/>
                <a:ext cx="299720" cy="389255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Rectangle: Rounded Corners 13">
                <a:extLst>
                  <a:ext uri="{FF2B5EF4-FFF2-40B4-BE49-F238E27FC236}">
                    <a16:creationId xmlns:a16="http://schemas.microsoft.com/office/drawing/2014/main" id="{D971FC14-C4AD-4475-BBA1-3E7AE36CE3D7}"/>
                  </a:ext>
                </a:extLst>
              </p:cNvPr>
              <p:cNvSpPr/>
              <p:nvPr/>
            </p:nvSpPr>
            <p:spPr>
              <a:xfrm rot="5400000">
                <a:off x="5754332" y="4252559"/>
                <a:ext cx="146547" cy="2608579"/>
              </a:xfrm>
              <a:custGeom>
                <a:avLst/>
                <a:gdLst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0 w 138876"/>
                  <a:gd name="connsiteY8" fmla="*/ 69438 h 2608579"/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437 w 138876"/>
                  <a:gd name="connsiteY8" fmla="*/ 1289896 h 2608579"/>
                  <a:gd name="connsiteX9" fmla="*/ 0 w 138876"/>
                  <a:gd name="connsiteY9" fmla="*/ 69438 h 2608579"/>
                  <a:gd name="connsiteX0" fmla="*/ 302244 w 441120"/>
                  <a:gd name="connsiteY0" fmla="*/ 69438 h 2608579"/>
                  <a:gd name="connsiteX1" fmla="*/ 371682 w 441120"/>
                  <a:gd name="connsiteY1" fmla="*/ 0 h 2608579"/>
                  <a:gd name="connsiteX2" fmla="*/ 371682 w 441120"/>
                  <a:gd name="connsiteY2" fmla="*/ 0 h 2608579"/>
                  <a:gd name="connsiteX3" fmla="*/ 441120 w 441120"/>
                  <a:gd name="connsiteY3" fmla="*/ 69438 h 2608579"/>
                  <a:gd name="connsiteX4" fmla="*/ 441120 w 441120"/>
                  <a:gd name="connsiteY4" fmla="*/ 2539141 h 2608579"/>
                  <a:gd name="connsiteX5" fmla="*/ 371682 w 441120"/>
                  <a:gd name="connsiteY5" fmla="*/ 2608579 h 2608579"/>
                  <a:gd name="connsiteX6" fmla="*/ 371682 w 441120"/>
                  <a:gd name="connsiteY6" fmla="*/ 2608579 h 2608579"/>
                  <a:gd name="connsiteX7" fmla="*/ 302244 w 441120"/>
                  <a:gd name="connsiteY7" fmla="*/ 2539141 h 2608579"/>
                  <a:gd name="connsiteX8" fmla="*/ 0 w 441120"/>
                  <a:gd name="connsiteY8" fmla="*/ 1292013 h 2608579"/>
                  <a:gd name="connsiteX9" fmla="*/ 302244 w 441120"/>
                  <a:gd name="connsiteY9" fmla="*/ 69438 h 2608579"/>
                  <a:gd name="connsiteX0" fmla="*/ 8680 w 147556"/>
                  <a:gd name="connsiteY0" fmla="*/ 69438 h 2608579"/>
                  <a:gd name="connsiteX1" fmla="*/ 78118 w 147556"/>
                  <a:gd name="connsiteY1" fmla="*/ 0 h 2608579"/>
                  <a:gd name="connsiteX2" fmla="*/ 78118 w 147556"/>
                  <a:gd name="connsiteY2" fmla="*/ 0 h 2608579"/>
                  <a:gd name="connsiteX3" fmla="*/ 147556 w 147556"/>
                  <a:gd name="connsiteY3" fmla="*/ 69438 h 2608579"/>
                  <a:gd name="connsiteX4" fmla="*/ 147556 w 147556"/>
                  <a:gd name="connsiteY4" fmla="*/ 2539141 h 2608579"/>
                  <a:gd name="connsiteX5" fmla="*/ 78118 w 147556"/>
                  <a:gd name="connsiteY5" fmla="*/ 2608579 h 2608579"/>
                  <a:gd name="connsiteX6" fmla="*/ 78118 w 147556"/>
                  <a:gd name="connsiteY6" fmla="*/ 2608579 h 2608579"/>
                  <a:gd name="connsiteX7" fmla="*/ 8680 w 147556"/>
                  <a:gd name="connsiteY7" fmla="*/ 2539141 h 2608579"/>
                  <a:gd name="connsiteX8" fmla="*/ 8680 w 147556"/>
                  <a:gd name="connsiteY8" fmla="*/ 69438 h 2608579"/>
                  <a:gd name="connsiteX0" fmla="*/ 7671 w 146547"/>
                  <a:gd name="connsiteY0" fmla="*/ 69438 h 2608579"/>
                  <a:gd name="connsiteX1" fmla="*/ 77109 w 146547"/>
                  <a:gd name="connsiteY1" fmla="*/ 0 h 2608579"/>
                  <a:gd name="connsiteX2" fmla="*/ 77109 w 146547"/>
                  <a:gd name="connsiteY2" fmla="*/ 0 h 2608579"/>
                  <a:gd name="connsiteX3" fmla="*/ 146547 w 146547"/>
                  <a:gd name="connsiteY3" fmla="*/ 69438 h 2608579"/>
                  <a:gd name="connsiteX4" fmla="*/ 146547 w 146547"/>
                  <a:gd name="connsiteY4" fmla="*/ 2539141 h 2608579"/>
                  <a:gd name="connsiteX5" fmla="*/ 77109 w 146547"/>
                  <a:gd name="connsiteY5" fmla="*/ 2608579 h 2608579"/>
                  <a:gd name="connsiteX6" fmla="*/ 77109 w 146547"/>
                  <a:gd name="connsiteY6" fmla="*/ 2608579 h 2608579"/>
                  <a:gd name="connsiteX7" fmla="*/ 7671 w 146547"/>
                  <a:gd name="connsiteY7" fmla="*/ 2539141 h 2608579"/>
                  <a:gd name="connsiteX8" fmla="*/ 1758 w 146547"/>
                  <a:gd name="connsiteY8" fmla="*/ 1285662 h 2608579"/>
                  <a:gd name="connsiteX9" fmla="*/ 7671 w 146547"/>
                  <a:gd name="connsiteY9" fmla="*/ 69438 h 260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47" h="2608579">
                    <a:moveTo>
                      <a:pt x="7671" y="69438"/>
                    </a:moveTo>
                    <a:cubicBezTo>
                      <a:pt x="7671" y="31088"/>
                      <a:pt x="38759" y="0"/>
                      <a:pt x="77109" y="0"/>
                    </a:cubicBezTo>
                    <a:lnTo>
                      <a:pt x="77109" y="0"/>
                    </a:lnTo>
                    <a:cubicBezTo>
                      <a:pt x="115459" y="0"/>
                      <a:pt x="146547" y="31088"/>
                      <a:pt x="146547" y="69438"/>
                    </a:cubicBezTo>
                    <a:lnTo>
                      <a:pt x="146547" y="2539141"/>
                    </a:lnTo>
                    <a:cubicBezTo>
                      <a:pt x="146547" y="2577491"/>
                      <a:pt x="115459" y="2608579"/>
                      <a:pt x="77109" y="2608579"/>
                    </a:cubicBezTo>
                    <a:lnTo>
                      <a:pt x="77109" y="2608579"/>
                    </a:lnTo>
                    <a:cubicBezTo>
                      <a:pt x="38759" y="2608579"/>
                      <a:pt x="7671" y="2577491"/>
                      <a:pt x="7671" y="2539141"/>
                    </a:cubicBezTo>
                    <a:cubicBezTo>
                      <a:pt x="-4887" y="2318655"/>
                      <a:pt x="1758" y="1697279"/>
                      <a:pt x="1758" y="1285662"/>
                    </a:cubicBezTo>
                    <a:cubicBezTo>
                      <a:pt x="1758" y="874045"/>
                      <a:pt x="-4888" y="283715"/>
                      <a:pt x="7671" y="694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Isosceles Triangle 4">
                <a:extLst>
                  <a:ext uri="{FF2B5EF4-FFF2-40B4-BE49-F238E27FC236}">
                    <a16:creationId xmlns:a16="http://schemas.microsoft.com/office/drawing/2014/main" id="{4580C9FC-4359-43C8-9779-1990533ADB2A}"/>
                  </a:ext>
                </a:extLst>
              </p:cNvPr>
              <p:cNvSpPr/>
              <p:nvPr/>
            </p:nvSpPr>
            <p:spPr>
              <a:xfrm>
                <a:off x="4588296" y="4986959"/>
                <a:ext cx="2478617" cy="50676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" name="Rectangle: Rounded Corners 15">
              <a:extLst>
                <a:ext uri="{FF2B5EF4-FFF2-40B4-BE49-F238E27FC236}">
                  <a16:creationId xmlns:a16="http://schemas.microsoft.com/office/drawing/2014/main" id="{D7B0BF70-7A40-4718-920E-07B638F390FB}"/>
                </a:ext>
              </a:extLst>
            </p:cNvPr>
            <p:cNvSpPr/>
            <p:nvPr/>
          </p:nvSpPr>
          <p:spPr>
            <a:xfrm rot="5824563">
              <a:off x="5752854" y="69629"/>
              <a:ext cx="128360" cy="442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2" name="Group 9">
              <a:extLst>
                <a:ext uri="{FF2B5EF4-FFF2-40B4-BE49-F238E27FC236}">
                  <a16:creationId xmlns:a16="http://schemas.microsoft.com/office/drawing/2014/main" id="{E5618E7F-C049-4F77-9BAE-54C5E49C9C9C}"/>
                </a:ext>
              </a:extLst>
            </p:cNvPr>
            <p:cNvGrpSpPr/>
            <p:nvPr/>
          </p:nvGrpSpPr>
          <p:grpSpPr>
            <a:xfrm>
              <a:off x="3038036" y="1933395"/>
              <a:ext cx="1862168" cy="2396272"/>
              <a:chOff x="3038036" y="1933395"/>
              <a:chExt cx="1862168" cy="2396272"/>
            </a:xfrm>
          </p:grpSpPr>
          <p:sp>
            <p:nvSpPr>
              <p:cNvPr id="87" name="Rectangle: Rounded Corners 16">
                <a:extLst>
                  <a:ext uri="{FF2B5EF4-FFF2-40B4-BE49-F238E27FC236}">
                    <a16:creationId xmlns:a16="http://schemas.microsoft.com/office/drawing/2014/main" id="{E37C2E60-DFC8-4CB3-8B22-9539C2F49DD2}"/>
                  </a:ext>
                </a:extLst>
              </p:cNvPr>
              <p:cNvSpPr/>
              <p:nvPr/>
            </p:nvSpPr>
            <p:spPr>
              <a:xfrm rot="9130473">
                <a:off x="4338445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: Rounded Corners 17">
                <a:extLst>
                  <a:ext uri="{FF2B5EF4-FFF2-40B4-BE49-F238E27FC236}">
                    <a16:creationId xmlns:a16="http://schemas.microsoft.com/office/drawing/2014/main" id="{1DA8EE84-3B63-4EE3-8C32-C6485A998791}"/>
                  </a:ext>
                </a:extLst>
              </p:cNvPr>
              <p:cNvSpPr/>
              <p:nvPr/>
            </p:nvSpPr>
            <p:spPr>
              <a:xfrm rot="12469527" flipV="1">
                <a:off x="3481776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Chord 5">
                <a:extLst>
                  <a:ext uri="{FF2B5EF4-FFF2-40B4-BE49-F238E27FC236}">
                    <a16:creationId xmlns:a16="http://schemas.microsoft.com/office/drawing/2014/main" id="{1C9B06C3-9AFE-4C0B-AB43-8F2B140AA66B}"/>
                  </a:ext>
                </a:extLst>
              </p:cNvPr>
              <p:cNvSpPr/>
              <p:nvPr/>
            </p:nvSpPr>
            <p:spPr>
              <a:xfrm>
                <a:off x="3038036" y="2467499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3" name="Group 8">
              <a:extLst>
                <a:ext uri="{FF2B5EF4-FFF2-40B4-BE49-F238E27FC236}">
                  <a16:creationId xmlns:a16="http://schemas.microsoft.com/office/drawing/2014/main" id="{8D914EBE-10CA-4588-B49A-B9930226E6EF}"/>
                </a:ext>
              </a:extLst>
            </p:cNvPr>
            <p:cNvGrpSpPr/>
            <p:nvPr/>
          </p:nvGrpSpPr>
          <p:grpSpPr>
            <a:xfrm>
              <a:off x="6647351" y="2401158"/>
              <a:ext cx="1862168" cy="2396272"/>
              <a:chOff x="6647351" y="2401158"/>
              <a:chExt cx="1862168" cy="2396272"/>
            </a:xfrm>
          </p:grpSpPr>
          <p:sp>
            <p:nvSpPr>
              <p:cNvPr id="84" name="Rectangle: Rounded Corners 19">
                <a:extLst>
                  <a:ext uri="{FF2B5EF4-FFF2-40B4-BE49-F238E27FC236}">
                    <a16:creationId xmlns:a16="http://schemas.microsoft.com/office/drawing/2014/main" id="{1048DD98-1334-482A-AB56-58B74646A687}"/>
                  </a:ext>
                </a:extLst>
              </p:cNvPr>
              <p:cNvSpPr/>
              <p:nvPr/>
            </p:nvSpPr>
            <p:spPr>
              <a:xfrm rot="9130473">
                <a:off x="7947760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: Rounded Corners 20">
                <a:extLst>
                  <a:ext uri="{FF2B5EF4-FFF2-40B4-BE49-F238E27FC236}">
                    <a16:creationId xmlns:a16="http://schemas.microsoft.com/office/drawing/2014/main" id="{54993B5F-665B-4EF5-B5AC-089D786EB761}"/>
                  </a:ext>
                </a:extLst>
              </p:cNvPr>
              <p:cNvSpPr/>
              <p:nvPr/>
            </p:nvSpPr>
            <p:spPr>
              <a:xfrm rot="12469527" flipV="1">
                <a:off x="7091091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Chord 21">
                <a:extLst>
                  <a:ext uri="{FF2B5EF4-FFF2-40B4-BE49-F238E27FC236}">
                    <a16:creationId xmlns:a16="http://schemas.microsoft.com/office/drawing/2014/main" id="{6FE2F019-FBBA-443B-AAFC-E81C02EC3835}"/>
                  </a:ext>
                </a:extLst>
              </p:cNvPr>
              <p:cNvSpPr/>
              <p:nvPr/>
            </p:nvSpPr>
            <p:spPr>
              <a:xfrm>
                <a:off x="6647351" y="2935262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1FDBD77C-5251-4018-A879-D17695A37530}"/>
              </a:ext>
            </a:extLst>
          </p:cNvPr>
          <p:cNvGrpSpPr/>
          <p:nvPr/>
        </p:nvGrpSpPr>
        <p:grpSpPr>
          <a:xfrm>
            <a:off x="9329366" y="5368537"/>
            <a:ext cx="1577095" cy="1094528"/>
            <a:chOff x="3038036" y="1413280"/>
            <a:chExt cx="5471483" cy="4216842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5ACE31EF-1E4E-4AA9-9896-FB868998DA61}"/>
                </a:ext>
              </a:extLst>
            </p:cNvPr>
            <p:cNvGrpSpPr/>
            <p:nvPr/>
          </p:nvGrpSpPr>
          <p:grpSpPr>
            <a:xfrm>
              <a:off x="4523316" y="1413280"/>
              <a:ext cx="2608579" cy="4216842"/>
              <a:chOff x="4523316" y="1413280"/>
              <a:chExt cx="2608579" cy="4216842"/>
            </a:xfrm>
          </p:grpSpPr>
          <p:sp>
            <p:nvSpPr>
              <p:cNvPr id="104" name="Rectangle: Rounded Corners 1">
                <a:extLst>
                  <a:ext uri="{FF2B5EF4-FFF2-40B4-BE49-F238E27FC236}">
                    <a16:creationId xmlns:a16="http://schemas.microsoft.com/office/drawing/2014/main" id="{2B7AD140-34E3-4AE0-89B9-31A19F484E6E}"/>
                  </a:ext>
                </a:extLst>
              </p:cNvPr>
              <p:cNvSpPr/>
              <p:nvPr/>
            </p:nvSpPr>
            <p:spPr>
              <a:xfrm>
                <a:off x="5677747" y="1413280"/>
                <a:ext cx="299720" cy="389255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: Rounded Corners 13">
                <a:extLst>
                  <a:ext uri="{FF2B5EF4-FFF2-40B4-BE49-F238E27FC236}">
                    <a16:creationId xmlns:a16="http://schemas.microsoft.com/office/drawing/2014/main" id="{D971FC14-C4AD-4475-BBA1-3E7AE36CE3D7}"/>
                  </a:ext>
                </a:extLst>
              </p:cNvPr>
              <p:cNvSpPr/>
              <p:nvPr/>
            </p:nvSpPr>
            <p:spPr>
              <a:xfrm rot="5400000">
                <a:off x="5754332" y="4252559"/>
                <a:ext cx="146547" cy="2608579"/>
              </a:xfrm>
              <a:custGeom>
                <a:avLst/>
                <a:gdLst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0 w 138876"/>
                  <a:gd name="connsiteY8" fmla="*/ 69438 h 2608579"/>
                  <a:gd name="connsiteX0" fmla="*/ 0 w 138876"/>
                  <a:gd name="connsiteY0" fmla="*/ 69438 h 2608579"/>
                  <a:gd name="connsiteX1" fmla="*/ 69438 w 138876"/>
                  <a:gd name="connsiteY1" fmla="*/ 0 h 2608579"/>
                  <a:gd name="connsiteX2" fmla="*/ 69438 w 138876"/>
                  <a:gd name="connsiteY2" fmla="*/ 0 h 2608579"/>
                  <a:gd name="connsiteX3" fmla="*/ 138876 w 138876"/>
                  <a:gd name="connsiteY3" fmla="*/ 69438 h 2608579"/>
                  <a:gd name="connsiteX4" fmla="*/ 138876 w 138876"/>
                  <a:gd name="connsiteY4" fmla="*/ 2539141 h 2608579"/>
                  <a:gd name="connsiteX5" fmla="*/ 69438 w 138876"/>
                  <a:gd name="connsiteY5" fmla="*/ 2608579 h 2608579"/>
                  <a:gd name="connsiteX6" fmla="*/ 69438 w 138876"/>
                  <a:gd name="connsiteY6" fmla="*/ 2608579 h 2608579"/>
                  <a:gd name="connsiteX7" fmla="*/ 0 w 138876"/>
                  <a:gd name="connsiteY7" fmla="*/ 2539141 h 2608579"/>
                  <a:gd name="connsiteX8" fmla="*/ 437 w 138876"/>
                  <a:gd name="connsiteY8" fmla="*/ 1289896 h 2608579"/>
                  <a:gd name="connsiteX9" fmla="*/ 0 w 138876"/>
                  <a:gd name="connsiteY9" fmla="*/ 69438 h 2608579"/>
                  <a:gd name="connsiteX0" fmla="*/ 302244 w 441120"/>
                  <a:gd name="connsiteY0" fmla="*/ 69438 h 2608579"/>
                  <a:gd name="connsiteX1" fmla="*/ 371682 w 441120"/>
                  <a:gd name="connsiteY1" fmla="*/ 0 h 2608579"/>
                  <a:gd name="connsiteX2" fmla="*/ 371682 w 441120"/>
                  <a:gd name="connsiteY2" fmla="*/ 0 h 2608579"/>
                  <a:gd name="connsiteX3" fmla="*/ 441120 w 441120"/>
                  <a:gd name="connsiteY3" fmla="*/ 69438 h 2608579"/>
                  <a:gd name="connsiteX4" fmla="*/ 441120 w 441120"/>
                  <a:gd name="connsiteY4" fmla="*/ 2539141 h 2608579"/>
                  <a:gd name="connsiteX5" fmla="*/ 371682 w 441120"/>
                  <a:gd name="connsiteY5" fmla="*/ 2608579 h 2608579"/>
                  <a:gd name="connsiteX6" fmla="*/ 371682 w 441120"/>
                  <a:gd name="connsiteY6" fmla="*/ 2608579 h 2608579"/>
                  <a:gd name="connsiteX7" fmla="*/ 302244 w 441120"/>
                  <a:gd name="connsiteY7" fmla="*/ 2539141 h 2608579"/>
                  <a:gd name="connsiteX8" fmla="*/ 0 w 441120"/>
                  <a:gd name="connsiteY8" fmla="*/ 1292013 h 2608579"/>
                  <a:gd name="connsiteX9" fmla="*/ 302244 w 441120"/>
                  <a:gd name="connsiteY9" fmla="*/ 69438 h 2608579"/>
                  <a:gd name="connsiteX0" fmla="*/ 8680 w 147556"/>
                  <a:gd name="connsiteY0" fmla="*/ 69438 h 2608579"/>
                  <a:gd name="connsiteX1" fmla="*/ 78118 w 147556"/>
                  <a:gd name="connsiteY1" fmla="*/ 0 h 2608579"/>
                  <a:gd name="connsiteX2" fmla="*/ 78118 w 147556"/>
                  <a:gd name="connsiteY2" fmla="*/ 0 h 2608579"/>
                  <a:gd name="connsiteX3" fmla="*/ 147556 w 147556"/>
                  <a:gd name="connsiteY3" fmla="*/ 69438 h 2608579"/>
                  <a:gd name="connsiteX4" fmla="*/ 147556 w 147556"/>
                  <a:gd name="connsiteY4" fmla="*/ 2539141 h 2608579"/>
                  <a:gd name="connsiteX5" fmla="*/ 78118 w 147556"/>
                  <a:gd name="connsiteY5" fmla="*/ 2608579 h 2608579"/>
                  <a:gd name="connsiteX6" fmla="*/ 78118 w 147556"/>
                  <a:gd name="connsiteY6" fmla="*/ 2608579 h 2608579"/>
                  <a:gd name="connsiteX7" fmla="*/ 8680 w 147556"/>
                  <a:gd name="connsiteY7" fmla="*/ 2539141 h 2608579"/>
                  <a:gd name="connsiteX8" fmla="*/ 8680 w 147556"/>
                  <a:gd name="connsiteY8" fmla="*/ 69438 h 2608579"/>
                  <a:gd name="connsiteX0" fmla="*/ 7671 w 146547"/>
                  <a:gd name="connsiteY0" fmla="*/ 69438 h 2608579"/>
                  <a:gd name="connsiteX1" fmla="*/ 77109 w 146547"/>
                  <a:gd name="connsiteY1" fmla="*/ 0 h 2608579"/>
                  <a:gd name="connsiteX2" fmla="*/ 77109 w 146547"/>
                  <a:gd name="connsiteY2" fmla="*/ 0 h 2608579"/>
                  <a:gd name="connsiteX3" fmla="*/ 146547 w 146547"/>
                  <a:gd name="connsiteY3" fmla="*/ 69438 h 2608579"/>
                  <a:gd name="connsiteX4" fmla="*/ 146547 w 146547"/>
                  <a:gd name="connsiteY4" fmla="*/ 2539141 h 2608579"/>
                  <a:gd name="connsiteX5" fmla="*/ 77109 w 146547"/>
                  <a:gd name="connsiteY5" fmla="*/ 2608579 h 2608579"/>
                  <a:gd name="connsiteX6" fmla="*/ 77109 w 146547"/>
                  <a:gd name="connsiteY6" fmla="*/ 2608579 h 2608579"/>
                  <a:gd name="connsiteX7" fmla="*/ 7671 w 146547"/>
                  <a:gd name="connsiteY7" fmla="*/ 2539141 h 2608579"/>
                  <a:gd name="connsiteX8" fmla="*/ 1758 w 146547"/>
                  <a:gd name="connsiteY8" fmla="*/ 1285662 h 2608579"/>
                  <a:gd name="connsiteX9" fmla="*/ 7671 w 146547"/>
                  <a:gd name="connsiteY9" fmla="*/ 69438 h 260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47" h="2608579">
                    <a:moveTo>
                      <a:pt x="7671" y="69438"/>
                    </a:moveTo>
                    <a:cubicBezTo>
                      <a:pt x="7671" y="31088"/>
                      <a:pt x="38759" y="0"/>
                      <a:pt x="77109" y="0"/>
                    </a:cubicBezTo>
                    <a:lnTo>
                      <a:pt x="77109" y="0"/>
                    </a:lnTo>
                    <a:cubicBezTo>
                      <a:pt x="115459" y="0"/>
                      <a:pt x="146547" y="31088"/>
                      <a:pt x="146547" y="69438"/>
                    </a:cubicBezTo>
                    <a:lnTo>
                      <a:pt x="146547" y="2539141"/>
                    </a:lnTo>
                    <a:cubicBezTo>
                      <a:pt x="146547" y="2577491"/>
                      <a:pt x="115459" y="2608579"/>
                      <a:pt x="77109" y="2608579"/>
                    </a:cubicBezTo>
                    <a:lnTo>
                      <a:pt x="77109" y="2608579"/>
                    </a:lnTo>
                    <a:cubicBezTo>
                      <a:pt x="38759" y="2608579"/>
                      <a:pt x="7671" y="2577491"/>
                      <a:pt x="7671" y="2539141"/>
                    </a:cubicBezTo>
                    <a:cubicBezTo>
                      <a:pt x="-4887" y="2318655"/>
                      <a:pt x="1758" y="1697279"/>
                      <a:pt x="1758" y="1285662"/>
                    </a:cubicBezTo>
                    <a:cubicBezTo>
                      <a:pt x="1758" y="874045"/>
                      <a:pt x="-4888" y="283715"/>
                      <a:pt x="7671" y="694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Isosceles Triangle 4">
                <a:extLst>
                  <a:ext uri="{FF2B5EF4-FFF2-40B4-BE49-F238E27FC236}">
                    <a16:creationId xmlns:a16="http://schemas.microsoft.com/office/drawing/2014/main" id="{4580C9FC-4359-43C8-9779-1990533ADB2A}"/>
                  </a:ext>
                </a:extLst>
              </p:cNvPr>
              <p:cNvSpPr/>
              <p:nvPr/>
            </p:nvSpPr>
            <p:spPr>
              <a:xfrm>
                <a:off x="4588296" y="4986959"/>
                <a:ext cx="2478617" cy="50676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5" name="Rectangle: Rounded Corners 15">
              <a:extLst>
                <a:ext uri="{FF2B5EF4-FFF2-40B4-BE49-F238E27FC236}">
                  <a16:creationId xmlns:a16="http://schemas.microsoft.com/office/drawing/2014/main" id="{D7B0BF70-7A40-4718-920E-07B638F390FB}"/>
                </a:ext>
              </a:extLst>
            </p:cNvPr>
            <p:cNvSpPr/>
            <p:nvPr/>
          </p:nvSpPr>
          <p:spPr>
            <a:xfrm rot="5824563">
              <a:off x="5752854" y="69629"/>
              <a:ext cx="128360" cy="442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6" name="Group 9">
              <a:extLst>
                <a:ext uri="{FF2B5EF4-FFF2-40B4-BE49-F238E27FC236}">
                  <a16:creationId xmlns:a16="http://schemas.microsoft.com/office/drawing/2014/main" id="{E5618E7F-C049-4F77-9BAE-54C5E49C9C9C}"/>
                </a:ext>
              </a:extLst>
            </p:cNvPr>
            <p:cNvGrpSpPr/>
            <p:nvPr/>
          </p:nvGrpSpPr>
          <p:grpSpPr>
            <a:xfrm>
              <a:off x="3038036" y="1933395"/>
              <a:ext cx="1862168" cy="2396272"/>
              <a:chOff x="3038036" y="1933395"/>
              <a:chExt cx="1862168" cy="2396272"/>
            </a:xfrm>
          </p:grpSpPr>
          <p:sp>
            <p:nvSpPr>
              <p:cNvPr id="101" name="Rectangle: Rounded Corners 16">
                <a:extLst>
                  <a:ext uri="{FF2B5EF4-FFF2-40B4-BE49-F238E27FC236}">
                    <a16:creationId xmlns:a16="http://schemas.microsoft.com/office/drawing/2014/main" id="{E37C2E60-DFC8-4CB3-8B22-9539C2F49DD2}"/>
                  </a:ext>
                </a:extLst>
              </p:cNvPr>
              <p:cNvSpPr/>
              <p:nvPr/>
            </p:nvSpPr>
            <p:spPr>
              <a:xfrm rot="9130473">
                <a:off x="4338445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: Rounded Corners 17">
                <a:extLst>
                  <a:ext uri="{FF2B5EF4-FFF2-40B4-BE49-F238E27FC236}">
                    <a16:creationId xmlns:a16="http://schemas.microsoft.com/office/drawing/2014/main" id="{1DA8EE84-3B63-4EE3-8C32-C6485A998791}"/>
                  </a:ext>
                </a:extLst>
              </p:cNvPr>
              <p:cNvSpPr/>
              <p:nvPr/>
            </p:nvSpPr>
            <p:spPr>
              <a:xfrm rot="12469527" flipV="1">
                <a:off x="3481776" y="1933395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Chord 5">
                <a:extLst>
                  <a:ext uri="{FF2B5EF4-FFF2-40B4-BE49-F238E27FC236}">
                    <a16:creationId xmlns:a16="http://schemas.microsoft.com/office/drawing/2014/main" id="{1C9B06C3-9AFE-4C0B-AB43-8F2B140AA66B}"/>
                  </a:ext>
                </a:extLst>
              </p:cNvPr>
              <p:cNvSpPr/>
              <p:nvPr/>
            </p:nvSpPr>
            <p:spPr>
              <a:xfrm>
                <a:off x="3038036" y="2467499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7" name="Group 8">
              <a:extLst>
                <a:ext uri="{FF2B5EF4-FFF2-40B4-BE49-F238E27FC236}">
                  <a16:creationId xmlns:a16="http://schemas.microsoft.com/office/drawing/2014/main" id="{8D914EBE-10CA-4588-B49A-B9930226E6EF}"/>
                </a:ext>
              </a:extLst>
            </p:cNvPr>
            <p:cNvGrpSpPr/>
            <p:nvPr/>
          </p:nvGrpSpPr>
          <p:grpSpPr>
            <a:xfrm>
              <a:off x="6647351" y="2401158"/>
              <a:ext cx="1862168" cy="2396272"/>
              <a:chOff x="6647351" y="2401158"/>
              <a:chExt cx="1862168" cy="2396272"/>
            </a:xfrm>
          </p:grpSpPr>
          <p:sp>
            <p:nvSpPr>
              <p:cNvPr id="98" name="Rectangle: Rounded Corners 19">
                <a:extLst>
                  <a:ext uri="{FF2B5EF4-FFF2-40B4-BE49-F238E27FC236}">
                    <a16:creationId xmlns:a16="http://schemas.microsoft.com/office/drawing/2014/main" id="{1048DD98-1334-482A-AB56-58B74646A687}"/>
                  </a:ext>
                </a:extLst>
              </p:cNvPr>
              <p:cNvSpPr/>
              <p:nvPr/>
            </p:nvSpPr>
            <p:spPr>
              <a:xfrm rot="9130473">
                <a:off x="7947760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: Rounded Corners 20">
                <a:extLst>
                  <a:ext uri="{FF2B5EF4-FFF2-40B4-BE49-F238E27FC236}">
                    <a16:creationId xmlns:a16="http://schemas.microsoft.com/office/drawing/2014/main" id="{54993B5F-665B-4EF5-B5AC-089D786EB761}"/>
                  </a:ext>
                </a:extLst>
              </p:cNvPr>
              <p:cNvSpPr/>
              <p:nvPr/>
            </p:nvSpPr>
            <p:spPr>
              <a:xfrm rot="12469527" flipV="1">
                <a:off x="7091091" y="2401158"/>
                <a:ext cx="128360" cy="1813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Chord 21">
                <a:extLst>
                  <a:ext uri="{FF2B5EF4-FFF2-40B4-BE49-F238E27FC236}">
                    <a16:creationId xmlns:a16="http://schemas.microsoft.com/office/drawing/2014/main" id="{6FE2F019-FBBA-443B-AAFC-E81C02EC3835}"/>
                  </a:ext>
                </a:extLst>
              </p:cNvPr>
              <p:cNvSpPr/>
              <p:nvPr/>
            </p:nvSpPr>
            <p:spPr>
              <a:xfrm>
                <a:off x="6647351" y="2935262"/>
                <a:ext cx="1862168" cy="1862168"/>
              </a:xfrm>
              <a:prstGeom prst="chord">
                <a:avLst>
                  <a:gd name="adj1" fmla="val 517232"/>
                  <a:gd name="adj2" fmla="val 10280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7" name="Прямоугольник 106"/>
          <p:cNvSpPr/>
          <p:nvPr/>
        </p:nvSpPr>
        <p:spPr>
          <a:xfrm>
            <a:off x="4097541" y="4892366"/>
            <a:ext cx="46841" cy="1816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8105096" y="4913413"/>
            <a:ext cx="46841" cy="1816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170293" y="5136425"/>
            <a:ext cx="3922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План                                     Факт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47347" y="5109279"/>
            <a:ext cx="3922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План                                     Факт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227010" y="5122925"/>
            <a:ext cx="3922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План                                         Факт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B381A72-5E60-4B3F-8ADB-7072815F5EB8}"/>
              </a:ext>
            </a:extLst>
          </p:cNvPr>
          <p:cNvSpPr txBox="1"/>
          <p:nvPr/>
        </p:nvSpPr>
        <p:spPr>
          <a:xfrm>
            <a:off x="4105074" y="5507050"/>
            <a:ext cx="124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2"/>
                </a:solidFill>
                <a:latin typeface="Open Sans" panose="020B0606030504020204" pitchFamily="34" charset="0"/>
              </a:rPr>
              <a:t>30,50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3D38A06-61F6-454C-94A6-906FE7AA5E79}"/>
              </a:ext>
            </a:extLst>
          </p:cNvPr>
          <p:cNvSpPr txBox="1"/>
          <p:nvPr/>
        </p:nvSpPr>
        <p:spPr>
          <a:xfrm>
            <a:off x="6788511" y="5522161"/>
            <a:ext cx="129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4"/>
                </a:solidFill>
                <a:latin typeface="Open Sans" panose="020B0606030504020204" pitchFamily="34" charset="0"/>
              </a:rPr>
              <a:t>31,76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B381A72-5E60-4B3F-8ADB-7072815F5EB8}"/>
              </a:ext>
            </a:extLst>
          </p:cNvPr>
          <p:cNvSpPr txBox="1"/>
          <p:nvPr/>
        </p:nvSpPr>
        <p:spPr>
          <a:xfrm>
            <a:off x="85105" y="5494637"/>
            <a:ext cx="128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2"/>
                </a:solidFill>
                <a:latin typeface="Open Sans" panose="020B0606030504020204" pitchFamily="34" charset="0"/>
              </a:rPr>
              <a:t>30,50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3D38A06-61F6-454C-94A6-906FE7AA5E79}"/>
              </a:ext>
            </a:extLst>
          </p:cNvPr>
          <p:cNvSpPr txBox="1"/>
          <p:nvPr/>
        </p:nvSpPr>
        <p:spPr>
          <a:xfrm>
            <a:off x="2851412" y="5507050"/>
            <a:ext cx="129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4"/>
                </a:solidFill>
                <a:latin typeface="Open Sans" panose="020B0606030504020204" pitchFamily="34" charset="0"/>
              </a:rPr>
              <a:t>30,57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381A72-5E60-4B3F-8ADB-7072815F5EB8}"/>
              </a:ext>
            </a:extLst>
          </p:cNvPr>
          <p:cNvSpPr txBox="1"/>
          <p:nvPr/>
        </p:nvSpPr>
        <p:spPr>
          <a:xfrm>
            <a:off x="8157030" y="5506124"/>
            <a:ext cx="124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2"/>
                </a:solidFill>
                <a:latin typeface="Open Sans" panose="020B0606030504020204" pitchFamily="34" charset="0"/>
              </a:rPr>
              <a:t>30,50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3D38A06-61F6-454C-94A6-906FE7AA5E79}"/>
              </a:ext>
            </a:extLst>
          </p:cNvPr>
          <p:cNvSpPr txBox="1"/>
          <p:nvPr/>
        </p:nvSpPr>
        <p:spPr>
          <a:xfrm>
            <a:off x="10860565" y="5499200"/>
            <a:ext cx="129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4"/>
                </a:solidFill>
                <a:latin typeface="Open Sans" panose="020B0606030504020204" pitchFamily="34" charset="0"/>
              </a:rPr>
              <a:t>35,87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%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1053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56324477-56AD-48C9-BF8A-62D69240B6B7}"/>
              </a:ext>
            </a:extLst>
          </p:cNvPr>
          <p:cNvSpPr txBox="1"/>
          <p:nvPr/>
        </p:nvSpPr>
        <p:spPr>
          <a:xfrm>
            <a:off x="496733" y="409055"/>
            <a:ext cx="674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Форум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–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диалоговая площадка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 2020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D177F6-DCDD-4E1E-9C05-D858F7D905B8}"/>
              </a:ext>
            </a:extLst>
          </p:cNvPr>
          <p:cNvGrpSpPr/>
          <p:nvPr/>
        </p:nvGrpSpPr>
        <p:grpSpPr>
          <a:xfrm>
            <a:off x="275296" y="1454162"/>
            <a:ext cx="3534728" cy="3436452"/>
            <a:chOff x="2011679" y="1658619"/>
            <a:chExt cx="4167739" cy="4057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64856C4-C68A-4160-A444-E9F2627E9E95}"/>
                </a:ext>
              </a:extLst>
            </p:cNvPr>
            <p:cNvSpPr/>
            <p:nvPr/>
          </p:nvSpPr>
          <p:spPr>
            <a:xfrm>
              <a:off x="2011679" y="1904235"/>
              <a:ext cx="4167739" cy="3811604"/>
            </a:xfrm>
            <a:prstGeom prst="roundRect">
              <a:avLst>
                <a:gd name="adj" fmla="val 134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E27D9BA-96DC-43AC-A8E7-C508D0726B11}"/>
                </a:ext>
              </a:extLst>
            </p:cNvPr>
            <p:cNvSpPr/>
            <p:nvPr/>
          </p:nvSpPr>
          <p:spPr>
            <a:xfrm>
              <a:off x="2011679" y="1904235"/>
              <a:ext cx="4167739" cy="1041094"/>
            </a:xfrm>
            <a:custGeom>
              <a:avLst/>
              <a:gdLst>
                <a:gd name="connsiteX0" fmla="*/ 514490 w 4167739"/>
                <a:gd name="connsiteY0" fmla="*/ 0 h 1041094"/>
                <a:gd name="connsiteX1" fmla="*/ 3653249 w 4167739"/>
                <a:gd name="connsiteY1" fmla="*/ 0 h 1041094"/>
                <a:gd name="connsiteX2" fmla="*/ 4167739 w 4167739"/>
                <a:gd name="connsiteY2" fmla="*/ 514490 h 1041094"/>
                <a:gd name="connsiteX3" fmla="*/ 4167739 w 4167739"/>
                <a:gd name="connsiteY3" fmla="*/ 1041094 h 1041094"/>
                <a:gd name="connsiteX4" fmla="*/ 0 w 4167739"/>
                <a:gd name="connsiteY4" fmla="*/ 1041094 h 1041094"/>
                <a:gd name="connsiteX5" fmla="*/ 0 w 4167739"/>
                <a:gd name="connsiteY5" fmla="*/ 514490 h 1041094"/>
                <a:gd name="connsiteX6" fmla="*/ 514490 w 4167739"/>
                <a:gd name="connsiteY6" fmla="*/ 0 h 104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7739" h="1041094">
                  <a:moveTo>
                    <a:pt x="514490" y="0"/>
                  </a:moveTo>
                  <a:lnTo>
                    <a:pt x="3653249" y="0"/>
                  </a:lnTo>
                  <a:cubicBezTo>
                    <a:pt x="3937394" y="0"/>
                    <a:pt x="4167739" y="230345"/>
                    <a:pt x="4167739" y="514490"/>
                  </a:cubicBezTo>
                  <a:lnTo>
                    <a:pt x="4167739" y="1041094"/>
                  </a:lnTo>
                  <a:lnTo>
                    <a:pt x="0" y="1041094"/>
                  </a:lnTo>
                  <a:lnTo>
                    <a:pt x="0" y="514490"/>
                  </a:lnTo>
                  <a:cubicBezTo>
                    <a:pt x="0" y="230345"/>
                    <a:pt x="230345" y="0"/>
                    <a:pt x="514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E08E81-D72D-4723-A317-21C0F8E06673}"/>
                </a:ext>
              </a:extLst>
            </p:cNvPr>
            <p:cNvSpPr/>
            <p:nvPr/>
          </p:nvSpPr>
          <p:spPr>
            <a:xfrm>
              <a:off x="2789287" y="2170177"/>
              <a:ext cx="382538" cy="3825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0F19C0A-DB34-4FB8-8732-19DD0DB1E481}"/>
                </a:ext>
              </a:extLst>
            </p:cNvPr>
            <p:cNvSpPr/>
            <p:nvPr/>
          </p:nvSpPr>
          <p:spPr>
            <a:xfrm>
              <a:off x="2878898" y="1658619"/>
              <a:ext cx="205856" cy="7848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504F09-DE47-462C-9C00-9D37E2EC32B6}"/>
                </a:ext>
              </a:extLst>
            </p:cNvPr>
            <p:cNvSpPr txBox="1"/>
            <p:nvPr/>
          </p:nvSpPr>
          <p:spPr>
            <a:xfrm>
              <a:off x="2878898" y="2285813"/>
              <a:ext cx="2544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kern="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February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16598B-8E42-43FB-80F3-58B30222DA26}"/>
                </a:ext>
              </a:extLst>
            </p:cNvPr>
            <p:cNvSpPr txBox="1"/>
            <p:nvPr/>
          </p:nvSpPr>
          <p:spPr>
            <a:xfrm>
              <a:off x="2455014" y="2945329"/>
              <a:ext cx="3270204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11</a:t>
              </a:r>
              <a:endPara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590DBAD-01FD-416F-9E7F-C26F751CCE97}"/>
                </a:ext>
              </a:extLst>
            </p:cNvPr>
            <p:cNvSpPr/>
            <p:nvPr/>
          </p:nvSpPr>
          <p:spPr>
            <a:xfrm>
              <a:off x="5057507" y="2170177"/>
              <a:ext cx="382538" cy="3825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E610F3B-6861-4458-A16C-0A9131FD6626}"/>
                </a:ext>
              </a:extLst>
            </p:cNvPr>
            <p:cNvSpPr/>
            <p:nvPr/>
          </p:nvSpPr>
          <p:spPr>
            <a:xfrm>
              <a:off x="5145848" y="1658619"/>
              <a:ext cx="205856" cy="7848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71315" y="1541088"/>
            <a:ext cx="237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форума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E3D076-A3A6-4A13-B539-1F3D0CB60275}"/>
              </a:ext>
            </a:extLst>
          </p:cNvPr>
          <p:cNvSpPr txBox="1"/>
          <p:nvPr/>
        </p:nvSpPr>
        <p:spPr>
          <a:xfrm>
            <a:off x="4874473" y="2211458"/>
            <a:ext cx="319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</a:rPr>
              <a:t>100 производителей товаров, работ и услуг Карагандинской области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E16884-BC3E-4D9B-BD23-43109B7E1196}"/>
              </a:ext>
            </a:extLst>
          </p:cNvPr>
          <p:cNvSpPr txBox="1"/>
          <p:nvPr/>
        </p:nvSpPr>
        <p:spPr>
          <a:xfrm>
            <a:off x="4874473" y="3468758"/>
            <a:ext cx="3198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</a:rPr>
              <a:t>Структурные подразделения  по материально-техническому  снабжению  Стального и Угольного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департаментов АО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АрселорМиттал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Темиртау»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AE0C7E-8C2D-4762-B876-2FADD0DAB5B5}"/>
              </a:ext>
            </a:extLst>
          </p:cNvPr>
          <p:cNvSpPr txBox="1"/>
          <p:nvPr/>
        </p:nvSpPr>
        <p:spPr>
          <a:xfrm>
            <a:off x="4874472" y="4962585"/>
            <a:ext cx="319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</a:rPr>
              <a:t>РПП «</a:t>
            </a:r>
            <a:r>
              <a:rPr lang="ru-RU" dirty="0" err="1">
                <a:solidFill>
                  <a:srgbClr val="FFFFFF"/>
                </a:solidFill>
                <a:latin typeface="Open Sans" panose="020B0606030504020204" pitchFamily="34" charset="0"/>
              </a:rPr>
              <a:t>Атамекен</a:t>
            </a: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</a:rPr>
              <a:t>»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38CB11-A1FC-45E6-B660-1BAF654FBDA8}"/>
              </a:ext>
            </a:extLst>
          </p:cNvPr>
          <p:cNvSpPr/>
          <p:nvPr/>
        </p:nvSpPr>
        <p:spPr>
          <a:xfrm>
            <a:off x="4084312" y="2296402"/>
            <a:ext cx="495074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CE980F9-0F22-49B7-94E3-A4D77364B050}"/>
              </a:ext>
            </a:extLst>
          </p:cNvPr>
          <p:cNvSpPr/>
          <p:nvPr/>
        </p:nvSpPr>
        <p:spPr>
          <a:xfrm>
            <a:off x="4084312" y="3483852"/>
            <a:ext cx="495074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36B348B-A649-49FA-B817-6B64171F02F7}"/>
              </a:ext>
            </a:extLst>
          </p:cNvPr>
          <p:cNvSpPr/>
          <p:nvPr/>
        </p:nvSpPr>
        <p:spPr>
          <a:xfrm>
            <a:off x="4115149" y="4894068"/>
            <a:ext cx="495074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1"/>
          <p:cNvSpPr/>
          <p:nvPr/>
        </p:nvSpPr>
        <p:spPr>
          <a:xfrm>
            <a:off x="4084312" y="5732854"/>
            <a:ext cx="525911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3314" y="5734964"/>
            <a:ext cx="41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srgbClr val="FFFFFF"/>
                </a:solidFill>
                <a:latin typeface="Open Sans" panose="020B0606030504020204" pitchFamily="34" charset="0"/>
              </a:rPr>
              <a:t>Акимат Карагандинской области и г. Темиртау </a:t>
            </a: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7C2EBC-F645-460D-B0C9-91A274672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19" y="1665089"/>
            <a:ext cx="3711632" cy="20475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E896F4-A626-448A-A016-952E409D2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9" y="3712685"/>
            <a:ext cx="3771871" cy="21152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49054" y="1383903"/>
            <a:ext cx="10906791" cy="5158736"/>
            <a:chOff x="892274" y="687430"/>
            <a:chExt cx="10906791" cy="51587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98862" y="1303883"/>
              <a:ext cx="6096000" cy="7468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МЕМОРАНДУМ</a:t>
              </a:r>
            </a:p>
            <a:p>
              <a:pPr lv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defRPr/>
              </a:pPr>
              <a:endParaRPr lang="ru-RU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0F60EF9-D04B-4D45-B6CC-6230FB64F054}"/>
                </a:ext>
              </a:extLst>
            </p:cNvPr>
            <p:cNvSpPr/>
            <p:nvPr/>
          </p:nvSpPr>
          <p:spPr>
            <a:xfrm>
              <a:off x="998862" y="2050754"/>
              <a:ext cx="10800203" cy="108552"/>
            </a:xfrm>
            <a:prstGeom prst="rect">
              <a:avLst/>
            </a:prstGeom>
            <a:solidFill>
              <a:srgbClr val="42A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D78FC6E-BEDA-488B-A6F8-867C28B28BD8}"/>
                </a:ext>
              </a:extLst>
            </p:cNvPr>
            <p:cNvSpPr/>
            <p:nvPr/>
          </p:nvSpPr>
          <p:spPr>
            <a:xfrm>
              <a:off x="6190645" y="1271306"/>
              <a:ext cx="22602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42AFB6"/>
                  </a:solidFill>
                </a:rPr>
                <a:t>75</a:t>
              </a:r>
              <a:r>
                <a:rPr lang="ru-RU" sz="2400" b="1" dirty="0">
                  <a:solidFill>
                    <a:schemeClr val="bg1"/>
                  </a:solidFill>
                </a:rPr>
                <a:t> /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</a:rPr>
                <a:t>149 </a:t>
              </a:r>
              <a:endParaRPr lang="en-US" sz="2400" b="1" dirty="0">
                <a:solidFill>
                  <a:srgbClr val="C00000"/>
                </a:solidFill>
              </a:endParaRPr>
            </a:p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млрд. тенге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489453" y="1021012"/>
              <a:ext cx="1662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u="sng" dirty="0">
                  <a:solidFill>
                    <a:schemeClr val="bg1"/>
                  </a:solidFill>
                </a:rPr>
                <a:t>План    /  Факт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4452F-7FB0-45C1-BB83-BBFC20C295C0}"/>
                </a:ext>
              </a:extLst>
            </p:cNvPr>
            <p:cNvSpPr txBox="1"/>
            <p:nvPr/>
          </p:nvSpPr>
          <p:spPr>
            <a:xfrm>
              <a:off x="6334757" y="687430"/>
              <a:ext cx="2225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2020 год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60F60EF9-D04B-4D45-B6CC-6230FB64F054}"/>
                </a:ext>
              </a:extLst>
            </p:cNvPr>
            <p:cNvSpPr/>
            <p:nvPr/>
          </p:nvSpPr>
          <p:spPr>
            <a:xfrm>
              <a:off x="998861" y="3727977"/>
              <a:ext cx="10800203" cy="108552"/>
            </a:xfrm>
            <a:prstGeom prst="rect">
              <a:avLst/>
            </a:prstGeom>
            <a:solidFill>
              <a:srgbClr val="CB1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98862" y="3358645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defRPr/>
              </a:pPr>
              <a:r>
                <a:rPr lang="ru-RU" sz="2000" b="1" dirty="0" err="1">
                  <a:solidFill>
                    <a:schemeClr val="bg1"/>
                  </a:solidFill>
                </a:rPr>
                <a:t>Несырьевые</a:t>
              </a:r>
              <a:r>
                <a:rPr lang="ru-RU" sz="2000" b="1" dirty="0">
                  <a:solidFill>
                    <a:schemeClr val="bg1"/>
                  </a:solidFill>
                </a:rPr>
                <a:t> товары 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92A948E-9CDB-47F0-87E5-1DCB9CF88EFF}"/>
                </a:ext>
              </a:extLst>
            </p:cNvPr>
            <p:cNvSpPr/>
            <p:nvPr/>
          </p:nvSpPr>
          <p:spPr>
            <a:xfrm>
              <a:off x="6149204" y="4593431"/>
              <a:ext cx="23431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42AFB6"/>
                  </a:solidFill>
                </a:rPr>
                <a:t>65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</a:rPr>
                <a:t>/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</a:rPr>
                <a:t>117,74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млрд. тенге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489453" y="2653918"/>
              <a:ext cx="1662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</a:rPr>
                <a:t>План    /  Факт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37793" y="503174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 Сырьевые товары </a:t>
              </a: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60F60EF9-D04B-4D45-B6CC-6230FB64F054}"/>
                </a:ext>
              </a:extLst>
            </p:cNvPr>
            <p:cNvSpPr/>
            <p:nvPr/>
          </p:nvSpPr>
          <p:spPr>
            <a:xfrm>
              <a:off x="998860" y="5401080"/>
              <a:ext cx="10800203" cy="1085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92A948E-9CDB-47F0-87E5-1DCB9CF88EFF}"/>
                </a:ext>
              </a:extLst>
            </p:cNvPr>
            <p:cNvSpPr/>
            <p:nvPr/>
          </p:nvSpPr>
          <p:spPr>
            <a:xfrm>
              <a:off x="5873783" y="2945779"/>
              <a:ext cx="2893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42AFB6"/>
                  </a:solidFill>
                </a:rPr>
                <a:t>10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</a:rPr>
                <a:t>/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</a:rPr>
                <a:t>31,26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 eaLnBrk="0" fontAlgn="base" hangingPunct="0"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млрд. тенге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489453" y="4171780"/>
              <a:ext cx="1662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</a:rPr>
                <a:t>План    /  Факт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74452F-7FB0-45C1-BB83-BBFC20C295C0}"/>
                </a:ext>
              </a:extLst>
            </p:cNvPr>
            <p:cNvSpPr txBox="1"/>
            <p:nvPr/>
          </p:nvSpPr>
          <p:spPr>
            <a:xfrm>
              <a:off x="892274" y="3864003"/>
              <a:ext cx="222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74452F-7FB0-45C1-BB83-BBFC20C295C0}"/>
                </a:ext>
              </a:extLst>
            </p:cNvPr>
            <p:cNvSpPr txBox="1"/>
            <p:nvPr/>
          </p:nvSpPr>
          <p:spPr>
            <a:xfrm>
              <a:off x="937793" y="5538389"/>
              <a:ext cx="222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-177707" y="-17000"/>
            <a:ext cx="1124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Исполнение меморандума по местному содержанию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7866" y="1361399"/>
            <a:ext cx="110169" cy="5288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579463" y="1361399"/>
            <a:ext cx="110169" cy="5288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92126" y="1717279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>
                <a:solidFill>
                  <a:schemeClr val="bg1"/>
                </a:solidFill>
              </a:rPr>
              <a:t>План    / Факт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64211" y="1660998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>
                <a:solidFill>
                  <a:schemeClr val="bg1"/>
                </a:solidFill>
              </a:rPr>
              <a:t>План    /  Факт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74452F-7FB0-45C1-BB83-BBFC20C295C0}"/>
              </a:ext>
            </a:extLst>
          </p:cNvPr>
          <p:cNvSpPr txBox="1"/>
          <p:nvPr/>
        </p:nvSpPr>
        <p:spPr>
          <a:xfrm>
            <a:off x="3550285" y="1361399"/>
            <a:ext cx="222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год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4452F-7FB0-45C1-BB83-BBFC20C295C0}"/>
              </a:ext>
            </a:extLst>
          </p:cNvPr>
          <p:cNvSpPr txBox="1"/>
          <p:nvPr/>
        </p:nvSpPr>
        <p:spPr>
          <a:xfrm>
            <a:off x="8948385" y="1361399"/>
            <a:ext cx="257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202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год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9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месяцев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4144" y="1958293"/>
            <a:ext cx="1887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70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/ </a:t>
            </a:r>
            <a:r>
              <a:rPr lang="ru-RU" sz="2400" b="1" dirty="0">
                <a:solidFill>
                  <a:srgbClr val="C00000"/>
                </a:solidFill>
              </a:rPr>
              <a:t>114</a:t>
            </a:r>
            <a:endParaRPr lang="en-US" sz="2400" b="1" dirty="0">
              <a:solidFill>
                <a:srgbClr val="C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91536" y="1952128"/>
            <a:ext cx="200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80</a:t>
            </a:r>
            <a:r>
              <a:rPr lang="ru-RU" sz="2400" b="1" dirty="0">
                <a:solidFill>
                  <a:srgbClr val="FFFFFF"/>
                </a:solidFill>
              </a:rPr>
              <a:t> / </a:t>
            </a:r>
            <a:r>
              <a:rPr lang="ru-RU" sz="2400" b="1" dirty="0">
                <a:solidFill>
                  <a:srgbClr val="C00000"/>
                </a:solidFill>
              </a:rPr>
              <a:t>82</a:t>
            </a:r>
            <a:endParaRPr lang="en-US" sz="2400" b="1" dirty="0">
              <a:solidFill>
                <a:srgbClr val="C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665676" y="3350391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План    /  Факт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404308" y="3350391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План    /  Факт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97916" y="4868253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План    /  Факт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64210" y="4866719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План    /  Факт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65676" y="3617853"/>
            <a:ext cx="183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18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/ </a:t>
            </a:r>
            <a:r>
              <a:rPr lang="en-US" sz="2400" b="1" dirty="0">
                <a:solidFill>
                  <a:srgbClr val="C00000"/>
                </a:solidFill>
              </a:rPr>
              <a:t>29</a:t>
            </a: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64210" y="3642252"/>
            <a:ext cx="1876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26</a:t>
            </a:r>
            <a:r>
              <a:rPr lang="ru-RU" sz="2400" b="1" dirty="0">
                <a:solidFill>
                  <a:srgbClr val="FFFFFF"/>
                </a:solidFill>
              </a:rPr>
              <a:t> / </a:t>
            </a:r>
            <a:r>
              <a:rPr lang="ru-RU" sz="2400" b="1" dirty="0">
                <a:solidFill>
                  <a:srgbClr val="C00000"/>
                </a:solidFill>
              </a:rPr>
              <a:t>23</a:t>
            </a:r>
            <a:endParaRPr lang="en-US" sz="2400" b="1" dirty="0">
              <a:solidFill>
                <a:srgbClr val="C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1829" y="5260403"/>
            <a:ext cx="196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52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/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85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04308" y="5315200"/>
            <a:ext cx="1865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2AFB6"/>
                </a:solidFill>
              </a:rPr>
              <a:t>54</a:t>
            </a:r>
            <a:r>
              <a:rPr lang="ru-RU" sz="2400" b="1" dirty="0">
                <a:solidFill>
                  <a:srgbClr val="FFFFFF"/>
                </a:solidFill>
              </a:rPr>
              <a:t> / </a:t>
            </a:r>
            <a:r>
              <a:rPr lang="ru-RU" sz="2400" b="1" dirty="0">
                <a:solidFill>
                  <a:srgbClr val="C00000"/>
                </a:solidFill>
              </a:rPr>
              <a:t>59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33083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36659" y="5775896"/>
            <a:ext cx="2080625" cy="17803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296744" y="2336540"/>
            <a:ext cx="2157508" cy="3498760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-160796" y="235249"/>
            <a:ext cx="757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3200" kern="0" noProof="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Фонды поддержки и развития МСБ</a:t>
            </a:r>
            <a:endParaRPr kumimoji="0" lang="ru-RU" sz="32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59330" y="2816463"/>
            <a:ext cx="4346585" cy="3809343"/>
            <a:chOff x="3442610" y="2381328"/>
            <a:chExt cx="4346585" cy="38093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3442610" y="2496416"/>
              <a:ext cx="660464" cy="657690"/>
              <a:chOff x="6493081" y="1742364"/>
              <a:chExt cx="660464" cy="65769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EF0DB3-6780-4955-A9AC-6120553D0EBB}"/>
                </a:ext>
              </a:extLst>
            </p:cNvPr>
            <p:cNvGrpSpPr/>
            <p:nvPr/>
          </p:nvGrpSpPr>
          <p:grpSpPr>
            <a:xfrm>
              <a:off x="3442610" y="3796066"/>
              <a:ext cx="660464" cy="657690"/>
              <a:chOff x="6493081" y="1742364"/>
              <a:chExt cx="660464" cy="65769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639C86F-9695-43F9-8BD0-4B4285115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E094DD3-28C7-482C-9462-3CE4CA9B21E7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F4769D5-0590-45A9-AA94-4ABE3AF85D9C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B3D930-A7D4-4663-A05F-C9537F60E040}"/>
                </a:ext>
              </a:extLst>
            </p:cNvPr>
            <p:cNvGrpSpPr/>
            <p:nvPr/>
          </p:nvGrpSpPr>
          <p:grpSpPr>
            <a:xfrm>
              <a:off x="3442610" y="5207480"/>
              <a:ext cx="660464" cy="657690"/>
              <a:chOff x="6493081" y="1742364"/>
              <a:chExt cx="660464" cy="65769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81A3CC3-9084-4055-83FC-96BF2EA2F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5F0C388-90EA-40B3-9ABD-D116082A68AF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4D574F9C-332C-40AC-9D37-30731DDBFFEC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A3202A-290F-40F8-B2BF-8600143622AC}"/>
                </a:ext>
              </a:extLst>
            </p:cNvPr>
            <p:cNvSpPr txBox="1"/>
            <p:nvPr/>
          </p:nvSpPr>
          <p:spPr>
            <a:xfrm>
              <a:off x="4434902" y="2402884"/>
              <a:ext cx="300614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Выдано кредитов на сумму </a:t>
              </a:r>
              <a:r>
                <a:rPr lang="ru-RU" sz="3200" b="1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724</a:t>
              </a: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млн. тенге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469279-16FD-4A80-99DF-6C485353C880}"/>
                </a:ext>
              </a:extLst>
            </p:cNvPr>
            <p:cNvSpPr txBox="1"/>
            <p:nvPr/>
          </p:nvSpPr>
          <p:spPr>
            <a:xfrm>
              <a:off x="4466189" y="4078001"/>
              <a:ext cx="31005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 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72EB65-9A2A-42FC-AA18-CF1D2DEFF4C6}"/>
                </a:ext>
              </a:extLst>
            </p:cNvPr>
            <p:cNvSpPr txBox="1"/>
            <p:nvPr/>
          </p:nvSpPr>
          <p:spPr>
            <a:xfrm>
              <a:off x="4434903" y="3721584"/>
              <a:ext cx="27770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noProof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Реализовано </a:t>
              </a:r>
              <a:r>
                <a:rPr lang="ru-RU" sz="3200" b="1" noProof="0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731</a:t>
              </a:r>
              <a:r>
                <a:rPr lang="ru-RU" sz="2000" b="1" noProof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проектор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F7063C-F4D4-4AA3-AB81-0A82327D4988}"/>
                </a:ext>
              </a:extLst>
            </p:cNvPr>
            <p:cNvSpPr txBox="1"/>
            <p:nvPr/>
          </p:nvSpPr>
          <p:spPr>
            <a:xfrm>
              <a:off x="4434903" y="5129823"/>
              <a:ext cx="27770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Создано </a:t>
              </a:r>
              <a:r>
                <a:rPr lang="ru-RU" sz="3200" b="1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4000</a:t>
              </a: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новых рабочих мест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grpSp>
          <p:nvGrpSpPr>
            <p:cNvPr id="70" name="Group 3">
              <a:extLst>
                <a:ext uri="{FF2B5EF4-FFF2-40B4-BE49-F238E27FC236}">
                  <a16:creationId xmlns:a16="http://schemas.microsoft.com/office/drawing/2014/main" id="{342BC4EF-888D-4736-8ADA-FC914D21F4F3}"/>
                </a:ext>
              </a:extLst>
            </p:cNvPr>
            <p:cNvGrpSpPr/>
            <p:nvPr/>
          </p:nvGrpSpPr>
          <p:grpSpPr>
            <a:xfrm>
              <a:off x="6885255" y="5672453"/>
              <a:ext cx="903940" cy="518218"/>
              <a:chOff x="8063359" y="2975009"/>
              <a:chExt cx="2151789" cy="1223305"/>
            </a:xfrm>
            <a:solidFill>
              <a:schemeClr val="accent2"/>
            </a:solidFill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DA96BC94-9618-4A9B-8E2E-6CDB2154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374" y="3639465"/>
                <a:ext cx="1062610" cy="558849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61E135A4-FE21-48DA-BB99-0246DE3C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897" y="2975009"/>
                <a:ext cx="628715" cy="611654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198F5B77-0E22-4D6E-B8C0-063ED43B6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461" y="3151024"/>
                <a:ext cx="531305" cy="523646"/>
              </a:xfrm>
              <a:custGeom>
                <a:avLst/>
                <a:gdLst>
                  <a:gd name="T0" fmla="*/ 134 w 135"/>
                  <a:gd name="T1" fmla="*/ 67 h 135"/>
                  <a:gd name="T2" fmla="*/ 68 w 135"/>
                  <a:gd name="T3" fmla="*/ 134 h 135"/>
                  <a:gd name="T4" fmla="*/ 0 w 135"/>
                  <a:gd name="T5" fmla="*/ 67 h 135"/>
                  <a:gd name="T6" fmla="*/ 67 w 135"/>
                  <a:gd name="T7" fmla="*/ 0 h 135"/>
                  <a:gd name="T8" fmla="*/ 134 w 1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134" y="67"/>
                    </a:moveTo>
                    <a:cubicBezTo>
                      <a:pt x="135" y="104"/>
                      <a:pt x="104" y="134"/>
                      <a:pt x="68" y="134"/>
                    </a:cubicBezTo>
                    <a:cubicBezTo>
                      <a:pt x="31" y="135"/>
                      <a:pt x="0" y="105"/>
                      <a:pt x="0" y="67"/>
                    </a:cubicBezTo>
                    <a:cubicBezTo>
                      <a:pt x="0" y="30"/>
                      <a:pt x="29" y="0"/>
                      <a:pt x="67" y="0"/>
                    </a:cubicBezTo>
                    <a:cubicBezTo>
                      <a:pt x="104" y="0"/>
                      <a:pt x="135" y="31"/>
                      <a:pt x="13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B235E1B0-AA02-471F-A2D6-36F88472F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6741" y="3151024"/>
                <a:ext cx="531305" cy="523646"/>
              </a:xfrm>
              <a:custGeom>
                <a:avLst/>
                <a:gdLst>
                  <a:gd name="T0" fmla="*/ 1 w 135"/>
                  <a:gd name="T1" fmla="*/ 67 h 134"/>
                  <a:gd name="T2" fmla="*/ 68 w 135"/>
                  <a:gd name="T3" fmla="*/ 0 h 134"/>
                  <a:gd name="T4" fmla="*/ 135 w 135"/>
                  <a:gd name="T5" fmla="*/ 67 h 134"/>
                  <a:gd name="T6" fmla="*/ 68 w 135"/>
                  <a:gd name="T7" fmla="*/ 134 h 134"/>
                  <a:gd name="T8" fmla="*/ 1 w 135"/>
                  <a:gd name="T9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4">
                    <a:moveTo>
                      <a:pt x="1" y="67"/>
                    </a:moveTo>
                    <a:cubicBezTo>
                      <a:pt x="0" y="31"/>
                      <a:pt x="30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5"/>
                      <a:pt x="104" y="134"/>
                      <a:pt x="68" y="134"/>
                    </a:cubicBezTo>
                    <a:cubicBezTo>
                      <a:pt x="31" y="134"/>
                      <a:pt x="0" y="104"/>
                      <a:pt x="1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243F51D5-A79A-4C5A-8CA5-FFF7A1B8F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433" y="3701070"/>
                <a:ext cx="628715" cy="497244"/>
              </a:xfrm>
              <a:custGeom>
                <a:avLst/>
                <a:gdLst>
                  <a:gd name="T0" fmla="*/ 155 w 161"/>
                  <a:gd name="T1" fmla="*/ 128 h 128"/>
                  <a:gd name="T2" fmla="*/ 45 w 161"/>
                  <a:gd name="T3" fmla="*/ 128 h 128"/>
                  <a:gd name="T4" fmla="*/ 0 w 161"/>
                  <a:gd name="T5" fmla="*/ 18 h 128"/>
                  <a:gd name="T6" fmla="*/ 103 w 161"/>
                  <a:gd name="T7" fmla="*/ 20 h 128"/>
                  <a:gd name="T8" fmla="*/ 155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155" y="128"/>
                    </a:moveTo>
                    <a:cubicBezTo>
                      <a:pt x="119" y="128"/>
                      <a:pt x="82" y="128"/>
                      <a:pt x="45" y="128"/>
                    </a:cubicBezTo>
                    <a:cubicBezTo>
                      <a:pt x="44" y="86"/>
                      <a:pt x="29" y="49"/>
                      <a:pt x="0" y="18"/>
                    </a:cubicBezTo>
                    <a:cubicBezTo>
                      <a:pt x="25" y="3"/>
                      <a:pt x="69" y="0"/>
                      <a:pt x="103" y="20"/>
                    </a:cubicBezTo>
                    <a:cubicBezTo>
                      <a:pt x="144" y="45"/>
                      <a:pt x="161" y="89"/>
                      <a:pt x="155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C1E4B80B-FEF4-4954-9AF5-CE4287B02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3359" y="3701070"/>
                <a:ext cx="628715" cy="497244"/>
              </a:xfrm>
              <a:custGeom>
                <a:avLst/>
                <a:gdLst>
                  <a:gd name="T0" fmla="*/ 6 w 161"/>
                  <a:gd name="T1" fmla="*/ 128 h 128"/>
                  <a:gd name="T2" fmla="*/ 116 w 161"/>
                  <a:gd name="T3" fmla="*/ 128 h 128"/>
                  <a:gd name="T4" fmla="*/ 161 w 161"/>
                  <a:gd name="T5" fmla="*/ 18 h 128"/>
                  <a:gd name="T6" fmla="*/ 58 w 161"/>
                  <a:gd name="T7" fmla="*/ 20 h 128"/>
                  <a:gd name="T8" fmla="*/ 6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6" y="128"/>
                    </a:moveTo>
                    <a:cubicBezTo>
                      <a:pt x="42" y="128"/>
                      <a:pt x="79" y="128"/>
                      <a:pt x="116" y="128"/>
                    </a:cubicBezTo>
                    <a:cubicBezTo>
                      <a:pt x="117" y="86"/>
                      <a:pt x="132" y="49"/>
                      <a:pt x="161" y="18"/>
                    </a:cubicBezTo>
                    <a:cubicBezTo>
                      <a:pt x="136" y="3"/>
                      <a:pt x="92" y="0"/>
                      <a:pt x="58" y="20"/>
                    </a:cubicBezTo>
                    <a:cubicBezTo>
                      <a:pt x="17" y="45"/>
                      <a:pt x="0" y="89"/>
                      <a:pt x="6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26" name="Picture 2" descr="Тенге – Бесплатные иконки: бизнес и финанс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678" y="2381328"/>
              <a:ext cx="561135" cy="53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956777" y="2730421"/>
            <a:ext cx="4092874" cy="3895385"/>
            <a:chOff x="7867313" y="2383568"/>
            <a:chExt cx="4092874" cy="3895385"/>
          </a:xfrm>
        </p:grpSpPr>
        <p:grpSp>
          <p:nvGrpSpPr>
            <p:cNvPr id="5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7867313" y="2444369"/>
              <a:ext cx="660464" cy="657690"/>
              <a:chOff x="6493081" y="1742364"/>
              <a:chExt cx="660464" cy="657690"/>
            </a:xfrm>
          </p:grpSpPr>
          <p:sp>
            <p:nvSpPr>
              <p:cNvPr id="66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BBEF0DB3-6780-4955-A9AC-6120553D0EBB}"/>
                </a:ext>
              </a:extLst>
            </p:cNvPr>
            <p:cNvGrpSpPr/>
            <p:nvPr/>
          </p:nvGrpSpPr>
          <p:grpSpPr>
            <a:xfrm>
              <a:off x="7867313" y="3744019"/>
              <a:ext cx="660464" cy="657690"/>
              <a:chOff x="6493081" y="1742364"/>
              <a:chExt cx="660464" cy="657690"/>
            </a:xfrm>
          </p:grpSpPr>
          <p:sp>
            <p:nvSpPr>
              <p:cNvPr id="63" name="Oval 32">
                <a:extLst>
                  <a:ext uri="{FF2B5EF4-FFF2-40B4-BE49-F238E27FC236}">
                    <a16:creationId xmlns:a16="http://schemas.microsoft.com/office/drawing/2014/main" id="{A639C86F-9695-43F9-8BD0-4B4285115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33">
                <a:extLst>
                  <a:ext uri="{FF2B5EF4-FFF2-40B4-BE49-F238E27FC236}">
                    <a16:creationId xmlns:a16="http://schemas.microsoft.com/office/drawing/2014/main" id="{FE094DD3-28C7-482C-9462-3CE4CA9B21E7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: Rounded Corners 34">
                <a:extLst>
                  <a:ext uri="{FF2B5EF4-FFF2-40B4-BE49-F238E27FC236}">
                    <a16:creationId xmlns:a16="http://schemas.microsoft.com/office/drawing/2014/main" id="{6F4769D5-0590-45A9-AA94-4ABE3AF85D9C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35">
              <a:extLst>
                <a:ext uri="{FF2B5EF4-FFF2-40B4-BE49-F238E27FC236}">
                  <a16:creationId xmlns:a16="http://schemas.microsoft.com/office/drawing/2014/main" id="{8AB3D930-A7D4-4663-A05F-C9537F60E040}"/>
                </a:ext>
              </a:extLst>
            </p:cNvPr>
            <p:cNvGrpSpPr/>
            <p:nvPr/>
          </p:nvGrpSpPr>
          <p:grpSpPr>
            <a:xfrm>
              <a:off x="7867313" y="5155433"/>
              <a:ext cx="660464" cy="657690"/>
              <a:chOff x="6493081" y="1742364"/>
              <a:chExt cx="660464" cy="657690"/>
            </a:xfrm>
          </p:grpSpPr>
          <p:sp>
            <p:nvSpPr>
              <p:cNvPr id="60" name="Oval 36">
                <a:extLst>
                  <a:ext uri="{FF2B5EF4-FFF2-40B4-BE49-F238E27FC236}">
                    <a16:creationId xmlns:a16="http://schemas.microsoft.com/office/drawing/2014/main" id="{381A3CC3-9084-4055-83FC-96BF2EA2F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: Rounded Corners 37">
                <a:extLst>
                  <a:ext uri="{FF2B5EF4-FFF2-40B4-BE49-F238E27FC236}">
                    <a16:creationId xmlns:a16="http://schemas.microsoft.com/office/drawing/2014/main" id="{25F0C388-90EA-40B3-9ABD-D116082A68AF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: Rounded Corners 38">
                <a:extLst>
                  <a:ext uri="{FF2B5EF4-FFF2-40B4-BE49-F238E27FC236}">
                    <a16:creationId xmlns:a16="http://schemas.microsoft.com/office/drawing/2014/main" id="{4D574F9C-332C-40AC-9D37-30731DDBFFEC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A3202A-290F-40F8-B2BF-8600143622AC}"/>
                </a:ext>
              </a:extLst>
            </p:cNvPr>
            <p:cNvSpPr txBox="1"/>
            <p:nvPr/>
          </p:nvSpPr>
          <p:spPr>
            <a:xfrm>
              <a:off x="8859605" y="2436698"/>
              <a:ext cx="29614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Выдано кредитов на сумму </a:t>
              </a:r>
              <a:r>
                <a:rPr lang="ru-RU" sz="3200" b="1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520</a:t>
              </a: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млн. тенге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72EB65-9A2A-42FC-AA18-CF1D2DEFF4C6}"/>
                </a:ext>
              </a:extLst>
            </p:cNvPr>
            <p:cNvSpPr txBox="1"/>
            <p:nvPr/>
          </p:nvSpPr>
          <p:spPr>
            <a:xfrm>
              <a:off x="8859605" y="3733454"/>
              <a:ext cx="3100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Реализовано </a:t>
              </a:r>
              <a:r>
                <a:rPr lang="ru-RU" sz="3200" b="1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9</a:t>
              </a: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проектов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F7063C-F4D4-4AA3-AB81-0A82327D4988}"/>
                </a:ext>
              </a:extLst>
            </p:cNvPr>
            <p:cNvSpPr txBox="1"/>
            <p:nvPr/>
          </p:nvSpPr>
          <p:spPr>
            <a:xfrm>
              <a:off x="8787604" y="5232330"/>
              <a:ext cx="27770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Создано </a:t>
              </a:r>
              <a:r>
                <a:rPr lang="ru-RU" sz="3200" b="1" dirty="0">
                  <a:solidFill>
                    <a:srgbClr val="C00000"/>
                  </a:solidFill>
                  <a:latin typeface="Sitka Subheading" panose="02000505000000020004" pitchFamily="2" charset="0"/>
                  <a:ea typeface="Noto Sans" panose="020B0502040504020204" pitchFamily="34"/>
                  <a:cs typeface="Noto Sans" panose="020B0502040504020204" pitchFamily="34"/>
                </a:rPr>
                <a:t>300</a:t>
              </a:r>
              <a:r>
                <a:rPr lang="ru-RU" sz="2000" b="1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 новых рабочих мест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grpSp>
          <p:nvGrpSpPr>
            <p:cNvPr id="93" name="Group 3">
              <a:extLst>
                <a:ext uri="{FF2B5EF4-FFF2-40B4-BE49-F238E27FC236}">
                  <a16:creationId xmlns:a16="http://schemas.microsoft.com/office/drawing/2014/main" id="{342BC4EF-888D-4736-8ADA-FC914D21F4F3}"/>
                </a:ext>
              </a:extLst>
            </p:cNvPr>
            <p:cNvGrpSpPr/>
            <p:nvPr/>
          </p:nvGrpSpPr>
          <p:grpSpPr>
            <a:xfrm>
              <a:off x="10660682" y="5760735"/>
              <a:ext cx="903940" cy="518218"/>
              <a:chOff x="8063359" y="2975009"/>
              <a:chExt cx="2151789" cy="1223305"/>
            </a:xfrm>
            <a:solidFill>
              <a:schemeClr val="accent2"/>
            </a:solidFill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DA96BC94-9618-4A9B-8E2E-6CDB2154C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374" y="3639465"/>
                <a:ext cx="1062610" cy="558849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61E135A4-FE21-48DA-BB99-0246DE3C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897" y="2975009"/>
                <a:ext cx="628715" cy="611654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">
                <a:extLst>
                  <a:ext uri="{FF2B5EF4-FFF2-40B4-BE49-F238E27FC236}">
                    <a16:creationId xmlns:a16="http://schemas.microsoft.com/office/drawing/2014/main" id="{198F5B77-0E22-4D6E-B8C0-063ED43B6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461" y="3151024"/>
                <a:ext cx="531305" cy="523646"/>
              </a:xfrm>
              <a:custGeom>
                <a:avLst/>
                <a:gdLst>
                  <a:gd name="T0" fmla="*/ 134 w 135"/>
                  <a:gd name="T1" fmla="*/ 67 h 135"/>
                  <a:gd name="T2" fmla="*/ 68 w 135"/>
                  <a:gd name="T3" fmla="*/ 134 h 135"/>
                  <a:gd name="T4" fmla="*/ 0 w 135"/>
                  <a:gd name="T5" fmla="*/ 67 h 135"/>
                  <a:gd name="T6" fmla="*/ 67 w 135"/>
                  <a:gd name="T7" fmla="*/ 0 h 135"/>
                  <a:gd name="T8" fmla="*/ 134 w 1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134" y="67"/>
                    </a:moveTo>
                    <a:cubicBezTo>
                      <a:pt x="135" y="104"/>
                      <a:pt x="104" y="134"/>
                      <a:pt x="68" y="134"/>
                    </a:cubicBezTo>
                    <a:cubicBezTo>
                      <a:pt x="31" y="135"/>
                      <a:pt x="0" y="105"/>
                      <a:pt x="0" y="67"/>
                    </a:cubicBezTo>
                    <a:cubicBezTo>
                      <a:pt x="0" y="30"/>
                      <a:pt x="29" y="0"/>
                      <a:pt x="67" y="0"/>
                    </a:cubicBezTo>
                    <a:cubicBezTo>
                      <a:pt x="104" y="0"/>
                      <a:pt x="135" y="31"/>
                      <a:pt x="13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">
                <a:extLst>
                  <a:ext uri="{FF2B5EF4-FFF2-40B4-BE49-F238E27FC236}">
                    <a16:creationId xmlns:a16="http://schemas.microsoft.com/office/drawing/2014/main" id="{B235E1B0-AA02-471F-A2D6-36F88472F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6741" y="3151024"/>
                <a:ext cx="531305" cy="523646"/>
              </a:xfrm>
              <a:custGeom>
                <a:avLst/>
                <a:gdLst>
                  <a:gd name="T0" fmla="*/ 1 w 135"/>
                  <a:gd name="T1" fmla="*/ 67 h 134"/>
                  <a:gd name="T2" fmla="*/ 68 w 135"/>
                  <a:gd name="T3" fmla="*/ 0 h 134"/>
                  <a:gd name="T4" fmla="*/ 135 w 135"/>
                  <a:gd name="T5" fmla="*/ 67 h 134"/>
                  <a:gd name="T6" fmla="*/ 68 w 135"/>
                  <a:gd name="T7" fmla="*/ 134 h 134"/>
                  <a:gd name="T8" fmla="*/ 1 w 135"/>
                  <a:gd name="T9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4">
                    <a:moveTo>
                      <a:pt x="1" y="67"/>
                    </a:moveTo>
                    <a:cubicBezTo>
                      <a:pt x="0" y="31"/>
                      <a:pt x="30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5"/>
                      <a:pt x="104" y="134"/>
                      <a:pt x="68" y="134"/>
                    </a:cubicBezTo>
                    <a:cubicBezTo>
                      <a:pt x="31" y="134"/>
                      <a:pt x="0" y="104"/>
                      <a:pt x="1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">
                <a:extLst>
                  <a:ext uri="{FF2B5EF4-FFF2-40B4-BE49-F238E27FC236}">
                    <a16:creationId xmlns:a16="http://schemas.microsoft.com/office/drawing/2014/main" id="{243F51D5-A79A-4C5A-8CA5-FFF7A1B8F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433" y="3701070"/>
                <a:ext cx="628715" cy="497244"/>
              </a:xfrm>
              <a:custGeom>
                <a:avLst/>
                <a:gdLst>
                  <a:gd name="T0" fmla="*/ 155 w 161"/>
                  <a:gd name="T1" fmla="*/ 128 h 128"/>
                  <a:gd name="T2" fmla="*/ 45 w 161"/>
                  <a:gd name="T3" fmla="*/ 128 h 128"/>
                  <a:gd name="T4" fmla="*/ 0 w 161"/>
                  <a:gd name="T5" fmla="*/ 18 h 128"/>
                  <a:gd name="T6" fmla="*/ 103 w 161"/>
                  <a:gd name="T7" fmla="*/ 20 h 128"/>
                  <a:gd name="T8" fmla="*/ 155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155" y="128"/>
                    </a:moveTo>
                    <a:cubicBezTo>
                      <a:pt x="119" y="128"/>
                      <a:pt x="82" y="128"/>
                      <a:pt x="45" y="128"/>
                    </a:cubicBezTo>
                    <a:cubicBezTo>
                      <a:pt x="44" y="86"/>
                      <a:pt x="29" y="49"/>
                      <a:pt x="0" y="18"/>
                    </a:cubicBezTo>
                    <a:cubicBezTo>
                      <a:pt x="25" y="3"/>
                      <a:pt x="69" y="0"/>
                      <a:pt x="103" y="20"/>
                    </a:cubicBezTo>
                    <a:cubicBezTo>
                      <a:pt x="144" y="45"/>
                      <a:pt x="161" y="89"/>
                      <a:pt x="155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0">
                <a:extLst>
                  <a:ext uri="{FF2B5EF4-FFF2-40B4-BE49-F238E27FC236}">
                    <a16:creationId xmlns:a16="http://schemas.microsoft.com/office/drawing/2014/main" id="{C1E4B80B-FEF4-4954-9AF5-CE4287B02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3359" y="3701070"/>
                <a:ext cx="628715" cy="497244"/>
              </a:xfrm>
              <a:custGeom>
                <a:avLst/>
                <a:gdLst>
                  <a:gd name="T0" fmla="*/ 6 w 161"/>
                  <a:gd name="T1" fmla="*/ 128 h 128"/>
                  <a:gd name="T2" fmla="*/ 116 w 161"/>
                  <a:gd name="T3" fmla="*/ 128 h 128"/>
                  <a:gd name="T4" fmla="*/ 161 w 161"/>
                  <a:gd name="T5" fmla="*/ 18 h 128"/>
                  <a:gd name="T6" fmla="*/ 58 w 161"/>
                  <a:gd name="T7" fmla="*/ 20 h 128"/>
                  <a:gd name="T8" fmla="*/ 6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6" y="128"/>
                    </a:moveTo>
                    <a:cubicBezTo>
                      <a:pt x="42" y="128"/>
                      <a:pt x="79" y="128"/>
                      <a:pt x="116" y="128"/>
                    </a:cubicBezTo>
                    <a:cubicBezTo>
                      <a:pt x="117" y="86"/>
                      <a:pt x="132" y="49"/>
                      <a:pt x="161" y="18"/>
                    </a:cubicBezTo>
                    <a:cubicBezTo>
                      <a:pt x="136" y="3"/>
                      <a:pt x="92" y="0"/>
                      <a:pt x="58" y="20"/>
                    </a:cubicBezTo>
                    <a:cubicBezTo>
                      <a:pt x="17" y="45"/>
                      <a:pt x="0" y="89"/>
                      <a:pt x="6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5491" y="2383568"/>
              <a:ext cx="560881" cy="536494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2614337" y="1283905"/>
            <a:ext cx="46166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КФ «</a:t>
            </a:r>
            <a:r>
              <a:rPr lang="ru-RU" sz="2400" kern="0" noProof="0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Фонд поддержки и развития предпринимательства»</a:t>
            </a:r>
            <a:endParaRPr kumimoji="0" lang="ru-RU" sz="2400" b="0" i="0" u="none" strike="noStrike" kern="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7714797" y="1323968"/>
            <a:ext cx="461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«</a:t>
            </a:r>
            <a:r>
              <a:rPr lang="ru-RU" sz="2400" kern="0" noProof="0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Фонд СМЕ </a:t>
            </a:r>
            <a:r>
              <a:rPr lang="ru-RU" sz="2400" kern="0" noProof="0" dirty="0" err="1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Ресорс</a:t>
            </a:r>
            <a:r>
              <a:rPr lang="ru-RU" sz="2400" kern="0" noProof="0" dirty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»</a:t>
            </a:r>
            <a:endParaRPr kumimoji="0" lang="ru-RU" sz="2400" b="0" i="0" u="none" strike="noStrike" kern="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366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pic>
        <p:nvPicPr>
          <p:cNvPr id="23" name="Picture 13" descr="D:\АРХИВ\подготовка презентация\2987045_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2253637"/>
            <a:ext cx="30972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D:\АРХИВ\подготовка презентация\3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0" y="4429058"/>
            <a:ext cx="3144837" cy="21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3"/>
          <p:cNvSpPr>
            <a:spLocks noChangeArrowheads="1"/>
          </p:cNvSpPr>
          <p:nvPr/>
        </p:nvSpPr>
        <p:spPr bwMode="auto">
          <a:xfrm>
            <a:off x="646112" y="1633404"/>
            <a:ext cx="3973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600" b="1" dirty="0">
                <a:solidFill>
                  <a:srgbClr val="42AFB6"/>
                </a:solidFill>
              </a:rPr>
              <a:t>Продукция </a:t>
            </a:r>
            <a:r>
              <a:rPr lang="ru-RU" altLang="ru-RU" sz="1600" b="1" dirty="0" err="1">
                <a:solidFill>
                  <a:srgbClr val="42AFB6"/>
                </a:solidFill>
              </a:rPr>
              <a:t>АрселорМиттал</a:t>
            </a:r>
            <a:r>
              <a:rPr lang="ru-RU" altLang="ru-RU" sz="1600" b="1" dirty="0">
                <a:solidFill>
                  <a:srgbClr val="42AFB6"/>
                </a:solidFill>
              </a:rPr>
              <a:t> Темиртау</a:t>
            </a:r>
          </a:p>
        </p:txBody>
      </p:sp>
      <p:sp>
        <p:nvSpPr>
          <p:cNvPr id="4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639117" y="6516497"/>
            <a:ext cx="458266" cy="26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44B20B-9532-4CF9-95D2-CAC44DA274C5}" type="slidenum">
              <a:rPr lang="en-GB" altLang="ru-RU" sz="1100" smtClean="0">
                <a:solidFill>
                  <a:schemeClr val="bg1"/>
                </a:solidFill>
              </a:rPr>
              <a:pPr/>
              <a:t>7</a:t>
            </a:fld>
            <a:endParaRPr lang="en-GB" altLang="ru-RU" sz="1100" dirty="0">
              <a:solidFill>
                <a:schemeClr val="bg1"/>
              </a:solidFill>
            </a:endParaRPr>
          </a:p>
        </p:txBody>
      </p:sp>
      <p:pic>
        <p:nvPicPr>
          <p:cNvPr id="42" name="Picture 14" descr="D:\АРХИВ\подготовка презентация\475558_w200_h200_profnastil_i_cherepits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61" y="5883120"/>
            <a:ext cx="1408633" cy="7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9" descr="C:\Documents and Settings\inzuikuz\Рабочий стол\00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56" y="5883120"/>
            <a:ext cx="1446733" cy="7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28"/>
          <p:cNvSpPr>
            <a:spLocks noChangeArrowheads="1"/>
          </p:cNvSpPr>
          <p:nvPr/>
        </p:nvSpPr>
        <p:spPr bwMode="auto">
          <a:xfrm>
            <a:off x="7061813" y="2217738"/>
            <a:ext cx="46324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          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        г. Караганда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ru-RU" altLang="ru-RU" sz="1200" b="1" dirty="0" err="1">
                <a:solidFill>
                  <a:schemeClr val="bg1"/>
                </a:solidFill>
              </a:rPr>
              <a:t>Сантехпром</a:t>
            </a:r>
            <a:r>
              <a:rPr lang="ru-RU" altLang="ru-RU" sz="1200" b="1" dirty="0">
                <a:solidFill>
                  <a:schemeClr val="bg1"/>
                </a:solidFill>
              </a:rPr>
              <a:t>» (ванны, мойка, радиаторы).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ru-RU" altLang="ru-RU" sz="1200" b="1" dirty="0" err="1">
                <a:solidFill>
                  <a:schemeClr val="bg1"/>
                </a:solidFill>
              </a:rPr>
              <a:t>Казтерм</a:t>
            </a:r>
            <a:r>
              <a:rPr lang="ru-RU" altLang="ru-RU" sz="1200" b="1" dirty="0">
                <a:solidFill>
                  <a:schemeClr val="bg1"/>
                </a:solidFill>
              </a:rPr>
              <a:t>» (радиаторы).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«Тритон» ( </a:t>
            </a:r>
            <a:r>
              <a:rPr lang="ru-RU" altLang="ru-RU" sz="1200" b="1" dirty="0" err="1">
                <a:solidFill>
                  <a:schemeClr val="bg1"/>
                </a:solidFill>
              </a:rPr>
              <a:t>металлочерепитца</a:t>
            </a:r>
            <a:r>
              <a:rPr lang="ru-RU" altLang="ru-RU" sz="1200" b="1" dirty="0">
                <a:solidFill>
                  <a:schemeClr val="bg1"/>
                </a:solidFill>
              </a:rPr>
              <a:t>)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ru-RU" altLang="ru-RU" sz="1200" b="1" dirty="0" err="1">
                <a:solidFill>
                  <a:schemeClr val="bg1"/>
                </a:solidFill>
              </a:rPr>
              <a:t>Металлопрофиль</a:t>
            </a:r>
            <a:r>
              <a:rPr lang="ru-RU" altLang="ru-RU" sz="1200" b="1" dirty="0">
                <a:solidFill>
                  <a:schemeClr val="bg1"/>
                </a:solidFill>
              </a:rPr>
              <a:t>» (</a:t>
            </a:r>
            <a:r>
              <a:rPr lang="ru-RU" altLang="ru-RU" sz="1200" b="1" dirty="0" err="1">
                <a:solidFill>
                  <a:schemeClr val="bg1"/>
                </a:solidFill>
              </a:rPr>
              <a:t>сайдинг</a:t>
            </a:r>
            <a:r>
              <a:rPr lang="ru-RU" altLang="ru-RU" sz="1200" b="1" dirty="0">
                <a:solidFill>
                  <a:schemeClr val="bg1"/>
                </a:solidFill>
              </a:rPr>
              <a:t>)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ru-RU" altLang="ru-RU" sz="1200" b="1" dirty="0" err="1">
                <a:solidFill>
                  <a:schemeClr val="bg1"/>
                </a:solidFill>
              </a:rPr>
              <a:t>Росспрокат</a:t>
            </a:r>
            <a:r>
              <a:rPr lang="ru-RU" altLang="ru-RU" sz="1200" b="1" dirty="0">
                <a:solidFill>
                  <a:schemeClr val="bg1"/>
                </a:solidFill>
              </a:rPr>
              <a:t>» (кругляк, профиль круглый).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en-US" altLang="ru-RU" sz="1200" b="1" dirty="0">
                <a:solidFill>
                  <a:schemeClr val="bg1"/>
                </a:solidFill>
              </a:rPr>
              <a:t>Steel SK</a:t>
            </a:r>
            <a:r>
              <a:rPr lang="ru-RU" altLang="ru-RU" sz="1200" b="1" dirty="0">
                <a:solidFill>
                  <a:schemeClr val="bg1"/>
                </a:solidFill>
              </a:rPr>
              <a:t>» (</a:t>
            </a:r>
            <a:r>
              <a:rPr lang="ru-RU" altLang="ru-RU" sz="1200" b="1" dirty="0" err="1">
                <a:solidFill>
                  <a:schemeClr val="bg1"/>
                </a:solidFill>
              </a:rPr>
              <a:t>штрипс</a:t>
            </a:r>
            <a:r>
              <a:rPr lang="ru-RU" altLang="ru-RU" sz="1200" b="1" dirty="0">
                <a:solidFill>
                  <a:schemeClr val="bg1"/>
                </a:solidFill>
              </a:rPr>
              <a:t>, профиль трубный).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«Карагандинский завод металлоизделий» (ТНП).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61812" y="4142762"/>
            <a:ext cx="5095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chemeClr val="bg1"/>
                </a:solidFill>
              </a:rPr>
              <a:t> </a:t>
            </a:r>
            <a:r>
              <a:rPr lang="ru-RU" altLang="ru-RU" sz="1200" b="1" dirty="0" err="1">
                <a:solidFill>
                  <a:schemeClr val="bg1"/>
                </a:solidFill>
              </a:rPr>
              <a:t>г.Темиртау</a:t>
            </a:r>
            <a:endParaRPr lang="ru-RU" altLang="ru-RU" sz="1200" b="1" dirty="0">
              <a:solidFill>
                <a:schemeClr val="bg1"/>
              </a:solidFill>
            </a:endParaRP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«КМК профиль» (</a:t>
            </a:r>
            <a:r>
              <a:rPr lang="ru-RU" altLang="ru-RU" sz="1200" b="1" dirty="0" err="1">
                <a:solidFill>
                  <a:schemeClr val="bg1"/>
                </a:solidFill>
              </a:rPr>
              <a:t>металлочерепитца</a:t>
            </a:r>
            <a:r>
              <a:rPr lang="ru-RU" altLang="ru-RU" sz="1200" b="1" dirty="0">
                <a:solidFill>
                  <a:schemeClr val="bg1"/>
                </a:solidFill>
              </a:rPr>
              <a:t>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«Стальной профиль Казахстана» (профиль под </a:t>
            </a:r>
            <a:r>
              <a:rPr lang="ru-RU" altLang="ru-RU" sz="1200" b="1" dirty="0" err="1">
                <a:solidFill>
                  <a:schemeClr val="bg1"/>
                </a:solidFill>
              </a:rPr>
              <a:t>гипсокартон</a:t>
            </a:r>
            <a:r>
              <a:rPr lang="ru-RU" altLang="ru-RU" sz="1200" b="1" dirty="0">
                <a:solidFill>
                  <a:schemeClr val="bg1"/>
                </a:solidFill>
              </a:rPr>
              <a:t>).</a:t>
            </a:r>
          </a:p>
          <a:p>
            <a:r>
              <a:rPr lang="en-US" altLang="ru-RU" sz="1200" b="1" dirty="0">
                <a:solidFill>
                  <a:schemeClr val="bg1"/>
                </a:solidFill>
              </a:rPr>
              <a:t>- </a:t>
            </a:r>
            <a:r>
              <a:rPr lang="ru-RU" altLang="ru-RU" sz="1200" b="1" dirty="0">
                <a:solidFill>
                  <a:schemeClr val="bg1"/>
                </a:solidFill>
              </a:rPr>
              <a:t>ТОО</a:t>
            </a:r>
            <a:r>
              <a:rPr lang="en-US" altLang="ru-RU" sz="1200" b="1" dirty="0">
                <a:solidFill>
                  <a:schemeClr val="bg1"/>
                </a:solidFill>
              </a:rPr>
              <a:t> «</a:t>
            </a:r>
            <a:r>
              <a:rPr lang="en-US" altLang="ru-RU" sz="1200" b="1" dirty="0" err="1">
                <a:solidFill>
                  <a:schemeClr val="bg1"/>
                </a:solidFill>
              </a:rPr>
              <a:t>Ast</a:t>
            </a:r>
            <a:r>
              <a:rPr lang="en-US" altLang="ru-RU" sz="1200" b="1" dirty="0">
                <a:solidFill>
                  <a:schemeClr val="bg1"/>
                </a:solidFill>
              </a:rPr>
              <a:t> Etalon Crown» (</a:t>
            </a:r>
            <a:r>
              <a:rPr lang="ru-RU" altLang="ru-RU" sz="1200" b="1" dirty="0">
                <a:solidFill>
                  <a:schemeClr val="bg1"/>
                </a:solidFill>
              </a:rPr>
              <a:t>крон</a:t>
            </a:r>
            <a:r>
              <a:rPr lang="en-US" altLang="ru-RU" sz="1200" b="1" dirty="0">
                <a:solidFill>
                  <a:schemeClr val="bg1"/>
                </a:solidFill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</a:rPr>
              <a:t>пробка</a:t>
            </a:r>
            <a:r>
              <a:rPr lang="en-US" altLang="ru-RU" sz="1200" b="1" dirty="0">
                <a:solidFill>
                  <a:schemeClr val="bg1"/>
                </a:solidFill>
              </a:rPr>
              <a:t>).</a:t>
            </a:r>
            <a:endParaRPr lang="ru-RU" altLang="ru-RU" sz="1200" b="1" dirty="0">
              <a:solidFill>
                <a:schemeClr val="bg1"/>
              </a:solidFill>
            </a:endParaRP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«Магнитка» (жестяная банка).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ru-RU" altLang="ru-RU" sz="1200" b="1" dirty="0" err="1">
                <a:solidFill>
                  <a:schemeClr val="bg1"/>
                </a:solidFill>
              </a:rPr>
              <a:t>Металлоинвест</a:t>
            </a:r>
            <a:r>
              <a:rPr lang="ru-RU" altLang="ru-RU" sz="1200" b="1" dirty="0">
                <a:solidFill>
                  <a:schemeClr val="bg1"/>
                </a:solidFill>
              </a:rPr>
              <a:t>» (профиль, ведра).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en-US" altLang="ru-RU" sz="1200" b="1" dirty="0">
                <a:solidFill>
                  <a:schemeClr val="bg1"/>
                </a:solidFill>
              </a:rPr>
              <a:t>VEST</a:t>
            </a:r>
            <a:r>
              <a:rPr lang="ru-RU" altLang="ru-RU" sz="1200" b="1" dirty="0">
                <a:solidFill>
                  <a:schemeClr val="bg1"/>
                </a:solidFill>
              </a:rPr>
              <a:t>» (профильные трубы).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- ТОО «</a:t>
            </a:r>
            <a:r>
              <a:rPr lang="en-US" altLang="ru-RU" sz="1200" b="1" dirty="0">
                <a:solidFill>
                  <a:schemeClr val="bg1"/>
                </a:solidFill>
              </a:rPr>
              <a:t>STYNERGY</a:t>
            </a:r>
            <a:r>
              <a:rPr lang="ru-RU" altLang="ru-RU" sz="1200" b="1" dirty="0">
                <a:solidFill>
                  <a:schemeClr val="bg1"/>
                </a:solidFill>
              </a:rPr>
              <a:t>» (сэндвич панели, профиль).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5" name="Picture 18" descr="C:\Documents and Settings\inzuikuz\Рабочий стол\4580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65" y="5883120"/>
            <a:ext cx="1514234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27"/>
          <p:cNvSpPr>
            <a:spLocks noChangeArrowheads="1"/>
          </p:cNvSpPr>
          <p:nvPr/>
        </p:nvSpPr>
        <p:spPr bwMode="auto">
          <a:xfrm>
            <a:off x="7061812" y="1631950"/>
            <a:ext cx="448151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42AFB6"/>
                </a:solidFill>
              </a:rPr>
              <a:t>Продукция с высокой добавленной стоимостью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646112" y="351627"/>
            <a:ext cx="670213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+mj-cs"/>
              </a:rPr>
              <a:t>Работа перерабатывающих производств на основе продукции </a:t>
            </a:r>
            <a:r>
              <a:rPr lang="ru-RU" altLang="ru-RU" sz="2000" kern="0" dirty="0" err="1">
                <a:solidFill>
                  <a:schemeClr val="bg1"/>
                </a:solidFill>
                <a:latin typeface="Arial"/>
                <a:ea typeface="MS PGothic"/>
              </a:rPr>
              <a:t>АрселорМиттал</a:t>
            </a:r>
            <a:r>
              <a:rPr lang="ru-RU" altLang="ru-RU" sz="2000" kern="0" dirty="0">
                <a:solidFill>
                  <a:schemeClr val="bg1"/>
                </a:solidFill>
                <a:latin typeface="Arial"/>
                <a:ea typeface="MS PGothic"/>
              </a:rPr>
              <a:t> Темиртау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+mj-cs"/>
              </a:rPr>
              <a:t>  </a:t>
            </a:r>
          </a:p>
        </p:txBody>
      </p:sp>
      <p:grpSp>
        <p:nvGrpSpPr>
          <p:cNvPr id="60" name="Group 6">
            <a:extLst>
              <a:ext uri="{FF2B5EF4-FFF2-40B4-BE49-F238E27FC236}">
                <a16:creationId xmlns:a16="http://schemas.microsoft.com/office/drawing/2014/main" id="{95C80EB0-F5E2-4358-8863-E568AB9E054C}"/>
              </a:ext>
            </a:extLst>
          </p:cNvPr>
          <p:cNvGrpSpPr/>
          <p:nvPr/>
        </p:nvGrpSpPr>
        <p:grpSpPr>
          <a:xfrm rot="1148708">
            <a:off x="3845856" y="3288016"/>
            <a:ext cx="1927728" cy="1979422"/>
            <a:chOff x="5234358" y="2302702"/>
            <a:chExt cx="2259412" cy="2320006"/>
          </a:xfrm>
        </p:grpSpPr>
        <p:sp>
          <p:nvSpPr>
            <p:cNvPr id="61" name="AutoShape 3">
              <a:extLst>
                <a:ext uri="{FF2B5EF4-FFF2-40B4-BE49-F238E27FC236}">
                  <a16:creationId xmlns:a16="http://schemas.microsoft.com/office/drawing/2014/main" id="{8A278CEE-E0B9-4170-8548-23FAB94F21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4358" y="2373520"/>
              <a:ext cx="2259412" cy="224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4515D612-64EB-4E2F-BFE0-491FBBF27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358" y="2302702"/>
              <a:ext cx="2252596" cy="2252596"/>
            </a:xfrm>
            <a:custGeom>
              <a:avLst/>
              <a:gdLst>
                <a:gd name="T0" fmla="*/ 486 w 658"/>
                <a:gd name="T1" fmla="*/ 587 h 658"/>
                <a:gd name="T2" fmla="*/ 432 w 658"/>
                <a:gd name="T3" fmla="*/ 571 h 658"/>
                <a:gd name="T4" fmla="*/ 379 w 658"/>
                <a:gd name="T5" fmla="*/ 603 h 658"/>
                <a:gd name="T6" fmla="*/ 342 w 658"/>
                <a:gd name="T7" fmla="*/ 657 h 658"/>
                <a:gd name="T8" fmla="*/ 275 w 658"/>
                <a:gd name="T9" fmla="*/ 652 h 658"/>
                <a:gd name="T10" fmla="*/ 251 w 658"/>
                <a:gd name="T11" fmla="*/ 594 h 658"/>
                <a:gd name="T12" fmla="*/ 201 w 658"/>
                <a:gd name="T13" fmla="*/ 558 h 658"/>
                <a:gd name="T14" fmla="*/ 134 w 658"/>
                <a:gd name="T15" fmla="*/ 576 h 658"/>
                <a:gd name="T16" fmla="*/ 89 w 658"/>
                <a:gd name="T17" fmla="*/ 553 h 658"/>
                <a:gd name="T18" fmla="*/ 66 w 658"/>
                <a:gd name="T19" fmla="*/ 494 h 658"/>
                <a:gd name="T20" fmla="*/ 92 w 658"/>
                <a:gd name="T21" fmla="*/ 449 h 658"/>
                <a:gd name="T22" fmla="*/ 78 w 658"/>
                <a:gd name="T23" fmla="*/ 402 h 658"/>
                <a:gd name="T24" fmla="*/ 18 w 658"/>
                <a:gd name="T25" fmla="*/ 366 h 658"/>
                <a:gd name="T26" fmla="*/ 3 w 658"/>
                <a:gd name="T27" fmla="*/ 283 h 658"/>
                <a:gd name="T28" fmla="*/ 66 w 658"/>
                <a:gd name="T29" fmla="*/ 251 h 658"/>
                <a:gd name="T30" fmla="*/ 102 w 658"/>
                <a:gd name="T31" fmla="*/ 200 h 658"/>
                <a:gd name="T32" fmla="*/ 83 w 658"/>
                <a:gd name="T33" fmla="*/ 136 h 658"/>
                <a:gd name="T34" fmla="*/ 132 w 658"/>
                <a:gd name="T35" fmla="*/ 66 h 658"/>
                <a:gd name="T36" fmla="*/ 197 w 658"/>
                <a:gd name="T37" fmla="*/ 87 h 658"/>
                <a:gd name="T38" fmla="*/ 259 w 658"/>
                <a:gd name="T39" fmla="*/ 78 h 658"/>
                <a:gd name="T40" fmla="*/ 292 w 658"/>
                <a:gd name="T41" fmla="*/ 19 h 658"/>
                <a:gd name="T42" fmla="*/ 377 w 658"/>
                <a:gd name="T43" fmla="*/ 4 h 658"/>
                <a:gd name="T44" fmla="*/ 408 w 658"/>
                <a:gd name="T45" fmla="*/ 66 h 658"/>
                <a:gd name="T46" fmla="*/ 456 w 658"/>
                <a:gd name="T47" fmla="*/ 102 h 658"/>
                <a:gd name="T48" fmla="*/ 524 w 658"/>
                <a:gd name="T49" fmla="*/ 83 h 658"/>
                <a:gd name="T50" fmla="*/ 582 w 658"/>
                <a:gd name="T51" fmla="*/ 118 h 658"/>
                <a:gd name="T52" fmla="*/ 587 w 658"/>
                <a:gd name="T53" fmla="*/ 171 h 658"/>
                <a:gd name="T54" fmla="*/ 569 w 658"/>
                <a:gd name="T55" fmla="*/ 227 h 658"/>
                <a:gd name="T56" fmla="*/ 601 w 658"/>
                <a:gd name="T57" fmla="*/ 279 h 658"/>
                <a:gd name="T58" fmla="*/ 657 w 658"/>
                <a:gd name="T59" fmla="*/ 317 h 658"/>
                <a:gd name="T60" fmla="*/ 654 w 658"/>
                <a:gd name="T61" fmla="*/ 377 h 658"/>
                <a:gd name="T62" fmla="*/ 594 w 658"/>
                <a:gd name="T63" fmla="*/ 407 h 658"/>
                <a:gd name="T64" fmla="*/ 560 w 658"/>
                <a:gd name="T65" fmla="*/ 451 h 658"/>
                <a:gd name="T66" fmla="*/ 575 w 658"/>
                <a:gd name="T67" fmla="*/ 523 h 658"/>
                <a:gd name="T68" fmla="*/ 527 w 658"/>
                <a:gd name="T69" fmla="*/ 592 h 658"/>
                <a:gd name="T70" fmla="*/ 529 w 658"/>
                <a:gd name="T71" fmla="*/ 329 h 658"/>
                <a:gd name="T72" fmla="*/ 129 w 658"/>
                <a:gd name="T73" fmla="*/ 330 h 658"/>
                <a:gd name="T74" fmla="*/ 529 w 658"/>
                <a:gd name="T75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8" h="658">
                  <a:moveTo>
                    <a:pt x="511" y="597"/>
                  </a:moveTo>
                  <a:cubicBezTo>
                    <a:pt x="501" y="598"/>
                    <a:pt x="494" y="591"/>
                    <a:pt x="486" y="587"/>
                  </a:cubicBezTo>
                  <a:cubicBezTo>
                    <a:pt x="476" y="582"/>
                    <a:pt x="467" y="576"/>
                    <a:pt x="457" y="571"/>
                  </a:cubicBezTo>
                  <a:cubicBezTo>
                    <a:pt x="449" y="567"/>
                    <a:pt x="440" y="567"/>
                    <a:pt x="432" y="571"/>
                  </a:cubicBezTo>
                  <a:cubicBezTo>
                    <a:pt x="421" y="575"/>
                    <a:pt x="411" y="578"/>
                    <a:pt x="400" y="582"/>
                  </a:cubicBezTo>
                  <a:cubicBezTo>
                    <a:pt x="390" y="586"/>
                    <a:pt x="383" y="593"/>
                    <a:pt x="379" y="603"/>
                  </a:cubicBezTo>
                  <a:cubicBezTo>
                    <a:pt x="375" y="614"/>
                    <a:pt x="370" y="626"/>
                    <a:pt x="367" y="638"/>
                  </a:cubicBezTo>
                  <a:cubicBezTo>
                    <a:pt x="364" y="647"/>
                    <a:pt x="353" y="658"/>
                    <a:pt x="342" y="657"/>
                  </a:cubicBezTo>
                  <a:cubicBezTo>
                    <a:pt x="328" y="657"/>
                    <a:pt x="313" y="658"/>
                    <a:pt x="299" y="657"/>
                  </a:cubicBezTo>
                  <a:cubicBezTo>
                    <a:pt x="291" y="656"/>
                    <a:pt x="283" y="655"/>
                    <a:pt x="275" y="652"/>
                  </a:cubicBezTo>
                  <a:cubicBezTo>
                    <a:pt x="266" y="649"/>
                    <a:pt x="262" y="641"/>
                    <a:pt x="260" y="632"/>
                  </a:cubicBezTo>
                  <a:cubicBezTo>
                    <a:pt x="257" y="619"/>
                    <a:pt x="254" y="606"/>
                    <a:pt x="251" y="594"/>
                  </a:cubicBezTo>
                  <a:cubicBezTo>
                    <a:pt x="247" y="583"/>
                    <a:pt x="240" y="576"/>
                    <a:pt x="230" y="572"/>
                  </a:cubicBezTo>
                  <a:cubicBezTo>
                    <a:pt x="220" y="567"/>
                    <a:pt x="211" y="563"/>
                    <a:pt x="201" y="558"/>
                  </a:cubicBezTo>
                  <a:cubicBezTo>
                    <a:pt x="189" y="552"/>
                    <a:pt x="177" y="554"/>
                    <a:pt x="165" y="561"/>
                  </a:cubicBezTo>
                  <a:cubicBezTo>
                    <a:pt x="155" y="566"/>
                    <a:pt x="144" y="571"/>
                    <a:pt x="134" y="576"/>
                  </a:cubicBezTo>
                  <a:cubicBezTo>
                    <a:pt x="124" y="579"/>
                    <a:pt x="114" y="579"/>
                    <a:pt x="106" y="571"/>
                  </a:cubicBezTo>
                  <a:cubicBezTo>
                    <a:pt x="100" y="565"/>
                    <a:pt x="95" y="559"/>
                    <a:pt x="89" y="553"/>
                  </a:cubicBezTo>
                  <a:cubicBezTo>
                    <a:pt x="82" y="545"/>
                    <a:pt x="75" y="537"/>
                    <a:pt x="68" y="529"/>
                  </a:cubicBezTo>
                  <a:cubicBezTo>
                    <a:pt x="59" y="518"/>
                    <a:pt x="59" y="507"/>
                    <a:pt x="66" y="494"/>
                  </a:cubicBezTo>
                  <a:cubicBezTo>
                    <a:pt x="73" y="482"/>
                    <a:pt x="81" y="470"/>
                    <a:pt x="88" y="458"/>
                  </a:cubicBezTo>
                  <a:cubicBezTo>
                    <a:pt x="90" y="455"/>
                    <a:pt x="91" y="452"/>
                    <a:pt x="92" y="449"/>
                  </a:cubicBezTo>
                  <a:cubicBezTo>
                    <a:pt x="95" y="443"/>
                    <a:pt x="91" y="439"/>
                    <a:pt x="89" y="434"/>
                  </a:cubicBezTo>
                  <a:cubicBezTo>
                    <a:pt x="86" y="423"/>
                    <a:pt x="82" y="413"/>
                    <a:pt x="78" y="402"/>
                  </a:cubicBezTo>
                  <a:cubicBezTo>
                    <a:pt x="74" y="391"/>
                    <a:pt x="66" y="383"/>
                    <a:pt x="54" y="379"/>
                  </a:cubicBezTo>
                  <a:cubicBezTo>
                    <a:pt x="42" y="375"/>
                    <a:pt x="30" y="371"/>
                    <a:pt x="18" y="366"/>
                  </a:cubicBezTo>
                  <a:cubicBezTo>
                    <a:pt x="9" y="362"/>
                    <a:pt x="1" y="355"/>
                    <a:pt x="1" y="343"/>
                  </a:cubicBezTo>
                  <a:cubicBezTo>
                    <a:pt x="0" y="323"/>
                    <a:pt x="0" y="303"/>
                    <a:pt x="3" y="283"/>
                  </a:cubicBezTo>
                  <a:cubicBezTo>
                    <a:pt x="5" y="271"/>
                    <a:pt x="15" y="262"/>
                    <a:pt x="26" y="260"/>
                  </a:cubicBezTo>
                  <a:cubicBezTo>
                    <a:pt x="40" y="257"/>
                    <a:pt x="53" y="254"/>
                    <a:pt x="66" y="251"/>
                  </a:cubicBezTo>
                  <a:cubicBezTo>
                    <a:pt x="75" y="248"/>
                    <a:pt x="82" y="242"/>
                    <a:pt x="86" y="234"/>
                  </a:cubicBezTo>
                  <a:cubicBezTo>
                    <a:pt x="92" y="223"/>
                    <a:pt x="97" y="211"/>
                    <a:pt x="102" y="200"/>
                  </a:cubicBezTo>
                  <a:cubicBezTo>
                    <a:pt x="106" y="191"/>
                    <a:pt x="105" y="181"/>
                    <a:pt x="101" y="172"/>
                  </a:cubicBezTo>
                  <a:cubicBezTo>
                    <a:pt x="95" y="160"/>
                    <a:pt x="89" y="148"/>
                    <a:pt x="83" y="136"/>
                  </a:cubicBezTo>
                  <a:cubicBezTo>
                    <a:pt x="79" y="125"/>
                    <a:pt x="80" y="115"/>
                    <a:pt x="87" y="107"/>
                  </a:cubicBezTo>
                  <a:cubicBezTo>
                    <a:pt x="100" y="91"/>
                    <a:pt x="115" y="78"/>
                    <a:pt x="132" y="66"/>
                  </a:cubicBezTo>
                  <a:cubicBezTo>
                    <a:pt x="141" y="60"/>
                    <a:pt x="153" y="60"/>
                    <a:pt x="162" y="65"/>
                  </a:cubicBezTo>
                  <a:cubicBezTo>
                    <a:pt x="173" y="72"/>
                    <a:pt x="185" y="80"/>
                    <a:pt x="197" y="87"/>
                  </a:cubicBezTo>
                  <a:cubicBezTo>
                    <a:pt x="206" y="92"/>
                    <a:pt x="217" y="93"/>
                    <a:pt x="228" y="90"/>
                  </a:cubicBezTo>
                  <a:cubicBezTo>
                    <a:pt x="238" y="86"/>
                    <a:pt x="249" y="83"/>
                    <a:pt x="259" y="78"/>
                  </a:cubicBezTo>
                  <a:cubicBezTo>
                    <a:pt x="267" y="75"/>
                    <a:pt x="274" y="68"/>
                    <a:pt x="277" y="59"/>
                  </a:cubicBezTo>
                  <a:cubicBezTo>
                    <a:pt x="282" y="46"/>
                    <a:pt x="287" y="32"/>
                    <a:pt x="292" y="19"/>
                  </a:cubicBezTo>
                  <a:cubicBezTo>
                    <a:pt x="295" y="9"/>
                    <a:pt x="306" y="1"/>
                    <a:pt x="316" y="0"/>
                  </a:cubicBezTo>
                  <a:cubicBezTo>
                    <a:pt x="337" y="0"/>
                    <a:pt x="357" y="1"/>
                    <a:pt x="377" y="4"/>
                  </a:cubicBezTo>
                  <a:cubicBezTo>
                    <a:pt x="386" y="5"/>
                    <a:pt x="396" y="16"/>
                    <a:pt x="398" y="26"/>
                  </a:cubicBezTo>
                  <a:cubicBezTo>
                    <a:pt x="401" y="39"/>
                    <a:pt x="404" y="53"/>
                    <a:pt x="408" y="66"/>
                  </a:cubicBezTo>
                  <a:cubicBezTo>
                    <a:pt x="410" y="75"/>
                    <a:pt x="416" y="82"/>
                    <a:pt x="424" y="87"/>
                  </a:cubicBezTo>
                  <a:cubicBezTo>
                    <a:pt x="434" y="92"/>
                    <a:pt x="445" y="97"/>
                    <a:pt x="456" y="102"/>
                  </a:cubicBezTo>
                  <a:cubicBezTo>
                    <a:pt x="467" y="106"/>
                    <a:pt x="477" y="105"/>
                    <a:pt x="487" y="100"/>
                  </a:cubicBezTo>
                  <a:cubicBezTo>
                    <a:pt x="500" y="94"/>
                    <a:pt x="512" y="88"/>
                    <a:pt x="524" y="83"/>
                  </a:cubicBezTo>
                  <a:cubicBezTo>
                    <a:pt x="534" y="79"/>
                    <a:pt x="544" y="80"/>
                    <a:pt x="552" y="88"/>
                  </a:cubicBezTo>
                  <a:cubicBezTo>
                    <a:pt x="562" y="98"/>
                    <a:pt x="574" y="107"/>
                    <a:pt x="582" y="118"/>
                  </a:cubicBezTo>
                  <a:cubicBezTo>
                    <a:pt x="590" y="127"/>
                    <a:pt x="599" y="137"/>
                    <a:pt x="597" y="151"/>
                  </a:cubicBezTo>
                  <a:cubicBezTo>
                    <a:pt x="596" y="159"/>
                    <a:pt x="591" y="165"/>
                    <a:pt x="587" y="171"/>
                  </a:cubicBezTo>
                  <a:cubicBezTo>
                    <a:pt x="582" y="181"/>
                    <a:pt x="576" y="190"/>
                    <a:pt x="570" y="199"/>
                  </a:cubicBezTo>
                  <a:cubicBezTo>
                    <a:pt x="564" y="208"/>
                    <a:pt x="563" y="217"/>
                    <a:pt x="569" y="227"/>
                  </a:cubicBezTo>
                  <a:cubicBezTo>
                    <a:pt x="573" y="236"/>
                    <a:pt x="576" y="246"/>
                    <a:pt x="579" y="255"/>
                  </a:cubicBezTo>
                  <a:cubicBezTo>
                    <a:pt x="583" y="266"/>
                    <a:pt x="590" y="275"/>
                    <a:pt x="601" y="279"/>
                  </a:cubicBezTo>
                  <a:cubicBezTo>
                    <a:pt x="613" y="283"/>
                    <a:pt x="626" y="288"/>
                    <a:pt x="638" y="292"/>
                  </a:cubicBezTo>
                  <a:cubicBezTo>
                    <a:pt x="648" y="295"/>
                    <a:pt x="658" y="306"/>
                    <a:pt x="657" y="317"/>
                  </a:cubicBezTo>
                  <a:cubicBezTo>
                    <a:pt x="657" y="322"/>
                    <a:pt x="658" y="328"/>
                    <a:pt x="658" y="334"/>
                  </a:cubicBezTo>
                  <a:cubicBezTo>
                    <a:pt x="657" y="348"/>
                    <a:pt x="656" y="363"/>
                    <a:pt x="654" y="377"/>
                  </a:cubicBezTo>
                  <a:cubicBezTo>
                    <a:pt x="653" y="386"/>
                    <a:pt x="642" y="396"/>
                    <a:pt x="633" y="398"/>
                  </a:cubicBezTo>
                  <a:cubicBezTo>
                    <a:pt x="620" y="401"/>
                    <a:pt x="607" y="404"/>
                    <a:pt x="594" y="407"/>
                  </a:cubicBezTo>
                  <a:cubicBezTo>
                    <a:pt x="581" y="411"/>
                    <a:pt x="574" y="421"/>
                    <a:pt x="569" y="433"/>
                  </a:cubicBezTo>
                  <a:cubicBezTo>
                    <a:pt x="566" y="440"/>
                    <a:pt x="563" y="446"/>
                    <a:pt x="560" y="451"/>
                  </a:cubicBezTo>
                  <a:cubicBezTo>
                    <a:pt x="552" y="465"/>
                    <a:pt x="553" y="479"/>
                    <a:pt x="560" y="493"/>
                  </a:cubicBezTo>
                  <a:cubicBezTo>
                    <a:pt x="565" y="503"/>
                    <a:pt x="570" y="513"/>
                    <a:pt x="575" y="523"/>
                  </a:cubicBezTo>
                  <a:cubicBezTo>
                    <a:pt x="579" y="534"/>
                    <a:pt x="578" y="544"/>
                    <a:pt x="570" y="553"/>
                  </a:cubicBezTo>
                  <a:cubicBezTo>
                    <a:pt x="557" y="567"/>
                    <a:pt x="543" y="580"/>
                    <a:pt x="527" y="592"/>
                  </a:cubicBezTo>
                  <a:cubicBezTo>
                    <a:pt x="522" y="595"/>
                    <a:pt x="517" y="597"/>
                    <a:pt x="511" y="597"/>
                  </a:cubicBezTo>
                  <a:close/>
                  <a:moveTo>
                    <a:pt x="529" y="329"/>
                  </a:moveTo>
                  <a:cubicBezTo>
                    <a:pt x="529" y="219"/>
                    <a:pt x="438" y="129"/>
                    <a:pt x="329" y="129"/>
                  </a:cubicBezTo>
                  <a:cubicBezTo>
                    <a:pt x="218" y="130"/>
                    <a:pt x="129" y="219"/>
                    <a:pt x="129" y="330"/>
                  </a:cubicBezTo>
                  <a:cubicBezTo>
                    <a:pt x="130" y="439"/>
                    <a:pt x="219" y="529"/>
                    <a:pt x="329" y="529"/>
                  </a:cubicBezTo>
                  <a:cubicBezTo>
                    <a:pt x="440" y="529"/>
                    <a:pt x="529" y="439"/>
                    <a:pt x="529" y="329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49FB7829-D522-4CEA-A192-8293F17BAFD2}"/>
                </a:ext>
              </a:extLst>
            </p:cNvPr>
            <p:cNvSpPr/>
            <p:nvPr/>
          </p:nvSpPr>
          <p:spPr>
            <a:xfrm>
              <a:off x="5622010" y="2691599"/>
              <a:ext cx="1477291" cy="1477287"/>
            </a:xfrm>
            <a:prstGeom prst="ellipse">
              <a:avLst/>
            </a:prstGeom>
            <a:solidFill>
              <a:srgbClr val="074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173">
              <a:extLst>
                <a:ext uri="{FF2B5EF4-FFF2-40B4-BE49-F238E27FC236}">
                  <a16:creationId xmlns:a16="http://schemas.microsoft.com/office/drawing/2014/main" id="{1691F2BA-E89E-4FC3-B477-9D7F5803154F}"/>
                </a:ext>
              </a:extLst>
            </p:cNvPr>
            <p:cNvSpPr/>
            <p:nvPr/>
          </p:nvSpPr>
          <p:spPr>
            <a:xfrm>
              <a:off x="5942685" y="3012274"/>
              <a:ext cx="835940" cy="8359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233">
            <a:extLst>
              <a:ext uri="{FF2B5EF4-FFF2-40B4-BE49-F238E27FC236}">
                <a16:creationId xmlns:a16="http://schemas.microsoft.com/office/drawing/2014/main" id="{D12CA531-0F1B-4DBD-8270-A9CADAB55D52}"/>
              </a:ext>
            </a:extLst>
          </p:cNvPr>
          <p:cNvGrpSpPr/>
          <p:nvPr/>
        </p:nvGrpSpPr>
        <p:grpSpPr>
          <a:xfrm rot="1148708">
            <a:off x="5734076" y="3216251"/>
            <a:ext cx="1362124" cy="1398650"/>
            <a:chOff x="5234358" y="2302702"/>
            <a:chExt cx="2259412" cy="2320006"/>
          </a:xfrm>
        </p:grpSpPr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31F03F7B-2F1F-4CA0-8FE0-2A61CDB223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4358" y="2373520"/>
              <a:ext cx="2259412" cy="224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2E7CD865-EFEF-4455-BC33-DB1900E1B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358" y="2302702"/>
              <a:ext cx="2252596" cy="2252596"/>
            </a:xfrm>
            <a:custGeom>
              <a:avLst/>
              <a:gdLst>
                <a:gd name="T0" fmla="*/ 486 w 658"/>
                <a:gd name="T1" fmla="*/ 587 h 658"/>
                <a:gd name="T2" fmla="*/ 432 w 658"/>
                <a:gd name="T3" fmla="*/ 571 h 658"/>
                <a:gd name="T4" fmla="*/ 379 w 658"/>
                <a:gd name="T5" fmla="*/ 603 h 658"/>
                <a:gd name="T6" fmla="*/ 342 w 658"/>
                <a:gd name="T7" fmla="*/ 657 h 658"/>
                <a:gd name="T8" fmla="*/ 275 w 658"/>
                <a:gd name="T9" fmla="*/ 652 h 658"/>
                <a:gd name="T10" fmla="*/ 251 w 658"/>
                <a:gd name="T11" fmla="*/ 594 h 658"/>
                <a:gd name="T12" fmla="*/ 201 w 658"/>
                <a:gd name="T13" fmla="*/ 558 h 658"/>
                <a:gd name="T14" fmla="*/ 134 w 658"/>
                <a:gd name="T15" fmla="*/ 576 h 658"/>
                <a:gd name="T16" fmla="*/ 89 w 658"/>
                <a:gd name="T17" fmla="*/ 553 h 658"/>
                <a:gd name="T18" fmla="*/ 66 w 658"/>
                <a:gd name="T19" fmla="*/ 494 h 658"/>
                <a:gd name="T20" fmla="*/ 92 w 658"/>
                <a:gd name="T21" fmla="*/ 449 h 658"/>
                <a:gd name="T22" fmla="*/ 78 w 658"/>
                <a:gd name="T23" fmla="*/ 402 h 658"/>
                <a:gd name="T24" fmla="*/ 18 w 658"/>
                <a:gd name="T25" fmla="*/ 366 h 658"/>
                <a:gd name="T26" fmla="*/ 3 w 658"/>
                <a:gd name="T27" fmla="*/ 283 h 658"/>
                <a:gd name="T28" fmla="*/ 66 w 658"/>
                <a:gd name="T29" fmla="*/ 251 h 658"/>
                <a:gd name="T30" fmla="*/ 102 w 658"/>
                <a:gd name="T31" fmla="*/ 200 h 658"/>
                <a:gd name="T32" fmla="*/ 83 w 658"/>
                <a:gd name="T33" fmla="*/ 136 h 658"/>
                <a:gd name="T34" fmla="*/ 132 w 658"/>
                <a:gd name="T35" fmla="*/ 66 h 658"/>
                <a:gd name="T36" fmla="*/ 197 w 658"/>
                <a:gd name="T37" fmla="*/ 87 h 658"/>
                <a:gd name="T38" fmla="*/ 259 w 658"/>
                <a:gd name="T39" fmla="*/ 78 h 658"/>
                <a:gd name="T40" fmla="*/ 292 w 658"/>
                <a:gd name="T41" fmla="*/ 19 h 658"/>
                <a:gd name="T42" fmla="*/ 377 w 658"/>
                <a:gd name="T43" fmla="*/ 4 h 658"/>
                <a:gd name="T44" fmla="*/ 408 w 658"/>
                <a:gd name="T45" fmla="*/ 66 h 658"/>
                <a:gd name="T46" fmla="*/ 456 w 658"/>
                <a:gd name="T47" fmla="*/ 102 h 658"/>
                <a:gd name="T48" fmla="*/ 524 w 658"/>
                <a:gd name="T49" fmla="*/ 83 h 658"/>
                <a:gd name="T50" fmla="*/ 582 w 658"/>
                <a:gd name="T51" fmla="*/ 118 h 658"/>
                <a:gd name="T52" fmla="*/ 587 w 658"/>
                <a:gd name="T53" fmla="*/ 171 h 658"/>
                <a:gd name="T54" fmla="*/ 569 w 658"/>
                <a:gd name="T55" fmla="*/ 227 h 658"/>
                <a:gd name="T56" fmla="*/ 601 w 658"/>
                <a:gd name="T57" fmla="*/ 279 h 658"/>
                <a:gd name="T58" fmla="*/ 657 w 658"/>
                <a:gd name="T59" fmla="*/ 317 h 658"/>
                <a:gd name="T60" fmla="*/ 654 w 658"/>
                <a:gd name="T61" fmla="*/ 377 h 658"/>
                <a:gd name="T62" fmla="*/ 594 w 658"/>
                <a:gd name="T63" fmla="*/ 407 h 658"/>
                <a:gd name="T64" fmla="*/ 560 w 658"/>
                <a:gd name="T65" fmla="*/ 451 h 658"/>
                <a:gd name="T66" fmla="*/ 575 w 658"/>
                <a:gd name="T67" fmla="*/ 523 h 658"/>
                <a:gd name="T68" fmla="*/ 527 w 658"/>
                <a:gd name="T69" fmla="*/ 592 h 658"/>
                <a:gd name="T70" fmla="*/ 529 w 658"/>
                <a:gd name="T71" fmla="*/ 329 h 658"/>
                <a:gd name="T72" fmla="*/ 129 w 658"/>
                <a:gd name="T73" fmla="*/ 330 h 658"/>
                <a:gd name="T74" fmla="*/ 529 w 658"/>
                <a:gd name="T75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8" h="658">
                  <a:moveTo>
                    <a:pt x="511" y="597"/>
                  </a:moveTo>
                  <a:cubicBezTo>
                    <a:pt x="501" y="598"/>
                    <a:pt x="494" y="591"/>
                    <a:pt x="486" y="587"/>
                  </a:cubicBezTo>
                  <a:cubicBezTo>
                    <a:pt x="476" y="582"/>
                    <a:pt x="467" y="576"/>
                    <a:pt x="457" y="571"/>
                  </a:cubicBezTo>
                  <a:cubicBezTo>
                    <a:pt x="449" y="567"/>
                    <a:pt x="440" y="567"/>
                    <a:pt x="432" y="571"/>
                  </a:cubicBezTo>
                  <a:cubicBezTo>
                    <a:pt x="421" y="575"/>
                    <a:pt x="411" y="578"/>
                    <a:pt x="400" y="582"/>
                  </a:cubicBezTo>
                  <a:cubicBezTo>
                    <a:pt x="390" y="586"/>
                    <a:pt x="383" y="593"/>
                    <a:pt x="379" y="603"/>
                  </a:cubicBezTo>
                  <a:cubicBezTo>
                    <a:pt x="375" y="614"/>
                    <a:pt x="370" y="626"/>
                    <a:pt x="367" y="638"/>
                  </a:cubicBezTo>
                  <a:cubicBezTo>
                    <a:pt x="364" y="647"/>
                    <a:pt x="353" y="658"/>
                    <a:pt x="342" y="657"/>
                  </a:cubicBezTo>
                  <a:cubicBezTo>
                    <a:pt x="328" y="657"/>
                    <a:pt x="313" y="658"/>
                    <a:pt x="299" y="657"/>
                  </a:cubicBezTo>
                  <a:cubicBezTo>
                    <a:pt x="291" y="656"/>
                    <a:pt x="283" y="655"/>
                    <a:pt x="275" y="652"/>
                  </a:cubicBezTo>
                  <a:cubicBezTo>
                    <a:pt x="266" y="649"/>
                    <a:pt x="262" y="641"/>
                    <a:pt x="260" y="632"/>
                  </a:cubicBezTo>
                  <a:cubicBezTo>
                    <a:pt x="257" y="619"/>
                    <a:pt x="254" y="606"/>
                    <a:pt x="251" y="594"/>
                  </a:cubicBezTo>
                  <a:cubicBezTo>
                    <a:pt x="247" y="583"/>
                    <a:pt x="240" y="576"/>
                    <a:pt x="230" y="572"/>
                  </a:cubicBezTo>
                  <a:cubicBezTo>
                    <a:pt x="220" y="567"/>
                    <a:pt x="211" y="563"/>
                    <a:pt x="201" y="558"/>
                  </a:cubicBezTo>
                  <a:cubicBezTo>
                    <a:pt x="189" y="552"/>
                    <a:pt x="177" y="554"/>
                    <a:pt x="165" y="561"/>
                  </a:cubicBezTo>
                  <a:cubicBezTo>
                    <a:pt x="155" y="566"/>
                    <a:pt x="144" y="571"/>
                    <a:pt x="134" y="576"/>
                  </a:cubicBezTo>
                  <a:cubicBezTo>
                    <a:pt x="124" y="579"/>
                    <a:pt x="114" y="579"/>
                    <a:pt x="106" y="571"/>
                  </a:cubicBezTo>
                  <a:cubicBezTo>
                    <a:pt x="100" y="565"/>
                    <a:pt x="95" y="559"/>
                    <a:pt x="89" y="553"/>
                  </a:cubicBezTo>
                  <a:cubicBezTo>
                    <a:pt x="82" y="545"/>
                    <a:pt x="75" y="537"/>
                    <a:pt x="68" y="529"/>
                  </a:cubicBezTo>
                  <a:cubicBezTo>
                    <a:pt x="59" y="518"/>
                    <a:pt x="59" y="507"/>
                    <a:pt x="66" y="494"/>
                  </a:cubicBezTo>
                  <a:cubicBezTo>
                    <a:pt x="73" y="482"/>
                    <a:pt x="81" y="470"/>
                    <a:pt x="88" y="458"/>
                  </a:cubicBezTo>
                  <a:cubicBezTo>
                    <a:pt x="90" y="455"/>
                    <a:pt x="91" y="452"/>
                    <a:pt x="92" y="449"/>
                  </a:cubicBezTo>
                  <a:cubicBezTo>
                    <a:pt x="95" y="443"/>
                    <a:pt x="91" y="439"/>
                    <a:pt x="89" y="434"/>
                  </a:cubicBezTo>
                  <a:cubicBezTo>
                    <a:pt x="86" y="423"/>
                    <a:pt x="82" y="413"/>
                    <a:pt x="78" y="402"/>
                  </a:cubicBezTo>
                  <a:cubicBezTo>
                    <a:pt x="74" y="391"/>
                    <a:pt x="66" y="383"/>
                    <a:pt x="54" y="379"/>
                  </a:cubicBezTo>
                  <a:cubicBezTo>
                    <a:pt x="42" y="375"/>
                    <a:pt x="30" y="371"/>
                    <a:pt x="18" y="366"/>
                  </a:cubicBezTo>
                  <a:cubicBezTo>
                    <a:pt x="9" y="362"/>
                    <a:pt x="1" y="355"/>
                    <a:pt x="1" y="343"/>
                  </a:cubicBezTo>
                  <a:cubicBezTo>
                    <a:pt x="0" y="323"/>
                    <a:pt x="0" y="303"/>
                    <a:pt x="3" y="283"/>
                  </a:cubicBezTo>
                  <a:cubicBezTo>
                    <a:pt x="5" y="271"/>
                    <a:pt x="15" y="262"/>
                    <a:pt x="26" y="260"/>
                  </a:cubicBezTo>
                  <a:cubicBezTo>
                    <a:pt x="40" y="257"/>
                    <a:pt x="53" y="254"/>
                    <a:pt x="66" y="251"/>
                  </a:cubicBezTo>
                  <a:cubicBezTo>
                    <a:pt x="75" y="248"/>
                    <a:pt x="82" y="242"/>
                    <a:pt x="86" y="234"/>
                  </a:cubicBezTo>
                  <a:cubicBezTo>
                    <a:pt x="92" y="223"/>
                    <a:pt x="97" y="211"/>
                    <a:pt x="102" y="200"/>
                  </a:cubicBezTo>
                  <a:cubicBezTo>
                    <a:pt x="106" y="191"/>
                    <a:pt x="105" y="181"/>
                    <a:pt x="101" y="172"/>
                  </a:cubicBezTo>
                  <a:cubicBezTo>
                    <a:pt x="95" y="160"/>
                    <a:pt x="89" y="148"/>
                    <a:pt x="83" y="136"/>
                  </a:cubicBezTo>
                  <a:cubicBezTo>
                    <a:pt x="79" y="125"/>
                    <a:pt x="80" y="115"/>
                    <a:pt x="87" y="107"/>
                  </a:cubicBezTo>
                  <a:cubicBezTo>
                    <a:pt x="100" y="91"/>
                    <a:pt x="115" y="78"/>
                    <a:pt x="132" y="66"/>
                  </a:cubicBezTo>
                  <a:cubicBezTo>
                    <a:pt x="141" y="60"/>
                    <a:pt x="153" y="60"/>
                    <a:pt x="162" y="65"/>
                  </a:cubicBezTo>
                  <a:cubicBezTo>
                    <a:pt x="173" y="72"/>
                    <a:pt x="185" y="80"/>
                    <a:pt x="197" y="87"/>
                  </a:cubicBezTo>
                  <a:cubicBezTo>
                    <a:pt x="206" y="92"/>
                    <a:pt x="217" y="93"/>
                    <a:pt x="228" y="90"/>
                  </a:cubicBezTo>
                  <a:cubicBezTo>
                    <a:pt x="238" y="86"/>
                    <a:pt x="249" y="83"/>
                    <a:pt x="259" y="78"/>
                  </a:cubicBezTo>
                  <a:cubicBezTo>
                    <a:pt x="267" y="75"/>
                    <a:pt x="274" y="68"/>
                    <a:pt x="277" y="59"/>
                  </a:cubicBezTo>
                  <a:cubicBezTo>
                    <a:pt x="282" y="46"/>
                    <a:pt x="287" y="32"/>
                    <a:pt x="292" y="19"/>
                  </a:cubicBezTo>
                  <a:cubicBezTo>
                    <a:pt x="295" y="9"/>
                    <a:pt x="306" y="1"/>
                    <a:pt x="316" y="0"/>
                  </a:cubicBezTo>
                  <a:cubicBezTo>
                    <a:pt x="337" y="0"/>
                    <a:pt x="357" y="1"/>
                    <a:pt x="377" y="4"/>
                  </a:cubicBezTo>
                  <a:cubicBezTo>
                    <a:pt x="386" y="5"/>
                    <a:pt x="396" y="16"/>
                    <a:pt x="398" y="26"/>
                  </a:cubicBezTo>
                  <a:cubicBezTo>
                    <a:pt x="401" y="39"/>
                    <a:pt x="404" y="53"/>
                    <a:pt x="408" y="66"/>
                  </a:cubicBezTo>
                  <a:cubicBezTo>
                    <a:pt x="410" y="75"/>
                    <a:pt x="416" y="82"/>
                    <a:pt x="424" y="87"/>
                  </a:cubicBezTo>
                  <a:cubicBezTo>
                    <a:pt x="434" y="92"/>
                    <a:pt x="445" y="97"/>
                    <a:pt x="456" y="102"/>
                  </a:cubicBezTo>
                  <a:cubicBezTo>
                    <a:pt x="467" y="106"/>
                    <a:pt x="477" y="105"/>
                    <a:pt x="487" y="100"/>
                  </a:cubicBezTo>
                  <a:cubicBezTo>
                    <a:pt x="500" y="94"/>
                    <a:pt x="512" y="88"/>
                    <a:pt x="524" y="83"/>
                  </a:cubicBezTo>
                  <a:cubicBezTo>
                    <a:pt x="534" y="79"/>
                    <a:pt x="544" y="80"/>
                    <a:pt x="552" y="88"/>
                  </a:cubicBezTo>
                  <a:cubicBezTo>
                    <a:pt x="562" y="98"/>
                    <a:pt x="574" y="107"/>
                    <a:pt x="582" y="118"/>
                  </a:cubicBezTo>
                  <a:cubicBezTo>
                    <a:pt x="590" y="127"/>
                    <a:pt x="599" y="137"/>
                    <a:pt x="597" y="151"/>
                  </a:cubicBezTo>
                  <a:cubicBezTo>
                    <a:pt x="596" y="159"/>
                    <a:pt x="591" y="165"/>
                    <a:pt x="587" y="171"/>
                  </a:cubicBezTo>
                  <a:cubicBezTo>
                    <a:pt x="582" y="181"/>
                    <a:pt x="576" y="190"/>
                    <a:pt x="570" y="199"/>
                  </a:cubicBezTo>
                  <a:cubicBezTo>
                    <a:pt x="564" y="208"/>
                    <a:pt x="563" y="217"/>
                    <a:pt x="569" y="227"/>
                  </a:cubicBezTo>
                  <a:cubicBezTo>
                    <a:pt x="573" y="236"/>
                    <a:pt x="576" y="246"/>
                    <a:pt x="579" y="255"/>
                  </a:cubicBezTo>
                  <a:cubicBezTo>
                    <a:pt x="583" y="266"/>
                    <a:pt x="590" y="275"/>
                    <a:pt x="601" y="279"/>
                  </a:cubicBezTo>
                  <a:cubicBezTo>
                    <a:pt x="613" y="283"/>
                    <a:pt x="626" y="288"/>
                    <a:pt x="638" y="292"/>
                  </a:cubicBezTo>
                  <a:cubicBezTo>
                    <a:pt x="648" y="295"/>
                    <a:pt x="658" y="306"/>
                    <a:pt x="657" y="317"/>
                  </a:cubicBezTo>
                  <a:cubicBezTo>
                    <a:pt x="657" y="322"/>
                    <a:pt x="658" y="328"/>
                    <a:pt x="658" y="334"/>
                  </a:cubicBezTo>
                  <a:cubicBezTo>
                    <a:pt x="657" y="348"/>
                    <a:pt x="656" y="363"/>
                    <a:pt x="654" y="377"/>
                  </a:cubicBezTo>
                  <a:cubicBezTo>
                    <a:pt x="653" y="386"/>
                    <a:pt x="642" y="396"/>
                    <a:pt x="633" y="398"/>
                  </a:cubicBezTo>
                  <a:cubicBezTo>
                    <a:pt x="620" y="401"/>
                    <a:pt x="607" y="404"/>
                    <a:pt x="594" y="407"/>
                  </a:cubicBezTo>
                  <a:cubicBezTo>
                    <a:pt x="581" y="411"/>
                    <a:pt x="574" y="421"/>
                    <a:pt x="569" y="433"/>
                  </a:cubicBezTo>
                  <a:cubicBezTo>
                    <a:pt x="566" y="440"/>
                    <a:pt x="563" y="446"/>
                    <a:pt x="560" y="451"/>
                  </a:cubicBezTo>
                  <a:cubicBezTo>
                    <a:pt x="552" y="465"/>
                    <a:pt x="553" y="479"/>
                    <a:pt x="560" y="493"/>
                  </a:cubicBezTo>
                  <a:cubicBezTo>
                    <a:pt x="565" y="503"/>
                    <a:pt x="570" y="513"/>
                    <a:pt x="575" y="523"/>
                  </a:cubicBezTo>
                  <a:cubicBezTo>
                    <a:pt x="579" y="534"/>
                    <a:pt x="578" y="544"/>
                    <a:pt x="570" y="553"/>
                  </a:cubicBezTo>
                  <a:cubicBezTo>
                    <a:pt x="557" y="567"/>
                    <a:pt x="543" y="580"/>
                    <a:pt x="527" y="592"/>
                  </a:cubicBezTo>
                  <a:cubicBezTo>
                    <a:pt x="522" y="595"/>
                    <a:pt x="517" y="597"/>
                    <a:pt x="511" y="597"/>
                  </a:cubicBezTo>
                  <a:close/>
                  <a:moveTo>
                    <a:pt x="529" y="329"/>
                  </a:moveTo>
                  <a:cubicBezTo>
                    <a:pt x="529" y="219"/>
                    <a:pt x="438" y="129"/>
                    <a:pt x="329" y="129"/>
                  </a:cubicBezTo>
                  <a:cubicBezTo>
                    <a:pt x="218" y="130"/>
                    <a:pt x="129" y="219"/>
                    <a:pt x="129" y="330"/>
                  </a:cubicBezTo>
                  <a:cubicBezTo>
                    <a:pt x="130" y="439"/>
                    <a:pt x="219" y="529"/>
                    <a:pt x="329" y="529"/>
                  </a:cubicBezTo>
                  <a:cubicBezTo>
                    <a:pt x="440" y="529"/>
                    <a:pt x="529" y="439"/>
                    <a:pt x="529" y="329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236">
              <a:extLst>
                <a:ext uri="{FF2B5EF4-FFF2-40B4-BE49-F238E27FC236}">
                  <a16:creationId xmlns:a16="http://schemas.microsoft.com/office/drawing/2014/main" id="{D11D408B-B027-4FEB-8455-BCD346B0E8AC}"/>
                </a:ext>
              </a:extLst>
            </p:cNvPr>
            <p:cNvSpPr/>
            <p:nvPr/>
          </p:nvSpPr>
          <p:spPr>
            <a:xfrm>
              <a:off x="5622010" y="2691599"/>
              <a:ext cx="1477291" cy="1477287"/>
            </a:xfrm>
            <a:prstGeom prst="ellipse">
              <a:avLst/>
            </a:prstGeom>
            <a:solidFill>
              <a:srgbClr val="42A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237">
              <a:extLst>
                <a:ext uri="{FF2B5EF4-FFF2-40B4-BE49-F238E27FC236}">
                  <a16:creationId xmlns:a16="http://schemas.microsoft.com/office/drawing/2014/main" id="{438BA54A-AAFC-4BA1-9C72-415134B08846}"/>
                </a:ext>
              </a:extLst>
            </p:cNvPr>
            <p:cNvSpPr/>
            <p:nvPr/>
          </p:nvSpPr>
          <p:spPr>
            <a:xfrm>
              <a:off x="5942685" y="3012274"/>
              <a:ext cx="835940" cy="8359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6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694490" y="296888"/>
            <a:ext cx="9407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chemeClr val="bg1">
                    <a:lumMod val="9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«Лидер по казахстанскому содержанию» Золотой Гефест - 2018. В 2019  году 3 место среди ГМК РК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4" y="139204"/>
            <a:ext cx="2365388" cy="1146726"/>
          </a:xfrm>
          <a:prstGeom prst="rect">
            <a:avLst/>
          </a:prstGeom>
        </p:spPr>
      </p:pic>
      <p:grpSp>
        <p:nvGrpSpPr>
          <p:cNvPr id="23" name="Группа 2"/>
          <p:cNvGrpSpPr>
            <a:grpSpLocks/>
          </p:cNvGrpSpPr>
          <p:nvPr/>
        </p:nvGrpSpPr>
        <p:grpSpPr bwMode="auto">
          <a:xfrm>
            <a:off x="694489" y="1374108"/>
            <a:ext cx="4763173" cy="5169912"/>
            <a:chOff x="133815" y="1381976"/>
            <a:chExt cx="4538546" cy="5323624"/>
          </a:xfrm>
        </p:grpSpPr>
        <p:pic>
          <p:nvPicPr>
            <p:cNvPr id="30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15" y="1381976"/>
              <a:ext cx="4538546" cy="276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15" y="4148254"/>
              <a:ext cx="4538546" cy="2557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Группа 1"/>
          <p:cNvGrpSpPr>
            <a:grpSpLocks/>
          </p:cNvGrpSpPr>
          <p:nvPr/>
        </p:nvGrpSpPr>
        <p:grpSpPr bwMode="auto">
          <a:xfrm>
            <a:off x="6764357" y="1374106"/>
            <a:ext cx="4616066" cy="5169914"/>
            <a:chOff x="979844" y="1593850"/>
            <a:chExt cx="4950205" cy="5007672"/>
          </a:xfrm>
        </p:grpSpPr>
        <p:pic>
          <p:nvPicPr>
            <p:cNvPr id="35" name="Picture 2" descr="https://amm.kz/images/photo/wmc2018/1plenary/p0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44" y="1593850"/>
              <a:ext cx="1997532" cy="500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376" y="1593850"/>
              <a:ext cx="2952673" cy="500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36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_ppttemplate">
  <a:themeElements>
    <a:clrScheme name="AM_ppttemplate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M_ppttemplat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AM_ppttemplate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17203</TotalTime>
  <Words>713</Words>
  <Application>Microsoft Office PowerPoint</Application>
  <PresentationFormat>Широкоэкранный</PresentationFormat>
  <Paragraphs>177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Noto Sans</vt:lpstr>
      <vt:lpstr>Open Sans</vt:lpstr>
      <vt:lpstr>Segoe UI</vt:lpstr>
      <vt:lpstr>Segoe UI Black</vt:lpstr>
      <vt:lpstr>Sitka Subheading</vt:lpstr>
      <vt:lpstr>Office Theme</vt:lpstr>
      <vt:lpstr>AM_ppttemplate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Kuzeubaev, Inzu I</cp:lastModifiedBy>
  <cp:revision>1139</cp:revision>
  <dcterms:created xsi:type="dcterms:W3CDTF">2017-12-05T16:25:52Z</dcterms:created>
  <dcterms:modified xsi:type="dcterms:W3CDTF">2021-09-21T03:56:21Z</dcterms:modified>
</cp:coreProperties>
</file>