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63" r:id="rId5"/>
    <p:sldId id="259" r:id="rId6"/>
    <p:sldId id="260" r:id="rId7"/>
  </p:sldIdLst>
  <p:sldSz cx="9144000" cy="6858000" type="screen4x3"/>
  <p:notesSz cx="7010400" cy="9236075"/>
  <p:defaultTextStyle>
    <a:defPPr>
      <a:defRPr/>
    </a:defPPr>
    <a:lvl1pPr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</a:defRPr>
    </a:lvl1pPr>
    <a:lvl2pPr marL="4572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</a:defRPr>
    </a:lvl2pPr>
    <a:lvl3pPr marL="9144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</a:defRPr>
    </a:lvl3pPr>
    <a:lvl4pPr marL="13716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</a:defRPr>
    </a:lvl4pPr>
    <a:lvl5pPr marL="18288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</a:defRPr>
    </a:lvl5pPr>
    <a:lvl6pPr marL="2286000" algn="l" defTabSz="914400">
      <a:defRPr b="1">
        <a:solidFill>
          <a:schemeClr val="tx1"/>
        </a:solidFill>
        <a:latin typeface="Arial"/>
        <a:ea typeface="+mn-ea"/>
      </a:defRPr>
    </a:lvl6pPr>
    <a:lvl7pPr marL="2743200" algn="l" defTabSz="914400">
      <a:defRPr b="1">
        <a:solidFill>
          <a:schemeClr val="tx1"/>
        </a:solidFill>
        <a:latin typeface="Arial"/>
        <a:ea typeface="+mn-ea"/>
      </a:defRPr>
    </a:lvl7pPr>
    <a:lvl8pPr marL="3200400" algn="l" defTabSz="914400">
      <a:defRPr b="1">
        <a:solidFill>
          <a:schemeClr val="tx1"/>
        </a:solidFill>
        <a:latin typeface="Arial"/>
        <a:ea typeface="+mn-ea"/>
      </a:defRPr>
    </a:lvl8pPr>
    <a:lvl9pPr marL="3657600" algn="l" defTabSz="914400">
      <a:defRPr b="1">
        <a:solidFill>
          <a:schemeClr val="tx1"/>
        </a:solidFill>
        <a:latin typeface="Arial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ваевская О. В." initials="СО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extLst/>
        </p:spPr>
        <p:txBody>
          <a:bodyPr lIns="92818" tIns="46409" rIns="92818" bIns="46409"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642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kazakhmys_White_logo"/>
          <p:cNvPicPr>
            <a:picLocks noChangeArrowheads="1"/>
          </p:cNvPicPr>
          <p:nvPr userDrawn="1"/>
        </p:nvPicPr>
        <p:blipFill>
          <a:blip r:embed="rId3"/>
          <a:stretch/>
        </p:blipFill>
        <p:spPr bwMode="auto">
          <a:xfrm>
            <a:off x="6666069" y="202431"/>
            <a:ext cx="1934307" cy="763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13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63733" y="2695625"/>
            <a:ext cx="2980267" cy="660421"/>
          </a:xfrm>
        </p:spPr>
        <p:txBody>
          <a:bodyPr lIns="91423" rIns="91423" anchor="b"/>
          <a:lstStyle>
            <a:lvl1pPr algn="ctr">
              <a:defRPr/>
            </a:lvl1pPr>
          </a:lstStyle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01189" y="3795715"/>
            <a:ext cx="2664069" cy="546945"/>
          </a:xfrm>
        </p:spPr>
        <p:txBody>
          <a:bodyPr lIns="91440" tIns="45720" rIns="91440" bIns="45720"/>
          <a:lstStyle>
            <a:lvl1pPr defTabSz="414715">
              <a:spcBef>
                <a:spcPts val="0"/>
              </a:spcBef>
              <a:buClr>
                <a:srgbClr val="FFFFFF"/>
              </a:buClr>
              <a:buFont typeface="Arial"/>
              <a:buNone/>
              <a:defRPr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/>
              <a:t>Click to edit Master subtitle style</a:t>
            </a:r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927189" y="865192"/>
            <a:ext cx="1991181" cy="1724025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2067-243B-4E0F-901B-083DC3089521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527356" y="134946"/>
            <a:ext cx="604456" cy="2454274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836220" y="134946"/>
            <a:ext cx="1763876" cy="2454274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2B66B-4EAA-4AA9-AD98-2EE2E616399B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0169-4F88-452B-8274-6743A86838CD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435" y="4406971"/>
            <a:ext cx="7772400" cy="122865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435" y="4013801"/>
            <a:ext cx="7772400" cy="393107"/>
          </a:xfrm>
        </p:spPr>
        <p:txBody>
          <a:bodyPr anchor="b"/>
          <a:lstStyle>
            <a:lvl1pPr marL="0" indent="0">
              <a:buNone/>
              <a:defRPr sz="1850"/>
            </a:lvl1pPr>
            <a:lvl2pPr marL="422040" indent="0">
              <a:buNone/>
              <a:defRPr sz="1650"/>
            </a:lvl2pPr>
            <a:lvl3pPr marL="844083" indent="0">
              <a:buNone/>
              <a:defRPr sz="1500"/>
            </a:lvl3pPr>
            <a:lvl4pPr marL="1266124" indent="0">
              <a:buNone/>
              <a:defRPr sz="1300"/>
            </a:lvl4pPr>
            <a:lvl5pPr marL="1688165" indent="0">
              <a:buNone/>
              <a:defRPr sz="1300"/>
            </a:lvl5pPr>
            <a:lvl6pPr marL="2110207" indent="0">
              <a:buNone/>
              <a:defRPr sz="1300"/>
            </a:lvl6pPr>
            <a:lvl7pPr marL="2532248" indent="0">
              <a:buNone/>
              <a:defRPr sz="1300"/>
            </a:lvl7pPr>
            <a:lvl8pPr marL="2954288" indent="0">
              <a:buNone/>
              <a:defRPr sz="1300"/>
            </a:lvl8pPr>
            <a:lvl9pPr marL="3376331" indent="0">
              <a:buNone/>
              <a:defRPr sz="13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5E23-D940-421C-B5EF-D9B615D26C3F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8084" y="865189"/>
            <a:ext cx="4284785" cy="2495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33552" y="865189"/>
            <a:ext cx="4284785" cy="2495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982B-D2FD-475D-A842-870CFF435E22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658022"/>
            <a:ext cx="8229600" cy="376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4095"/>
            <a:ext cx="4040066" cy="7907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40" indent="0">
              <a:buNone/>
              <a:defRPr sz="1850" b="1"/>
            </a:lvl2pPr>
            <a:lvl3pPr marL="844083" indent="0">
              <a:buNone/>
              <a:defRPr sz="1650" b="1"/>
            </a:lvl3pPr>
            <a:lvl4pPr marL="1266124" indent="0">
              <a:buNone/>
              <a:defRPr sz="1500" b="1"/>
            </a:lvl4pPr>
            <a:lvl5pPr marL="1688165" indent="0">
              <a:buNone/>
              <a:defRPr sz="1500" b="1"/>
            </a:lvl5pPr>
            <a:lvl6pPr marL="2110207" indent="0">
              <a:buNone/>
              <a:defRPr sz="1500" b="1"/>
            </a:lvl6pPr>
            <a:lvl7pPr marL="2532248" indent="0">
              <a:buNone/>
              <a:defRPr sz="1500" b="1"/>
            </a:lvl7pPr>
            <a:lvl8pPr marL="2954288" indent="0">
              <a:buNone/>
              <a:defRPr sz="1500" b="1"/>
            </a:lvl8pPr>
            <a:lvl9pPr marL="3376331" indent="0">
              <a:buNone/>
              <a:defRPr sz="15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066" cy="2183020"/>
          </a:xfrm>
        </p:spPr>
        <p:txBody>
          <a:bodyPr/>
          <a:lstStyle>
            <a:lvl1pPr>
              <a:defRPr sz="2200"/>
            </a:lvl1pPr>
            <a:lvl2pPr>
              <a:defRPr sz="1850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305" y="1384095"/>
            <a:ext cx="4041531" cy="7907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2040" indent="0">
              <a:buNone/>
              <a:defRPr sz="1850" b="1"/>
            </a:lvl2pPr>
            <a:lvl3pPr marL="844083" indent="0">
              <a:buNone/>
              <a:defRPr sz="1650" b="1"/>
            </a:lvl3pPr>
            <a:lvl4pPr marL="1266124" indent="0">
              <a:buNone/>
              <a:defRPr sz="1500" b="1"/>
            </a:lvl4pPr>
            <a:lvl5pPr marL="1688165" indent="0">
              <a:buNone/>
              <a:defRPr sz="1500" b="1"/>
            </a:lvl5pPr>
            <a:lvl6pPr marL="2110207" indent="0">
              <a:buNone/>
              <a:defRPr sz="1500" b="1"/>
            </a:lvl6pPr>
            <a:lvl7pPr marL="2532248" indent="0">
              <a:buNone/>
              <a:defRPr sz="1500" b="1"/>
            </a:lvl7pPr>
            <a:lvl8pPr marL="2954288" indent="0">
              <a:buNone/>
              <a:defRPr sz="1500" b="1"/>
            </a:lvl8pPr>
            <a:lvl9pPr marL="3376331" indent="0">
              <a:buNone/>
              <a:defRPr sz="15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305" y="2174875"/>
            <a:ext cx="4041531" cy="2183020"/>
          </a:xfrm>
        </p:spPr>
        <p:txBody>
          <a:bodyPr/>
          <a:lstStyle>
            <a:lvl1pPr>
              <a:defRPr sz="2200"/>
            </a:lvl1pPr>
            <a:lvl2pPr>
              <a:defRPr sz="1850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8AAB-49DC-4392-AFBF-8A9E2DCE4A43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15F1DF-5FA4-403C-A11B-00B44E041DBA}" type="slidenum"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2E99-C29B-4308-A5D5-D07988C64D34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3" y="774679"/>
            <a:ext cx="3008435" cy="660421"/>
          </a:xfrm>
        </p:spPr>
        <p:txBody>
          <a:bodyPr anchor="b"/>
          <a:lstStyle>
            <a:lvl1pPr algn="l">
              <a:defRPr sz="1850" b="1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538" y="273055"/>
            <a:ext cx="5111262" cy="2847752"/>
          </a:xfrm>
        </p:spPr>
        <p:txBody>
          <a:bodyPr/>
          <a:lstStyle>
            <a:lvl1pPr>
              <a:defRPr sz="2950"/>
            </a:lvl1pPr>
            <a:lvl2pPr>
              <a:defRPr sz="2600"/>
            </a:lvl2pPr>
            <a:lvl3pPr>
              <a:defRPr sz="2200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3" y="1435101"/>
            <a:ext cx="3008435" cy="307892"/>
          </a:xfrm>
        </p:spPr>
        <p:txBody>
          <a:bodyPr/>
          <a:lstStyle>
            <a:lvl1pPr marL="0" indent="0">
              <a:buNone/>
              <a:defRPr sz="1300"/>
            </a:lvl1pPr>
            <a:lvl2pPr marL="422040" indent="0">
              <a:buNone/>
              <a:defRPr sz="1100"/>
            </a:lvl2pPr>
            <a:lvl3pPr marL="844083" indent="0">
              <a:buNone/>
              <a:defRPr sz="900"/>
            </a:lvl3pPr>
            <a:lvl4pPr marL="1266124" indent="0">
              <a:buNone/>
              <a:defRPr sz="850"/>
            </a:lvl4pPr>
            <a:lvl5pPr marL="1688165" indent="0">
              <a:buNone/>
              <a:defRPr sz="850"/>
            </a:lvl5pPr>
            <a:lvl6pPr marL="2110207" indent="0">
              <a:buNone/>
              <a:defRPr sz="850"/>
            </a:lvl6pPr>
            <a:lvl7pPr marL="2532248" indent="0">
              <a:buNone/>
              <a:defRPr sz="850"/>
            </a:lvl7pPr>
            <a:lvl8pPr marL="2954288" indent="0">
              <a:buNone/>
              <a:defRPr sz="850"/>
            </a:lvl8pPr>
            <a:lvl9pPr marL="3376331" indent="0">
              <a:buNone/>
              <a:defRPr sz="8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95DB-A5E0-4903-92C6-66DE987D978F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166" y="4991039"/>
            <a:ext cx="5486400" cy="376369"/>
          </a:xfrm>
        </p:spPr>
        <p:txBody>
          <a:bodyPr anchor="b"/>
          <a:lstStyle>
            <a:lvl1pPr algn="l">
              <a:defRPr sz="1850" b="1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166" y="612776"/>
            <a:ext cx="5486400" cy="563666"/>
          </a:xfrm>
        </p:spPr>
        <p:txBody>
          <a:bodyPr/>
          <a:lstStyle>
            <a:lvl1pPr marL="0" indent="0">
              <a:buNone/>
              <a:defRPr sz="2950"/>
            </a:lvl1pPr>
            <a:lvl2pPr marL="422040" indent="0">
              <a:buNone/>
              <a:defRPr sz="2600"/>
            </a:lvl2pPr>
            <a:lvl3pPr marL="844083" indent="0">
              <a:buNone/>
              <a:defRPr sz="2200"/>
            </a:lvl3pPr>
            <a:lvl4pPr marL="1266124" indent="0">
              <a:buNone/>
              <a:defRPr sz="1850"/>
            </a:lvl4pPr>
            <a:lvl5pPr marL="1688165" indent="0">
              <a:buNone/>
              <a:defRPr sz="1850"/>
            </a:lvl5pPr>
            <a:lvl6pPr marL="2110207" indent="0">
              <a:buNone/>
              <a:defRPr sz="1850"/>
            </a:lvl6pPr>
            <a:lvl7pPr marL="2532248" indent="0">
              <a:buNone/>
              <a:defRPr sz="1850"/>
            </a:lvl7pPr>
            <a:lvl8pPr marL="2954288" indent="0">
              <a:buNone/>
              <a:defRPr sz="1850"/>
            </a:lvl8pPr>
            <a:lvl9pPr marL="3376331" indent="0">
              <a:buNone/>
              <a:defRPr sz="1850"/>
            </a:lvl9pPr>
          </a:lstStyle>
          <a:p>
            <a:pPr lvl="0"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166" y="5367338"/>
            <a:ext cx="5486400" cy="307892"/>
          </a:xfrm>
        </p:spPr>
        <p:txBody>
          <a:bodyPr/>
          <a:lstStyle>
            <a:lvl1pPr marL="0" indent="0">
              <a:buNone/>
              <a:defRPr sz="1300"/>
            </a:lvl1pPr>
            <a:lvl2pPr marL="422040" indent="0">
              <a:buNone/>
              <a:defRPr sz="1100"/>
            </a:lvl2pPr>
            <a:lvl3pPr marL="844083" indent="0">
              <a:buNone/>
              <a:defRPr sz="900"/>
            </a:lvl3pPr>
            <a:lvl4pPr marL="1266124" indent="0">
              <a:buNone/>
              <a:defRPr sz="850"/>
            </a:lvl4pPr>
            <a:lvl5pPr marL="1688165" indent="0">
              <a:buNone/>
              <a:defRPr sz="850"/>
            </a:lvl5pPr>
            <a:lvl6pPr marL="2110207" indent="0">
              <a:buNone/>
              <a:defRPr sz="850"/>
            </a:lvl6pPr>
            <a:lvl7pPr marL="2532248" indent="0">
              <a:buNone/>
              <a:defRPr sz="850"/>
            </a:lvl7pPr>
            <a:lvl8pPr marL="2954288" indent="0">
              <a:buNone/>
              <a:defRPr sz="850"/>
            </a:lvl8pPr>
            <a:lvl9pPr marL="3376331" indent="0">
              <a:buNone/>
              <a:defRPr sz="8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6BE65-DE9A-4E20-942A-5D85C7E5F872}" type="slidenum"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83077" tIns="83077" rIns="83077" bIns="83077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92"/>
            <a:ext cx="8710246" cy="1609274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45201"/>
            <a:ext cx="7562850" cy="376369"/>
          </a:xfrm>
          <a:prstGeom prst="rect">
            <a:avLst/>
          </a:prstGeom>
          <a:noFill/>
          <a:ln>
            <a:noFill/>
          </a:ln>
        </p:spPr>
        <p:txBody>
          <a:bodyPr vert="horz" wrap="square" lIns="18000" tIns="45711" rIns="18000" bIns="45711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pic>
        <p:nvPicPr>
          <p:cNvPr id="3078" name="Picture 6" descr="kazakhmys_White_logo"/>
          <p:cNvPicPr>
            <a:picLocks noChangeArrowheads="1"/>
          </p:cNvPicPr>
          <p:nvPr/>
        </p:nvPicPr>
        <p:blipFill>
          <a:blip r:embed="rId13"/>
          <a:stretch/>
        </p:blipFill>
        <p:spPr bwMode="auto">
          <a:xfrm>
            <a:off x="7907215" y="114309"/>
            <a:ext cx="1185497" cy="4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325" y="6512454"/>
            <a:ext cx="9136673" cy="2751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83077" tIns="83077" rIns="83077" bIns="83077" anchor="ctr">
            <a:noAutofit/>
          </a:bodyPr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50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3467" y="6546057"/>
            <a:ext cx="880533" cy="207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3" tIns="45711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CAA62-9F0D-402C-B341-02408953C91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+mj-lt"/>
          <a:ea typeface="+mj-ea"/>
        </a:defRPr>
      </a:lvl1pPr>
      <a:lvl2pPr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5pPr>
      <a:lvl6pPr marL="422040"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6pPr>
      <a:lvl7pPr marL="844083"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7pPr>
      <a:lvl8pPr marL="1266124"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8pPr>
      <a:lvl9pPr marL="1688165" algn="l">
        <a:spcBef>
          <a:spcPts val="0"/>
        </a:spcBef>
        <a:spcAft>
          <a:spcPts val="0"/>
        </a:spcAft>
        <a:defRPr sz="1850" b="1">
          <a:solidFill>
            <a:schemeClr val="bg1"/>
          </a:solidFill>
          <a:latin typeface="Arial"/>
        </a:defRPr>
      </a:lvl9pPr>
    </p:titleStyle>
    <p:bodyStyle>
      <a:lvl1pPr marL="316531" indent="-316531" algn="l">
        <a:spcBef>
          <a:spcPts val="0"/>
        </a:spcBef>
        <a:spcAft>
          <a:spcPts val="0"/>
        </a:spcAft>
        <a:buClr>
          <a:schemeClr val="folHlink"/>
        </a:buClr>
        <a:defRPr sz="1500" b="1">
          <a:solidFill>
            <a:schemeClr val="tx1"/>
          </a:solidFill>
          <a:latin typeface="+mn-lt"/>
          <a:ea typeface="+mn-ea"/>
        </a:defRPr>
      </a:lvl1pPr>
      <a:lvl2pPr marL="1466" indent="420576" algn="l">
        <a:spcBef>
          <a:spcPts val="0"/>
        </a:spcBef>
        <a:spcAft>
          <a:spcPts val="0"/>
        </a:spcAft>
        <a:buClr>
          <a:schemeClr val="folHlink"/>
        </a:buClr>
        <a:buSzPct val="120000"/>
        <a:buFont typeface="Verdana"/>
        <a:defRPr sz="1500">
          <a:solidFill>
            <a:schemeClr val="tx1"/>
          </a:solidFill>
          <a:latin typeface="+mn-lt"/>
        </a:defRPr>
      </a:lvl2pPr>
      <a:lvl3pPr marL="250587" indent="-247657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©"/>
        <a:defRPr sz="1500">
          <a:solidFill>
            <a:schemeClr val="tx1"/>
          </a:solidFill>
          <a:latin typeface="+mn-lt"/>
        </a:defRPr>
      </a:lvl3pPr>
      <a:lvl4pPr marL="498243" indent="-246191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§"/>
        <a:defRPr sz="1500">
          <a:solidFill>
            <a:schemeClr val="tx1"/>
          </a:solidFill>
          <a:latin typeface="+mn-lt"/>
        </a:defRPr>
      </a:lvl4pPr>
      <a:lvl5pPr marL="742969" indent="-243260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¡"/>
        <a:defRPr sz="1500">
          <a:solidFill>
            <a:schemeClr val="tx1"/>
          </a:solidFill>
          <a:latin typeface="+mn-lt"/>
        </a:defRPr>
      </a:lvl5pPr>
      <a:lvl6pPr marL="1165010" indent="-243260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¡"/>
        <a:defRPr sz="1500">
          <a:solidFill>
            <a:schemeClr val="tx1"/>
          </a:solidFill>
          <a:latin typeface="+mn-lt"/>
        </a:defRPr>
      </a:lvl6pPr>
      <a:lvl7pPr marL="1587052" indent="-243260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¡"/>
        <a:defRPr sz="1500">
          <a:solidFill>
            <a:schemeClr val="tx1"/>
          </a:solidFill>
          <a:latin typeface="+mn-lt"/>
        </a:defRPr>
      </a:lvl7pPr>
      <a:lvl8pPr marL="2009093" indent="-243260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¡"/>
        <a:defRPr sz="1500">
          <a:solidFill>
            <a:schemeClr val="tx1"/>
          </a:solidFill>
          <a:latin typeface="+mn-lt"/>
        </a:defRPr>
      </a:lvl8pPr>
      <a:lvl9pPr marL="2431134" indent="-243260" algn="l">
        <a:spcBef>
          <a:spcPts val="0"/>
        </a:spcBef>
        <a:spcAft>
          <a:spcPts val="0"/>
        </a:spcAft>
        <a:buClr>
          <a:schemeClr val="tx1"/>
        </a:buClr>
        <a:buFont typeface="Wingdings 2"/>
        <a:buChar char="¡"/>
        <a:defRPr sz="15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844083">
        <a:defRPr sz="1650">
          <a:solidFill>
            <a:schemeClr val="tx1"/>
          </a:solidFill>
          <a:latin typeface="+mn-lt"/>
          <a:ea typeface="+mn-ea"/>
        </a:defRPr>
      </a:lvl1pPr>
      <a:lvl2pPr marL="422040" algn="l" defTabSz="844083">
        <a:defRPr sz="1650">
          <a:solidFill>
            <a:schemeClr val="tx1"/>
          </a:solidFill>
          <a:latin typeface="+mn-lt"/>
          <a:ea typeface="+mn-ea"/>
        </a:defRPr>
      </a:lvl2pPr>
      <a:lvl3pPr marL="844083" algn="l" defTabSz="844083">
        <a:defRPr sz="1650">
          <a:solidFill>
            <a:schemeClr val="tx1"/>
          </a:solidFill>
          <a:latin typeface="+mn-lt"/>
          <a:ea typeface="+mn-ea"/>
        </a:defRPr>
      </a:lvl3pPr>
      <a:lvl4pPr marL="1266124" algn="l" defTabSz="844083">
        <a:defRPr sz="1650">
          <a:solidFill>
            <a:schemeClr val="tx1"/>
          </a:solidFill>
          <a:latin typeface="+mn-lt"/>
          <a:ea typeface="+mn-ea"/>
        </a:defRPr>
      </a:lvl4pPr>
      <a:lvl5pPr marL="1688165" algn="l" defTabSz="844083">
        <a:defRPr sz="1650">
          <a:solidFill>
            <a:schemeClr val="tx1"/>
          </a:solidFill>
          <a:latin typeface="+mn-lt"/>
          <a:ea typeface="+mn-ea"/>
        </a:defRPr>
      </a:lvl5pPr>
      <a:lvl6pPr marL="2110207" algn="l" defTabSz="844083">
        <a:defRPr sz="1650">
          <a:solidFill>
            <a:schemeClr val="tx1"/>
          </a:solidFill>
          <a:latin typeface="+mn-lt"/>
          <a:ea typeface="+mn-ea"/>
        </a:defRPr>
      </a:lvl6pPr>
      <a:lvl7pPr marL="2532248" algn="l" defTabSz="844083">
        <a:defRPr sz="1650">
          <a:solidFill>
            <a:schemeClr val="tx1"/>
          </a:solidFill>
          <a:latin typeface="+mn-lt"/>
          <a:ea typeface="+mn-ea"/>
        </a:defRPr>
      </a:lvl7pPr>
      <a:lvl8pPr marL="2954288" algn="l" defTabSz="844083">
        <a:defRPr sz="1650">
          <a:solidFill>
            <a:schemeClr val="tx1"/>
          </a:solidFill>
          <a:latin typeface="+mn-lt"/>
          <a:ea typeface="+mn-ea"/>
        </a:defRPr>
      </a:lvl8pPr>
      <a:lvl9pPr marL="3376331" algn="l" defTabSz="844083">
        <a:defRPr sz="16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zakhmys.kz/ru/abou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hyperlink" Target="http://www.comex.kz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://www.reestr.nadloc.kz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mailto:Zhanat.Kushanov@kazakhmys.k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ts.import@kazakhmys.kz" TargetMode="External"/><Relationship Id="rId5" Type="http://schemas.openxmlformats.org/officeDocument/2006/relationships/hyperlink" Target="mailto:Adilbek.Bekbanov@kazakhmys.kz" TargetMode="External"/><Relationship Id="rId4" Type="http://schemas.openxmlformats.org/officeDocument/2006/relationships/hyperlink" Target="mailto:Anvar.Sakaev@kazakhmys.k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172200" y="794954"/>
            <a:ext cx="2971800" cy="5809860"/>
          </a:xfrm>
          <a:prstGeom prst="rect">
            <a:avLst/>
          </a:prstGeom>
          <a:noFill/>
          <a:ln>
            <a:noFill/>
          </a:ln>
        </p:spPr>
        <p:txBody>
          <a:bodyPr wrap="square" lIns="0" tIns="42196" rIns="0" bIns="42196" anchor="ctr">
            <a:spAutoFit/>
          </a:bodyPr>
          <a:lstStyle/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r>
              <a:rPr sz="2000" dirty="0" err="1">
                <a:solidFill>
                  <a:srgbClr val="FFFFFF"/>
                </a:solidFill>
                <a:latin typeface="+mn-lt"/>
              </a:rPr>
              <a:t>Процедура</a:t>
            </a:r>
            <a:r>
              <a:rPr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+mn-lt"/>
              </a:rPr>
              <a:t>закупок</a:t>
            </a:r>
            <a:r>
              <a:rPr sz="2000" dirty="0">
                <a:solidFill>
                  <a:srgbClr val="FFFFFF"/>
                </a:solidFill>
                <a:latin typeface="+mn-lt"/>
              </a:rPr>
              <a:t> </a:t>
            </a:r>
            <a:endParaRPr dirty="0"/>
          </a:p>
          <a:p>
            <a:pPr algn="ctr">
              <a:defRPr/>
            </a:pPr>
            <a:r>
              <a:rPr sz="2000" dirty="0">
                <a:solidFill>
                  <a:srgbClr val="FFFFFF"/>
                </a:solidFill>
                <a:latin typeface="+mn-lt"/>
              </a:rPr>
              <a:t>ТОО «Kazakhmys Holding»</a:t>
            </a:r>
            <a:endParaRPr dirty="0"/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20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sz="1600" i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r>
              <a:rPr sz="1600" b="0" dirty="0" smtClean="0">
                <a:solidFill>
                  <a:srgbClr val="FFFFFF"/>
                </a:solidFill>
                <a:latin typeface="+mn-lt"/>
              </a:rPr>
              <a:t>20</a:t>
            </a:r>
            <a:r>
              <a:rPr lang="ru-RU" sz="1600" b="0" dirty="0" smtClean="0">
                <a:solidFill>
                  <a:srgbClr val="FFFFFF"/>
                </a:solidFill>
                <a:latin typeface="+mn-lt"/>
              </a:rPr>
              <a:t>21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47205"/>
            <a:ext cx="7562850" cy="377008"/>
          </a:xfrm>
        </p:spPr>
        <p:txBody>
          <a:bodyPr/>
          <a:lstStyle/>
          <a:p>
            <a:r>
              <a:rPr lang="ru-RU" dirty="0"/>
              <a:t>Структура ТОО «</a:t>
            </a:r>
            <a:r>
              <a:rPr lang="en-US" dirty="0"/>
              <a:t>Kazakhmys Holding»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3467" y="6548623"/>
            <a:ext cx="880533" cy="205395"/>
          </a:xfrm>
        </p:spPr>
        <p:txBody>
          <a:bodyPr/>
          <a:lstStyle/>
          <a:p>
            <a:pPr>
              <a:defRPr/>
            </a:pPr>
            <a:fld id="{0DE20169-4F88-452B-8274-6743A86838CD}" type="slidenum">
              <a:rPr lang="ru-RU" smtClean="0">
                <a:latin typeface="+mn-lt"/>
              </a:rPr>
              <a:t>1</a:t>
            </a:fld>
            <a:endParaRPr lang="ru-RU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07042"/>
              </p:ext>
            </p:extLst>
          </p:nvPr>
        </p:nvGraphicFramePr>
        <p:xfrm>
          <a:off x="179512" y="836712"/>
          <a:ext cx="8710612" cy="426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07">
                <a:tc>
                  <a:txBody>
                    <a:bodyPr/>
                    <a:lstStyle/>
                    <a:p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Разведка,</a:t>
                      </a:r>
                      <a:r>
                        <a:rPr lang="ru-RU" sz="1200" b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добыча и обогащение</a:t>
                      </a:r>
                      <a:endParaRPr lang="ru-RU" sz="1200" b="1" u="sng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</a:rPr>
                        <a:t>Ремонт</a:t>
                      </a:r>
                      <a:r>
                        <a:rPr lang="ru-RU" sz="1200" b="1" u="sng" baseline="0" dirty="0" smtClean="0">
                          <a:solidFill>
                            <a:schemeClr val="tx1"/>
                          </a:solidFill>
                        </a:rPr>
                        <a:t> горно-шахтного оборудования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837"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</a:rPr>
                        <a:t>ТОО «Корпорация «Казахмыс»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и обогащение медной руды</a:t>
                      </a:r>
                    </a:p>
                    <a:p>
                      <a:r>
                        <a:rPr lang="ru-RU" sz="1200" b="0" dirty="0" smtClean="0">
                          <a:effectLst/>
                        </a:rPr>
                        <a:t>ТОО «Kazakhmys </a:t>
                      </a:r>
                      <a:r>
                        <a:rPr lang="ru-RU" sz="1200" b="0" dirty="0" err="1" smtClean="0">
                          <a:effectLst/>
                        </a:rPr>
                        <a:t>Barlau</a:t>
                      </a:r>
                      <a:r>
                        <a:rPr lang="ru-RU" sz="1200" b="0" dirty="0" smtClean="0">
                          <a:effectLst/>
                        </a:rPr>
                        <a:t> (Казахмыс </a:t>
                      </a:r>
                      <a:r>
                        <a:rPr lang="ru-RU" sz="1200" b="0" dirty="0" err="1" smtClean="0">
                          <a:effectLst/>
                        </a:rPr>
                        <a:t>Барлау</a:t>
                      </a:r>
                      <a:r>
                        <a:rPr lang="ru-RU" sz="1200" b="0" dirty="0" smtClean="0">
                          <a:effectLst/>
                        </a:rPr>
                        <a:t>)»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</a:rPr>
                        <a:t>Геолого-разведочные работы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Kazakhmys Maintenance Services (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Казахмыс </a:t>
                      </a:r>
                      <a:r>
                        <a:rPr lang="ru-RU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Мэйнтенанс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Сервисиз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 </a:t>
                      </a:r>
                      <a:r>
                        <a:rPr lang="ru-RU" sz="1200" b="0" dirty="0" smtClean="0"/>
                        <a:t/>
                      </a:r>
                      <a:br>
                        <a:rPr lang="ru-RU" sz="1200" b="0" dirty="0" smtClean="0"/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Ремонт горно-шахтной техники</a:t>
                      </a:r>
                    </a:p>
                    <a:p>
                      <a:endParaRPr lang="ru-RU" sz="1200" i="1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Металлургия</a:t>
                      </a:r>
                      <a:endParaRPr lang="ru-RU" sz="1200" b="1" u="sng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Топливно-</a:t>
                      </a:r>
                      <a:r>
                        <a:rPr lang="ru-RU" sz="1200" b="1" u="sng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энергитический</a:t>
                      </a:r>
                      <a:r>
                        <a:rPr lang="ru-RU" sz="12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483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 «Kazakhmys </a:t>
                      </a:r>
                      <a:r>
                        <a:rPr lang="ru-RU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Smelting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(Казахмыс </a:t>
                      </a:r>
                      <a:r>
                        <a:rPr lang="ru-RU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Смэлтинг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  <a:r>
                        <a:rPr lang="ru-RU" sz="12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катодной меди, аффинированного золота и серебра</a:t>
                      </a:r>
                    </a:p>
                    <a:p>
                      <a:endParaRPr lang="ru-RU" sz="12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  <a:endParaRPr lang="ru-RU" sz="1200" b="1" u="sng" dirty="0" smtClean="0"/>
                    </a:p>
                    <a:p>
                      <a:endParaRPr lang="ru-RU" sz="12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en-US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Maker (</a:t>
                      </a:r>
                      <a:r>
                        <a:rPr lang="ru-RU" sz="1200" b="0" i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Мэйкер</a:t>
                      </a: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 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Машиностроение</a:t>
                      </a:r>
                    </a:p>
                    <a:p>
                      <a:endParaRPr lang="ru-RU" sz="1200" i="1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effectLst/>
                        </a:rPr>
                        <a:t>ТОО «</a:t>
                      </a:r>
                      <a:r>
                        <a:rPr lang="en-US" sz="1200" b="0" dirty="0" smtClean="0">
                          <a:effectLst/>
                        </a:rPr>
                        <a:t>Kazakhmys Energy (</a:t>
                      </a:r>
                      <a:r>
                        <a:rPr lang="ru-RU" sz="1200" b="0" dirty="0" smtClean="0">
                          <a:effectLst/>
                        </a:rPr>
                        <a:t>Казахмыс </a:t>
                      </a:r>
                      <a:r>
                        <a:rPr lang="ru-RU" sz="1200" b="0" dirty="0" err="1" smtClean="0">
                          <a:effectLst/>
                        </a:rPr>
                        <a:t>Энерджи</a:t>
                      </a:r>
                      <a:r>
                        <a:rPr lang="ru-RU" sz="1200" b="0" dirty="0" smtClean="0">
                          <a:effectLst/>
                        </a:rPr>
                        <a:t>)»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тепло/электроэнергией</a:t>
                      </a:r>
                    </a:p>
                    <a:p>
                      <a:pPr marL="0" algn="l" defTabSz="844083"/>
                      <a:r>
                        <a:rPr lang="ru-RU" sz="1200" b="0" dirty="0" smtClean="0">
                          <a:effectLst/>
                        </a:rPr>
                        <a:t>ТОО «ГРЭС </a:t>
                      </a:r>
                      <a:r>
                        <a:rPr lang="ru-RU" sz="1200" b="0" dirty="0" err="1" smtClean="0">
                          <a:effectLst/>
                        </a:rPr>
                        <a:t>Топар</a:t>
                      </a:r>
                      <a:r>
                        <a:rPr lang="ru-RU" sz="1200" b="0" dirty="0" smtClean="0">
                          <a:effectLst/>
                        </a:rPr>
                        <a:t>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электроэнергии</a:t>
                      </a:r>
                    </a:p>
                    <a:p>
                      <a:pPr marL="0" algn="l" defTabSz="844083"/>
                      <a:r>
                        <a:rPr lang="ru-RU" sz="1200" b="0" dirty="0" smtClean="0">
                          <a:effectLst/>
                        </a:rPr>
                        <a:t>ТОО «</a:t>
                      </a:r>
                      <a:r>
                        <a:rPr lang="en-US" sz="1200" b="0" dirty="0" smtClean="0">
                          <a:effectLst/>
                        </a:rPr>
                        <a:t>Kazakhmys Distribution (</a:t>
                      </a:r>
                      <a:r>
                        <a:rPr lang="ru-RU" sz="1200" b="0" dirty="0" smtClean="0">
                          <a:effectLst/>
                        </a:rPr>
                        <a:t>Казахмыс </a:t>
                      </a:r>
                      <a:r>
                        <a:rPr lang="ru-RU" sz="1200" b="0" dirty="0" err="1" smtClean="0">
                          <a:effectLst/>
                        </a:rPr>
                        <a:t>Дистрибьюшн</a:t>
                      </a:r>
                      <a:r>
                        <a:rPr lang="ru-RU" sz="1200" b="0" dirty="0" smtClean="0">
                          <a:effectLst/>
                        </a:rPr>
                        <a:t>)»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и распределение электрической энергии</a:t>
                      </a:r>
                    </a:p>
                    <a:p>
                      <a:pPr marL="0" algn="l" defTabSz="844083"/>
                      <a:r>
                        <a:rPr lang="ru-RU" sz="1200" b="0" dirty="0" smtClean="0">
                          <a:effectLst/>
                        </a:rPr>
                        <a:t>ТОО «</a:t>
                      </a:r>
                      <a:r>
                        <a:rPr lang="en-US" sz="1200" b="0" dirty="0" smtClean="0">
                          <a:effectLst/>
                        </a:rPr>
                        <a:t>Kazakhmys Coal (</a:t>
                      </a:r>
                      <a:r>
                        <a:rPr lang="ru-RU" sz="1200" b="0" dirty="0" smtClean="0">
                          <a:effectLst/>
                        </a:rPr>
                        <a:t>Казахмыс Коал)» 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i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угля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sng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4408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sng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562">
                <a:tc>
                  <a:txBody>
                    <a:bodyPr/>
                    <a:lstStyle/>
                    <a:p>
                      <a:endParaRPr lang="ru-RU" sz="12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i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3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085" y="133339"/>
            <a:ext cx="7562850" cy="400093"/>
          </a:xfrm>
        </p:spPr>
        <p:txBody>
          <a:bodyPr/>
          <a:lstStyle/>
          <a:p>
            <a:pPr lvl="0">
              <a:defRPr/>
            </a:pPr>
            <a:r>
              <a:rPr sz="2000" dirty="0" err="1"/>
              <a:t>Централизация</a:t>
            </a:r>
            <a:r>
              <a:rPr sz="2000" dirty="0"/>
              <a:t> </a:t>
            </a:r>
            <a:r>
              <a:rPr sz="2000" dirty="0" err="1"/>
              <a:t>закупок</a:t>
            </a:r>
            <a:endParaRPr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02753" y="993142"/>
            <a:ext cx="5336275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sz="1600" b="0" dirty="0"/>
              <a:t>   </a:t>
            </a:r>
            <a:r>
              <a:rPr sz="1600" b="0" dirty="0" err="1"/>
              <a:t>Централизация</a:t>
            </a:r>
            <a:r>
              <a:rPr sz="1600" b="0" dirty="0"/>
              <a:t> </a:t>
            </a:r>
            <a:r>
              <a:rPr sz="1600" b="0" dirty="0" err="1"/>
              <a:t>закупок</a:t>
            </a:r>
            <a:r>
              <a:rPr sz="1600" b="0" dirty="0"/>
              <a:t> </a:t>
            </a:r>
            <a:r>
              <a:rPr sz="1600" b="0" dirty="0" err="1"/>
              <a:t>компании</a:t>
            </a:r>
            <a:r>
              <a:rPr sz="1600" b="0" dirty="0"/>
              <a:t> </a:t>
            </a:r>
            <a:r>
              <a:rPr sz="1600" b="0" dirty="0" err="1"/>
              <a:t>Группы</a:t>
            </a:r>
            <a:r>
              <a:rPr sz="1600" b="0" dirty="0"/>
              <a:t> «Казахмыс» </a:t>
            </a:r>
            <a:r>
              <a:rPr sz="1600" b="0" dirty="0" err="1"/>
              <a:t>позволяет</a:t>
            </a:r>
            <a:r>
              <a:rPr sz="1600" b="0" dirty="0"/>
              <a:t> </a:t>
            </a:r>
            <a:r>
              <a:rPr sz="1600" b="0" dirty="0" err="1"/>
              <a:t>своевременно</a:t>
            </a:r>
            <a:r>
              <a:rPr sz="1600" b="0" dirty="0"/>
              <a:t> </a:t>
            </a:r>
            <a:r>
              <a:rPr sz="1600" b="0" dirty="0" err="1"/>
              <a:t>приобретать</a:t>
            </a:r>
            <a:r>
              <a:rPr sz="1600" b="0" dirty="0"/>
              <a:t> </a:t>
            </a:r>
            <a:r>
              <a:rPr sz="1600" b="0" dirty="0" err="1"/>
              <a:t>товары</a:t>
            </a:r>
            <a:r>
              <a:rPr sz="1600" b="0" dirty="0"/>
              <a:t>, </a:t>
            </a:r>
            <a:r>
              <a:rPr sz="1600" b="0" dirty="0" err="1"/>
              <a:t>работы</a:t>
            </a:r>
            <a:r>
              <a:rPr sz="1600" b="0" dirty="0"/>
              <a:t> и </a:t>
            </a:r>
            <a:r>
              <a:rPr sz="1600" b="0" dirty="0" err="1"/>
              <a:t>услуги</a:t>
            </a:r>
            <a:r>
              <a:rPr sz="1600" b="0" dirty="0"/>
              <a:t> </a:t>
            </a:r>
            <a:r>
              <a:rPr sz="1600" b="0" dirty="0" err="1"/>
              <a:t>по</a:t>
            </a:r>
            <a:r>
              <a:rPr sz="1600" b="0" dirty="0"/>
              <a:t> </a:t>
            </a:r>
            <a:r>
              <a:rPr sz="1600" b="0" dirty="0" err="1"/>
              <a:t>потребностям</a:t>
            </a:r>
            <a:r>
              <a:rPr sz="1600" b="0" dirty="0"/>
              <a:t> </a:t>
            </a:r>
            <a:r>
              <a:rPr sz="1600" b="0" dirty="0" err="1"/>
              <a:t>производственных</a:t>
            </a:r>
            <a:r>
              <a:rPr sz="1600" b="0" dirty="0"/>
              <a:t> </a:t>
            </a:r>
            <a:r>
              <a:rPr sz="1600" b="0" dirty="0" err="1"/>
              <a:t>предприятий</a:t>
            </a:r>
            <a:r>
              <a:rPr sz="1600" b="0" dirty="0"/>
              <a:t>.</a:t>
            </a:r>
            <a:endParaRPr dirty="0"/>
          </a:p>
          <a:p>
            <a:pPr algn="just">
              <a:defRPr/>
            </a:pPr>
            <a:r>
              <a:rPr sz="1600" b="0" dirty="0"/>
              <a:t>   </a:t>
            </a:r>
            <a:r>
              <a:rPr sz="1600" b="0" dirty="0" err="1"/>
              <a:t>Торговый</a:t>
            </a:r>
            <a:r>
              <a:rPr sz="1600" b="0" dirty="0"/>
              <a:t> </a:t>
            </a:r>
            <a:r>
              <a:rPr sz="1600" b="0" dirty="0" err="1"/>
              <a:t>Дом</a:t>
            </a:r>
            <a:r>
              <a:rPr sz="1600" b="0" dirty="0"/>
              <a:t> ТОО «</a:t>
            </a:r>
            <a:r>
              <a:rPr sz="1600" b="0" dirty="0" err="1"/>
              <a:t>Корпорация</a:t>
            </a:r>
            <a:r>
              <a:rPr sz="1600" b="0" dirty="0"/>
              <a:t> Казахмыс» </a:t>
            </a:r>
            <a:r>
              <a:rPr sz="1600" b="0" dirty="0" err="1"/>
              <a:t>выступает</a:t>
            </a:r>
            <a:r>
              <a:rPr sz="1600" b="0" dirty="0"/>
              <a:t> в </a:t>
            </a:r>
            <a:r>
              <a:rPr sz="1600" b="0" dirty="0" err="1"/>
              <a:t>роли</a:t>
            </a:r>
            <a:r>
              <a:rPr sz="1600" b="0" dirty="0"/>
              <a:t> </a:t>
            </a:r>
            <a:r>
              <a:rPr sz="1600" b="0" dirty="0" err="1"/>
              <a:t>организатора</a:t>
            </a:r>
            <a:r>
              <a:rPr sz="1600" b="0" dirty="0"/>
              <a:t> </a:t>
            </a:r>
            <a:r>
              <a:rPr sz="1600" b="0" dirty="0" err="1"/>
              <a:t>закупок</a:t>
            </a:r>
            <a:r>
              <a:rPr sz="1600" b="0" dirty="0"/>
              <a:t>, с </a:t>
            </a:r>
            <a:r>
              <a:rPr sz="1600" b="0" dirty="0" err="1"/>
              <a:t>сопровождением</a:t>
            </a:r>
            <a:r>
              <a:rPr sz="1600" b="0" dirty="0"/>
              <a:t> </a:t>
            </a:r>
            <a:r>
              <a:rPr sz="1600" b="0" dirty="0" err="1"/>
              <a:t>закупок</a:t>
            </a:r>
            <a:r>
              <a:rPr sz="1600" b="0" dirty="0"/>
              <a:t> </a:t>
            </a:r>
            <a:r>
              <a:rPr sz="1600" b="0" dirty="0" err="1"/>
              <a:t>до</a:t>
            </a:r>
            <a:r>
              <a:rPr sz="1600" b="0" dirty="0"/>
              <a:t> </a:t>
            </a:r>
            <a:r>
              <a:rPr sz="1600" b="0" dirty="0" err="1"/>
              <a:t>заключения</a:t>
            </a:r>
            <a:r>
              <a:rPr sz="1600" b="0" dirty="0"/>
              <a:t> </a:t>
            </a:r>
            <a:r>
              <a:rPr sz="1600" b="0" dirty="0" err="1" smtClean="0"/>
              <a:t>договора</a:t>
            </a:r>
            <a:r>
              <a:rPr lang="ru-RU" sz="1600" b="0" dirty="0" smtClean="0"/>
              <a:t>.</a:t>
            </a:r>
            <a:endParaRPr lang="ru-RU" sz="1600" b="0" dirty="0"/>
          </a:p>
          <a:p>
            <a:pPr algn="just">
              <a:defRPr/>
            </a:pPr>
            <a:r>
              <a:rPr lang="ru-RU" sz="1600" b="0" dirty="0" smtClean="0"/>
              <a:t>   Данный процесс реализован для ТОО «Казахмыс </a:t>
            </a:r>
            <a:r>
              <a:rPr lang="ru-RU" sz="1600" b="0" dirty="0" err="1" smtClean="0"/>
              <a:t>Смэлтинг</a:t>
            </a:r>
            <a:r>
              <a:rPr lang="ru-RU" sz="1600" b="0" dirty="0" smtClean="0"/>
              <a:t>» и ТОО «Корпорация Казахмыс»</a:t>
            </a:r>
            <a:endParaRPr dirty="0"/>
          </a:p>
        </p:txBody>
      </p:sp>
      <p:pic>
        <p:nvPicPr>
          <p:cNvPr id="18" name="Picture 2" descr="C:\Users\AinurAu\Desktop\downloa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782188" y="4296546"/>
            <a:ext cx="1379921" cy="1229173"/>
          </a:xfrm>
          <a:prstGeom prst="rect">
            <a:avLst/>
          </a:prstGeom>
          <a:noFill/>
        </p:spPr>
      </p:pic>
      <p:sp>
        <p:nvSpPr>
          <p:cNvPr id="5" name="Соединительная линия уступом 4"/>
          <p:cNvSpPr/>
          <p:nvPr/>
        </p:nvSpPr>
        <p:spPr bwMode="auto">
          <a:xfrm>
            <a:off x="3302757" y="4481225"/>
            <a:ext cx="259309" cy="12700"/>
          </a:xfrm>
          <a:prstGeom prst="bentConnector3">
            <a:avLst>
              <a:gd name="adj1" fmla="val 50000"/>
            </a:avLst>
          </a:prstGeom>
          <a:solidFill>
            <a:schemeClr val="bg2"/>
          </a:solidFill>
          <a:ln>
            <a:noFill/>
            <a:tailEnd type="arrow"/>
          </a:ln>
        </p:spPr>
      </p:sp>
      <p:sp>
        <p:nvSpPr>
          <p:cNvPr id="21" name="Соединительная линия уступом 20"/>
          <p:cNvSpPr/>
          <p:nvPr/>
        </p:nvSpPr>
        <p:spPr bwMode="auto">
          <a:xfrm rot="16199999" flipV="1">
            <a:off x="475991" y="2476242"/>
            <a:ext cx="1509633" cy="66258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8" name="Соединительная линия уступом 27"/>
          <p:cNvSpPr/>
          <p:nvPr/>
        </p:nvSpPr>
        <p:spPr bwMode="auto">
          <a:xfrm rot="10800000">
            <a:off x="2997145" y="3719162"/>
            <a:ext cx="4475009" cy="648123"/>
          </a:xfrm>
          <a:prstGeom prst="bentConnector3">
            <a:avLst>
              <a:gd name="adj1" fmla="val -321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pic>
        <p:nvPicPr>
          <p:cNvPr id="68" name="Picture 2" descr="C:\Users\AinurAu\Desktop\downloa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37632" y="4296546"/>
            <a:ext cx="1379921" cy="1229173"/>
          </a:xfrm>
          <a:prstGeom prst="rect">
            <a:avLst/>
          </a:prstGeom>
          <a:noFill/>
        </p:spPr>
      </p:pic>
      <p:pic>
        <p:nvPicPr>
          <p:cNvPr id="69" name="Picture 2" descr="C:\Users\AinurAu\Desktop\downloa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14993" y="4296546"/>
            <a:ext cx="1379921" cy="1229173"/>
          </a:xfrm>
          <a:prstGeom prst="rect">
            <a:avLst/>
          </a:prstGeom>
          <a:noFill/>
        </p:spPr>
      </p:pic>
      <p:sp>
        <p:nvSpPr>
          <p:cNvPr id="78" name="Соединительная линия уступом 77"/>
          <p:cNvSpPr/>
          <p:nvPr/>
        </p:nvSpPr>
        <p:spPr bwMode="auto">
          <a:xfrm rot="10800000">
            <a:off x="2997144" y="3838356"/>
            <a:ext cx="2830450" cy="470705"/>
          </a:xfrm>
          <a:prstGeom prst="bentConnector3">
            <a:avLst>
              <a:gd name="adj1" fmla="val -146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83" name="Соединительная линия уступом 82"/>
          <p:cNvSpPr/>
          <p:nvPr/>
        </p:nvSpPr>
        <p:spPr bwMode="auto">
          <a:xfrm rot="10800000">
            <a:off x="2997144" y="3969725"/>
            <a:ext cx="1233663" cy="326821"/>
          </a:xfrm>
          <a:prstGeom prst="bentConnector3">
            <a:avLst>
              <a:gd name="adj1" fmla="val 1324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61148" y="3699854"/>
            <a:ext cx="2162379" cy="162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 bwMode="auto">
          <a:xfrm>
            <a:off x="4323567" y="5525719"/>
            <a:ext cx="3294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ТОО «Корпорация Казахмыс», ТОО «Казахмыс </a:t>
            </a:r>
            <a:r>
              <a:rPr lang="ru-RU" sz="1600" dirty="0" err="1" smtClean="0"/>
              <a:t>Смэлтинг</a:t>
            </a:r>
            <a:r>
              <a:rPr sz="1600" dirty="0" smtClean="0"/>
              <a:t>»</a:t>
            </a:r>
            <a:r>
              <a:rPr lang="ru-RU" sz="1600" dirty="0"/>
              <a:t>, ТОО «</a:t>
            </a:r>
            <a:r>
              <a:rPr lang="en-US" sz="1600" dirty="0"/>
              <a:t>Kazakhmys Maintenance Services</a:t>
            </a:r>
            <a:r>
              <a:rPr lang="ru-RU" sz="1600" dirty="0"/>
              <a:t>» </a:t>
            </a:r>
            <a:endParaRPr sz="1600" b="0" dirty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8861" y="5354101"/>
            <a:ext cx="2826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1400"/>
              <a:t>Торговый Дом</a:t>
            </a:r>
            <a:endParaRPr/>
          </a:p>
          <a:p>
            <a:pPr algn="ctr">
              <a:defRPr/>
            </a:pPr>
            <a:r>
              <a:rPr sz="1400"/>
              <a:t>ТОО «Корпорация Казахмыс»</a:t>
            </a:r>
            <a:endParaRPr sz="1400" b="0"/>
          </a:p>
        </p:txBody>
      </p:sp>
      <p:sp>
        <p:nvSpPr>
          <p:cNvPr id="24" name="Овал 23"/>
          <p:cNvSpPr/>
          <p:nvPr/>
        </p:nvSpPr>
        <p:spPr bwMode="auto">
          <a:xfrm>
            <a:off x="526040" y="1305773"/>
            <a:ext cx="746946" cy="746946"/>
          </a:xfrm>
          <a:prstGeom prst="ellipse">
            <a:avLst/>
          </a:prstGeom>
          <a:blipFill>
            <a:blip r:embed="rId5"/>
            <a:srcRect l="14285" r="14285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Овал 24"/>
          <p:cNvSpPr/>
          <p:nvPr/>
        </p:nvSpPr>
        <p:spPr bwMode="auto">
          <a:xfrm>
            <a:off x="1368866" y="932299"/>
            <a:ext cx="746946" cy="746946"/>
          </a:xfrm>
          <a:prstGeom prst="ellipse">
            <a:avLst/>
          </a:prstGeom>
          <a:blipFill>
            <a:blip r:embed="rId6"/>
            <a:srcRect l="6140" r="6140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 bwMode="auto">
          <a:xfrm>
            <a:off x="2205830" y="1305773"/>
            <a:ext cx="746946" cy="746946"/>
          </a:xfrm>
          <a:prstGeom prst="ellipse">
            <a:avLst/>
          </a:prstGeom>
          <a:blipFill>
            <a:blip r:embed="rId7"/>
            <a:srcRect t="10937" b="10937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оединительная линия уступом 28"/>
          <p:cNvSpPr/>
          <p:nvPr/>
        </p:nvSpPr>
        <p:spPr bwMode="auto">
          <a:xfrm rot="5400000" flipH="1" flipV="1">
            <a:off x="1506387" y="2489436"/>
            <a:ext cx="1509633" cy="6362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34" name="Соединительная линия уступом 33"/>
          <p:cNvSpPr/>
          <p:nvPr/>
        </p:nvSpPr>
        <p:spPr bwMode="auto">
          <a:xfrm rot="5400000" flipH="1" flipV="1">
            <a:off x="800784" y="2620798"/>
            <a:ext cx="1883108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48728"/>
            <a:ext cx="7562850" cy="369314"/>
          </a:xfrm>
        </p:spPr>
        <p:txBody>
          <a:bodyPr/>
          <a:lstStyle/>
          <a:p>
            <a:r>
              <a:rPr lang="ru-RU" sz="1800" dirty="0" smtClean="0"/>
              <a:t>Площадки </a:t>
            </a:r>
            <a:r>
              <a:rPr lang="ru-RU" sz="1800" dirty="0"/>
              <a:t>закупок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20169-4F88-452B-8274-6743A86838CD}" type="slidenum">
              <a:rPr lang="ru-RU" smtClean="0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95536" y="764704"/>
            <a:ext cx="746946" cy="746946"/>
          </a:xfrm>
          <a:prstGeom prst="ellipse">
            <a:avLst/>
          </a:prstGeom>
          <a:blipFill>
            <a:blip r:embed="rId2"/>
            <a:srcRect l="14285" r="14285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 bwMode="auto">
          <a:xfrm>
            <a:off x="1259632" y="764704"/>
            <a:ext cx="746946" cy="746946"/>
          </a:xfrm>
          <a:prstGeom prst="ellipse">
            <a:avLst/>
          </a:prstGeom>
          <a:blipFill>
            <a:blip r:embed="rId3"/>
            <a:srcRect l="6140" r="6140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 bwMode="auto">
          <a:xfrm>
            <a:off x="2123728" y="764704"/>
            <a:ext cx="746946" cy="746946"/>
          </a:xfrm>
          <a:prstGeom prst="ellipse">
            <a:avLst/>
          </a:prstGeom>
          <a:blipFill>
            <a:blip r:embed="rId4"/>
            <a:srcRect t="10937" b="10937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оединительная линия уступом 10"/>
          <p:cNvSpPr/>
          <p:nvPr/>
        </p:nvSpPr>
        <p:spPr bwMode="auto">
          <a:xfrm rot="5400000" flipH="1" flipV="1">
            <a:off x="1360072" y="1810519"/>
            <a:ext cx="548260" cy="3302"/>
          </a:xfrm>
          <a:custGeom>
            <a:avLst/>
            <a:gdLst>
              <a:gd name="connsiteX0" fmla="*/ 0 w 10000"/>
              <a:gd name="connsiteY0" fmla="*/ 0 h 10000"/>
              <a:gd name="connsiteX1" fmla="*/ 4157 w 10000"/>
              <a:gd name="connsiteY1" fmla="*/ 0 h 10000"/>
              <a:gd name="connsiteX2" fmla="*/ 4157 w 10000"/>
              <a:gd name="connsiteY2" fmla="*/ 10000 h 10000"/>
              <a:gd name="connsiteX3" fmla="*/ 10000 w 10000"/>
              <a:gd name="connsiteY3" fmla="*/ 10000 h 10000"/>
              <a:gd name="connsiteX0" fmla="*/ 0 w 7913"/>
              <a:gd name="connsiteY0" fmla="*/ 0 h 10000"/>
              <a:gd name="connsiteX1" fmla="*/ 2070 w 7913"/>
              <a:gd name="connsiteY1" fmla="*/ 0 h 10000"/>
              <a:gd name="connsiteX2" fmla="*/ 2070 w 7913"/>
              <a:gd name="connsiteY2" fmla="*/ 10000 h 10000"/>
              <a:gd name="connsiteX3" fmla="*/ 7913 w 7913"/>
              <a:gd name="connsiteY3" fmla="*/ 10000 h 10000"/>
              <a:gd name="connsiteX0" fmla="*/ 0 w 7515"/>
              <a:gd name="connsiteY0" fmla="*/ 12500 h 15000"/>
              <a:gd name="connsiteX1" fmla="*/ 131 w 7515"/>
              <a:gd name="connsiteY1" fmla="*/ 0 h 15000"/>
              <a:gd name="connsiteX2" fmla="*/ 131 w 7515"/>
              <a:gd name="connsiteY2" fmla="*/ 10000 h 15000"/>
              <a:gd name="connsiteX3" fmla="*/ 7515 w 7515"/>
              <a:gd name="connsiteY3" fmla="*/ 10000 h 15000"/>
              <a:gd name="connsiteX0" fmla="*/ 0 w 10000"/>
              <a:gd name="connsiteY0" fmla="*/ 25181666 h 25180000"/>
              <a:gd name="connsiteX1" fmla="*/ 174 w 10000"/>
              <a:gd name="connsiteY1" fmla="*/ 25173333 h 25180000"/>
              <a:gd name="connsiteX2" fmla="*/ 5573 w 10000"/>
              <a:gd name="connsiteY2" fmla="*/ -1667 h 25180000"/>
              <a:gd name="connsiteX3" fmla="*/ 10000 w 10000"/>
              <a:gd name="connsiteY3" fmla="*/ 25180000 h 25180000"/>
              <a:gd name="connsiteX0" fmla="*/ 0 w 10000"/>
              <a:gd name="connsiteY0" fmla="*/ 1858333 h 10273333"/>
              <a:gd name="connsiteX1" fmla="*/ 174 w 10000"/>
              <a:gd name="connsiteY1" fmla="*/ 1850000 h 10273333"/>
              <a:gd name="connsiteX2" fmla="*/ 5616 w 10000"/>
              <a:gd name="connsiteY2" fmla="*/ 8423334 h 10273333"/>
              <a:gd name="connsiteX3" fmla="*/ 10000 w 10000"/>
              <a:gd name="connsiteY3" fmla="*/ 1856667 h 10273333"/>
              <a:gd name="connsiteX0" fmla="*/ 0 w 10000"/>
              <a:gd name="connsiteY0" fmla="*/ 1851666 h 11006666"/>
              <a:gd name="connsiteX1" fmla="*/ 8191 w 10000"/>
              <a:gd name="connsiteY1" fmla="*/ 9779999 h 11006666"/>
              <a:gd name="connsiteX2" fmla="*/ 5616 w 10000"/>
              <a:gd name="connsiteY2" fmla="*/ 8416667 h 11006666"/>
              <a:gd name="connsiteX3" fmla="*/ 10000 w 10000"/>
              <a:gd name="connsiteY3" fmla="*/ 1850000 h 11006666"/>
              <a:gd name="connsiteX0" fmla="*/ 0 w 4896"/>
              <a:gd name="connsiteY0" fmla="*/ 9789999 h 11006666"/>
              <a:gd name="connsiteX1" fmla="*/ 3087 w 4896"/>
              <a:gd name="connsiteY1" fmla="*/ 9779999 h 11006666"/>
              <a:gd name="connsiteX2" fmla="*/ 512 w 4896"/>
              <a:gd name="connsiteY2" fmla="*/ 8416667 h 11006666"/>
              <a:gd name="connsiteX3" fmla="*/ 4896 w 4896"/>
              <a:gd name="connsiteY3" fmla="*/ 1850000 h 11006666"/>
              <a:gd name="connsiteX0" fmla="*/ 0 w 10000"/>
              <a:gd name="connsiteY0" fmla="*/ 8895 h 10000"/>
              <a:gd name="connsiteX1" fmla="*/ 6262 w 10000"/>
              <a:gd name="connsiteY1" fmla="*/ 8886 h 10000"/>
              <a:gd name="connsiteX2" fmla="*/ 1046 w 10000"/>
              <a:gd name="connsiteY2" fmla="*/ 7647 h 10000"/>
              <a:gd name="connsiteX3" fmla="*/ 10000 w 10000"/>
              <a:gd name="connsiteY3" fmla="*/ 16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 fill="none">
                <a:moveTo>
                  <a:pt x="0" y="8895"/>
                </a:moveTo>
                <a:cubicBezTo>
                  <a:pt x="121" y="8892"/>
                  <a:pt x="6144" y="8888"/>
                  <a:pt x="6262" y="8886"/>
                </a:cubicBezTo>
                <a:cubicBezTo>
                  <a:pt x="9939" y="1261"/>
                  <a:pt x="-2631" y="15271"/>
                  <a:pt x="1046" y="7647"/>
                </a:cubicBezTo>
                <a:cubicBezTo>
                  <a:pt x="4060" y="15273"/>
                  <a:pt x="6985" y="-5945"/>
                  <a:pt x="10000" y="168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2" name="Овал 21"/>
          <p:cNvSpPr/>
          <p:nvPr/>
        </p:nvSpPr>
        <p:spPr bwMode="auto">
          <a:xfrm>
            <a:off x="6935900" y="792031"/>
            <a:ext cx="746946" cy="746946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6140" r="6140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336407" y="2098045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/>
              <a:t>ТОО «Корпорация Казахмыс», ТОО «Казахмыс </a:t>
            </a:r>
            <a:r>
              <a:rPr lang="ru-RU" sz="1200" dirty="0" err="1"/>
              <a:t>Смэлтинг</a:t>
            </a:r>
            <a:r>
              <a:rPr lang="ru-RU" sz="1200" dirty="0" smtClean="0"/>
              <a:t>», </a:t>
            </a:r>
            <a:r>
              <a:rPr lang="ru-RU" sz="1200" dirty="0"/>
              <a:t>ТОО «</a:t>
            </a:r>
            <a:r>
              <a:rPr lang="en-US" sz="1200" dirty="0" smtClean="0"/>
              <a:t>Kazakhmys </a:t>
            </a:r>
            <a:r>
              <a:rPr lang="en-US" sz="1200" dirty="0"/>
              <a:t>Maintenance Services</a:t>
            </a:r>
            <a:r>
              <a:rPr lang="ru-RU" sz="1200" dirty="0"/>
              <a:t>»</a:t>
            </a:r>
            <a:r>
              <a:rPr lang="ru-RU" sz="1200" dirty="0" smtClean="0"/>
              <a:t> </a:t>
            </a:r>
            <a:endParaRPr lang="ru-RU" sz="1200" b="0" dirty="0"/>
          </a:p>
        </p:txBody>
      </p:sp>
      <p:sp>
        <p:nvSpPr>
          <p:cNvPr id="27" name="Соединительная линия уступом 10"/>
          <p:cNvSpPr/>
          <p:nvPr/>
        </p:nvSpPr>
        <p:spPr bwMode="auto">
          <a:xfrm rot="5400000" flipH="1" flipV="1">
            <a:off x="496530" y="1810519"/>
            <a:ext cx="548260" cy="3302"/>
          </a:xfrm>
          <a:custGeom>
            <a:avLst/>
            <a:gdLst>
              <a:gd name="connsiteX0" fmla="*/ 0 w 10000"/>
              <a:gd name="connsiteY0" fmla="*/ 0 h 10000"/>
              <a:gd name="connsiteX1" fmla="*/ 4157 w 10000"/>
              <a:gd name="connsiteY1" fmla="*/ 0 h 10000"/>
              <a:gd name="connsiteX2" fmla="*/ 4157 w 10000"/>
              <a:gd name="connsiteY2" fmla="*/ 10000 h 10000"/>
              <a:gd name="connsiteX3" fmla="*/ 10000 w 10000"/>
              <a:gd name="connsiteY3" fmla="*/ 10000 h 10000"/>
              <a:gd name="connsiteX0" fmla="*/ 0 w 7913"/>
              <a:gd name="connsiteY0" fmla="*/ 0 h 10000"/>
              <a:gd name="connsiteX1" fmla="*/ 2070 w 7913"/>
              <a:gd name="connsiteY1" fmla="*/ 0 h 10000"/>
              <a:gd name="connsiteX2" fmla="*/ 2070 w 7913"/>
              <a:gd name="connsiteY2" fmla="*/ 10000 h 10000"/>
              <a:gd name="connsiteX3" fmla="*/ 7913 w 7913"/>
              <a:gd name="connsiteY3" fmla="*/ 10000 h 10000"/>
              <a:gd name="connsiteX0" fmla="*/ 0 w 7515"/>
              <a:gd name="connsiteY0" fmla="*/ 12500 h 15000"/>
              <a:gd name="connsiteX1" fmla="*/ 131 w 7515"/>
              <a:gd name="connsiteY1" fmla="*/ 0 h 15000"/>
              <a:gd name="connsiteX2" fmla="*/ 131 w 7515"/>
              <a:gd name="connsiteY2" fmla="*/ 10000 h 15000"/>
              <a:gd name="connsiteX3" fmla="*/ 7515 w 7515"/>
              <a:gd name="connsiteY3" fmla="*/ 10000 h 15000"/>
              <a:gd name="connsiteX0" fmla="*/ 0 w 10000"/>
              <a:gd name="connsiteY0" fmla="*/ 25181666 h 25180000"/>
              <a:gd name="connsiteX1" fmla="*/ 174 w 10000"/>
              <a:gd name="connsiteY1" fmla="*/ 25173333 h 25180000"/>
              <a:gd name="connsiteX2" fmla="*/ 5573 w 10000"/>
              <a:gd name="connsiteY2" fmla="*/ -1667 h 25180000"/>
              <a:gd name="connsiteX3" fmla="*/ 10000 w 10000"/>
              <a:gd name="connsiteY3" fmla="*/ 25180000 h 25180000"/>
              <a:gd name="connsiteX0" fmla="*/ 0 w 10000"/>
              <a:gd name="connsiteY0" fmla="*/ 1858333 h 10273333"/>
              <a:gd name="connsiteX1" fmla="*/ 174 w 10000"/>
              <a:gd name="connsiteY1" fmla="*/ 1850000 h 10273333"/>
              <a:gd name="connsiteX2" fmla="*/ 5616 w 10000"/>
              <a:gd name="connsiteY2" fmla="*/ 8423334 h 10273333"/>
              <a:gd name="connsiteX3" fmla="*/ 10000 w 10000"/>
              <a:gd name="connsiteY3" fmla="*/ 1856667 h 10273333"/>
              <a:gd name="connsiteX0" fmla="*/ 0 w 10000"/>
              <a:gd name="connsiteY0" fmla="*/ 1851666 h 11006666"/>
              <a:gd name="connsiteX1" fmla="*/ 8191 w 10000"/>
              <a:gd name="connsiteY1" fmla="*/ 9779999 h 11006666"/>
              <a:gd name="connsiteX2" fmla="*/ 5616 w 10000"/>
              <a:gd name="connsiteY2" fmla="*/ 8416667 h 11006666"/>
              <a:gd name="connsiteX3" fmla="*/ 10000 w 10000"/>
              <a:gd name="connsiteY3" fmla="*/ 1850000 h 11006666"/>
              <a:gd name="connsiteX0" fmla="*/ 0 w 4896"/>
              <a:gd name="connsiteY0" fmla="*/ 9789999 h 11006666"/>
              <a:gd name="connsiteX1" fmla="*/ 3087 w 4896"/>
              <a:gd name="connsiteY1" fmla="*/ 9779999 h 11006666"/>
              <a:gd name="connsiteX2" fmla="*/ 512 w 4896"/>
              <a:gd name="connsiteY2" fmla="*/ 8416667 h 11006666"/>
              <a:gd name="connsiteX3" fmla="*/ 4896 w 4896"/>
              <a:gd name="connsiteY3" fmla="*/ 1850000 h 11006666"/>
              <a:gd name="connsiteX0" fmla="*/ 0 w 10000"/>
              <a:gd name="connsiteY0" fmla="*/ 8895 h 10000"/>
              <a:gd name="connsiteX1" fmla="*/ 6262 w 10000"/>
              <a:gd name="connsiteY1" fmla="*/ 8886 h 10000"/>
              <a:gd name="connsiteX2" fmla="*/ 1046 w 10000"/>
              <a:gd name="connsiteY2" fmla="*/ 7647 h 10000"/>
              <a:gd name="connsiteX3" fmla="*/ 10000 w 10000"/>
              <a:gd name="connsiteY3" fmla="*/ 16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 fill="none">
                <a:moveTo>
                  <a:pt x="0" y="8895"/>
                </a:moveTo>
                <a:cubicBezTo>
                  <a:pt x="121" y="8892"/>
                  <a:pt x="6144" y="8888"/>
                  <a:pt x="6262" y="8886"/>
                </a:cubicBezTo>
                <a:cubicBezTo>
                  <a:pt x="9939" y="1261"/>
                  <a:pt x="-2631" y="15271"/>
                  <a:pt x="1046" y="7647"/>
                </a:cubicBezTo>
                <a:cubicBezTo>
                  <a:pt x="4060" y="15273"/>
                  <a:pt x="6985" y="-5945"/>
                  <a:pt x="10000" y="168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8" name="Соединительная линия уступом 10"/>
          <p:cNvSpPr/>
          <p:nvPr/>
        </p:nvSpPr>
        <p:spPr bwMode="auto">
          <a:xfrm rot="5400000" flipH="1" flipV="1">
            <a:off x="2221420" y="1810519"/>
            <a:ext cx="548260" cy="3302"/>
          </a:xfrm>
          <a:custGeom>
            <a:avLst/>
            <a:gdLst>
              <a:gd name="connsiteX0" fmla="*/ 0 w 10000"/>
              <a:gd name="connsiteY0" fmla="*/ 0 h 10000"/>
              <a:gd name="connsiteX1" fmla="*/ 4157 w 10000"/>
              <a:gd name="connsiteY1" fmla="*/ 0 h 10000"/>
              <a:gd name="connsiteX2" fmla="*/ 4157 w 10000"/>
              <a:gd name="connsiteY2" fmla="*/ 10000 h 10000"/>
              <a:gd name="connsiteX3" fmla="*/ 10000 w 10000"/>
              <a:gd name="connsiteY3" fmla="*/ 10000 h 10000"/>
              <a:gd name="connsiteX0" fmla="*/ 0 w 7913"/>
              <a:gd name="connsiteY0" fmla="*/ 0 h 10000"/>
              <a:gd name="connsiteX1" fmla="*/ 2070 w 7913"/>
              <a:gd name="connsiteY1" fmla="*/ 0 h 10000"/>
              <a:gd name="connsiteX2" fmla="*/ 2070 w 7913"/>
              <a:gd name="connsiteY2" fmla="*/ 10000 h 10000"/>
              <a:gd name="connsiteX3" fmla="*/ 7913 w 7913"/>
              <a:gd name="connsiteY3" fmla="*/ 10000 h 10000"/>
              <a:gd name="connsiteX0" fmla="*/ 0 w 7515"/>
              <a:gd name="connsiteY0" fmla="*/ 12500 h 15000"/>
              <a:gd name="connsiteX1" fmla="*/ 131 w 7515"/>
              <a:gd name="connsiteY1" fmla="*/ 0 h 15000"/>
              <a:gd name="connsiteX2" fmla="*/ 131 w 7515"/>
              <a:gd name="connsiteY2" fmla="*/ 10000 h 15000"/>
              <a:gd name="connsiteX3" fmla="*/ 7515 w 7515"/>
              <a:gd name="connsiteY3" fmla="*/ 10000 h 15000"/>
              <a:gd name="connsiteX0" fmla="*/ 0 w 10000"/>
              <a:gd name="connsiteY0" fmla="*/ 25181666 h 25180000"/>
              <a:gd name="connsiteX1" fmla="*/ 174 w 10000"/>
              <a:gd name="connsiteY1" fmla="*/ 25173333 h 25180000"/>
              <a:gd name="connsiteX2" fmla="*/ 5573 w 10000"/>
              <a:gd name="connsiteY2" fmla="*/ -1667 h 25180000"/>
              <a:gd name="connsiteX3" fmla="*/ 10000 w 10000"/>
              <a:gd name="connsiteY3" fmla="*/ 25180000 h 25180000"/>
              <a:gd name="connsiteX0" fmla="*/ 0 w 10000"/>
              <a:gd name="connsiteY0" fmla="*/ 1858333 h 10273333"/>
              <a:gd name="connsiteX1" fmla="*/ 174 w 10000"/>
              <a:gd name="connsiteY1" fmla="*/ 1850000 h 10273333"/>
              <a:gd name="connsiteX2" fmla="*/ 5616 w 10000"/>
              <a:gd name="connsiteY2" fmla="*/ 8423334 h 10273333"/>
              <a:gd name="connsiteX3" fmla="*/ 10000 w 10000"/>
              <a:gd name="connsiteY3" fmla="*/ 1856667 h 10273333"/>
              <a:gd name="connsiteX0" fmla="*/ 0 w 10000"/>
              <a:gd name="connsiteY0" fmla="*/ 1851666 h 11006666"/>
              <a:gd name="connsiteX1" fmla="*/ 8191 w 10000"/>
              <a:gd name="connsiteY1" fmla="*/ 9779999 h 11006666"/>
              <a:gd name="connsiteX2" fmla="*/ 5616 w 10000"/>
              <a:gd name="connsiteY2" fmla="*/ 8416667 h 11006666"/>
              <a:gd name="connsiteX3" fmla="*/ 10000 w 10000"/>
              <a:gd name="connsiteY3" fmla="*/ 1850000 h 11006666"/>
              <a:gd name="connsiteX0" fmla="*/ 0 w 4896"/>
              <a:gd name="connsiteY0" fmla="*/ 9789999 h 11006666"/>
              <a:gd name="connsiteX1" fmla="*/ 3087 w 4896"/>
              <a:gd name="connsiteY1" fmla="*/ 9779999 h 11006666"/>
              <a:gd name="connsiteX2" fmla="*/ 512 w 4896"/>
              <a:gd name="connsiteY2" fmla="*/ 8416667 h 11006666"/>
              <a:gd name="connsiteX3" fmla="*/ 4896 w 4896"/>
              <a:gd name="connsiteY3" fmla="*/ 1850000 h 11006666"/>
              <a:gd name="connsiteX0" fmla="*/ 0 w 10000"/>
              <a:gd name="connsiteY0" fmla="*/ 8895 h 10000"/>
              <a:gd name="connsiteX1" fmla="*/ 6262 w 10000"/>
              <a:gd name="connsiteY1" fmla="*/ 8886 h 10000"/>
              <a:gd name="connsiteX2" fmla="*/ 1046 w 10000"/>
              <a:gd name="connsiteY2" fmla="*/ 7647 h 10000"/>
              <a:gd name="connsiteX3" fmla="*/ 10000 w 10000"/>
              <a:gd name="connsiteY3" fmla="*/ 16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 fill="none">
                <a:moveTo>
                  <a:pt x="0" y="8895"/>
                </a:moveTo>
                <a:cubicBezTo>
                  <a:pt x="121" y="8892"/>
                  <a:pt x="6144" y="8888"/>
                  <a:pt x="6262" y="8886"/>
                </a:cubicBezTo>
                <a:cubicBezTo>
                  <a:pt x="9939" y="1261"/>
                  <a:pt x="-2631" y="15271"/>
                  <a:pt x="1046" y="7647"/>
                </a:cubicBezTo>
                <a:cubicBezTo>
                  <a:pt x="4060" y="15273"/>
                  <a:pt x="6985" y="-5945"/>
                  <a:pt x="10000" y="168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29" name="Прямоугольник 28"/>
          <p:cNvSpPr/>
          <p:nvPr/>
        </p:nvSpPr>
        <p:spPr>
          <a:xfrm>
            <a:off x="3131840" y="2098045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ТОО «</a:t>
            </a:r>
            <a:r>
              <a:rPr lang="en-US" sz="1200" dirty="0"/>
              <a:t>Kazakhmys Coal</a:t>
            </a:r>
            <a:r>
              <a:rPr lang="ru-RU" sz="1200" dirty="0"/>
              <a:t>»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4127588" y="805646"/>
            <a:ext cx="746946" cy="746946"/>
          </a:xfrm>
          <a:prstGeom prst="ellipse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 l="14285" r="14285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C:\Users\MadiyarAkh\Desktop\презентация\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16" y="869275"/>
            <a:ext cx="346289" cy="4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942648" y="1270393"/>
            <a:ext cx="7443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/>
              <a:t>ЭТП ЕТБ</a:t>
            </a:r>
          </a:p>
        </p:txBody>
      </p:sp>
      <p:sp>
        <p:nvSpPr>
          <p:cNvPr id="41" name="Соединительная линия уступом 10"/>
          <p:cNvSpPr/>
          <p:nvPr/>
        </p:nvSpPr>
        <p:spPr bwMode="auto">
          <a:xfrm rot="5400000" flipH="1" flipV="1">
            <a:off x="4230741" y="1850649"/>
            <a:ext cx="548260" cy="3302"/>
          </a:xfrm>
          <a:custGeom>
            <a:avLst/>
            <a:gdLst>
              <a:gd name="connsiteX0" fmla="*/ 0 w 10000"/>
              <a:gd name="connsiteY0" fmla="*/ 0 h 10000"/>
              <a:gd name="connsiteX1" fmla="*/ 4157 w 10000"/>
              <a:gd name="connsiteY1" fmla="*/ 0 h 10000"/>
              <a:gd name="connsiteX2" fmla="*/ 4157 w 10000"/>
              <a:gd name="connsiteY2" fmla="*/ 10000 h 10000"/>
              <a:gd name="connsiteX3" fmla="*/ 10000 w 10000"/>
              <a:gd name="connsiteY3" fmla="*/ 10000 h 10000"/>
              <a:gd name="connsiteX0" fmla="*/ 0 w 7913"/>
              <a:gd name="connsiteY0" fmla="*/ 0 h 10000"/>
              <a:gd name="connsiteX1" fmla="*/ 2070 w 7913"/>
              <a:gd name="connsiteY1" fmla="*/ 0 h 10000"/>
              <a:gd name="connsiteX2" fmla="*/ 2070 w 7913"/>
              <a:gd name="connsiteY2" fmla="*/ 10000 h 10000"/>
              <a:gd name="connsiteX3" fmla="*/ 7913 w 7913"/>
              <a:gd name="connsiteY3" fmla="*/ 10000 h 10000"/>
              <a:gd name="connsiteX0" fmla="*/ 0 w 7515"/>
              <a:gd name="connsiteY0" fmla="*/ 12500 h 15000"/>
              <a:gd name="connsiteX1" fmla="*/ 131 w 7515"/>
              <a:gd name="connsiteY1" fmla="*/ 0 h 15000"/>
              <a:gd name="connsiteX2" fmla="*/ 131 w 7515"/>
              <a:gd name="connsiteY2" fmla="*/ 10000 h 15000"/>
              <a:gd name="connsiteX3" fmla="*/ 7515 w 7515"/>
              <a:gd name="connsiteY3" fmla="*/ 10000 h 15000"/>
              <a:gd name="connsiteX0" fmla="*/ 0 w 10000"/>
              <a:gd name="connsiteY0" fmla="*/ 25181666 h 25180000"/>
              <a:gd name="connsiteX1" fmla="*/ 174 w 10000"/>
              <a:gd name="connsiteY1" fmla="*/ 25173333 h 25180000"/>
              <a:gd name="connsiteX2" fmla="*/ 5573 w 10000"/>
              <a:gd name="connsiteY2" fmla="*/ -1667 h 25180000"/>
              <a:gd name="connsiteX3" fmla="*/ 10000 w 10000"/>
              <a:gd name="connsiteY3" fmla="*/ 25180000 h 25180000"/>
              <a:gd name="connsiteX0" fmla="*/ 0 w 10000"/>
              <a:gd name="connsiteY0" fmla="*/ 1858333 h 10273333"/>
              <a:gd name="connsiteX1" fmla="*/ 174 w 10000"/>
              <a:gd name="connsiteY1" fmla="*/ 1850000 h 10273333"/>
              <a:gd name="connsiteX2" fmla="*/ 5616 w 10000"/>
              <a:gd name="connsiteY2" fmla="*/ 8423334 h 10273333"/>
              <a:gd name="connsiteX3" fmla="*/ 10000 w 10000"/>
              <a:gd name="connsiteY3" fmla="*/ 1856667 h 10273333"/>
              <a:gd name="connsiteX0" fmla="*/ 0 w 10000"/>
              <a:gd name="connsiteY0" fmla="*/ 1851666 h 11006666"/>
              <a:gd name="connsiteX1" fmla="*/ 8191 w 10000"/>
              <a:gd name="connsiteY1" fmla="*/ 9779999 h 11006666"/>
              <a:gd name="connsiteX2" fmla="*/ 5616 w 10000"/>
              <a:gd name="connsiteY2" fmla="*/ 8416667 h 11006666"/>
              <a:gd name="connsiteX3" fmla="*/ 10000 w 10000"/>
              <a:gd name="connsiteY3" fmla="*/ 1850000 h 11006666"/>
              <a:gd name="connsiteX0" fmla="*/ 0 w 4896"/>
              <a:gd name="connsiteY0" fmla="*/ 9789999 h 11006666"/>
              <a:gd name="connsiteX1" fmla="*/ 3087 w 4896"/>
              <a:gd name="connsiteY1" fmla="*/ 9779999 h 11006666"/>
              <a:gd name="connsiteX2" fmla="*/ 512 w 4896"/>
              <a:gd name="connsiteY2" fmla="*/ 8416667 h 11006666"/>
              <a:gd name="connsiteX3" fmla="*/ 4896 w 4896"/>
              <a:gd name="connsiteY3" fmla="*/ 1850000 h 11006666"/>
              <a:gd name="connsiteX0" fmla="*/ 0 w 10000"/>
              <a:gd name="connsiteY0" fmla="*/ 8895 h 10000"/>
              <a:gd name="connsiteX1" fmla="*/ 6262 w 10000"/>
              <a:gd name="connsiteY1" fmla="*/ 8886 h 10000"/>
              <a:gd name="connsiteX2" fmla="*/ 1046 w 10000"/>
              <a:gd name="connsiteY2" fmla="*/ 7647 h 10000"/>
              <a:gd name="connsiteX3" fmla="*/ 10000 w 10000"/>
              <a:gd name="connsiteY3" fmla="*/ 16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 fill="none">
                <a:moveTo>
                  <a:pt x="0" y="8895"/>
                </a:moveTo>
                <a:cubicBezTo>
                  <a:pt x="121" y="8892"/>
                  <a:pt x="6144" y="8888"/>
                  <a:pt x="6262" y="8886"/>
                </a:cubicBezTo>
                <a:cubicBezTo>
                  <a:pt x="9939" y="1261"/>
                  <a:pt x="-2631" y="15271"/>
                  <a:pt x="1046" y="7647"/>
                </a:cubicBezTo>
                <a:cubicBezTo>
                  <a:pt x="4060" y="15273"/>
                  <a:pt x="6985" y="-5945"/>
                  <a:pt x="10000" y="168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42" name="Соединительная линия уступом 10"/>
          <p:cNvSpPr/>
          <p:nvPr/>
        </p:nvSpPr>
        <p:spPr bwMode="auto">
          <a:xfrm rot="5400000" flipH="1" flipV="1">
            <a:off x="7039053" y="1822264"/>
            <a:ext cx="548260" cy="3302"/>
          </a:xfrm>
          <a:custGeom>
            <a:avLst/>
            <a:gdLst>
              <a:gd name="connsiteX0" fmla="*/ 0 w 10000"/>
              <a:gd name="connsiteY0" fmla="*/ 0 h 10000"/>
              <a:gd name="connsiteX1" fmla="*/ 4157 w 10000"/>
              <a:gd name="connsiteY1" fmla="*/ 0 h 10000"/>
              <a:gd name="connsiteX2" fmla="*/ 4157 w 10000"/>
              <a:gd name="connsiteY2" fmla="*/ 10000 h 10000"/>
              <a:gd name="connsiteX3" fmla="*/ 10000 w 10000"/>
              <a:gd name="connsiteY3" fmla="*/ 10000 h 10000"/>
              <a:gd name="connsiteX0" fmla="*/ 0 w 7913"/>
              <a:gd name="connsiteY0" fmla="*/ 0 h 10000"/>
              <a:gd name="connsiteX1" fmla="*/ 2070 w 7913"/>
              <a:gd name="connsiteY1" fmla="*/ 0 h 10000"/>
              <a:gd name="connsiteX2" fmla="*/ 2070 w 7913"/>
              <a:gd name="connsiteY2" fmla="*/ 10000 h 10000"/>
              <a:gd name="connsiteX3" fmla="*/ 7913 w 7913"/>
              <a:gd name="connsiteY3" fmla="*/ 10000 h 10000"/>
              <a:gd name="connsiteX0" fmla="*/ 0 w 7515"/>
              <a:gd name="connsiteY0" fmla="*/ 12500 h 15000"/>
              <a:gd name="connsiteX1" fmla="*/ 131 w 7515"/>
              <a:gd name="connsiteY1" fmla="*/ 0 h 15000"/>
              <a:gd name="connsiteX2" fmla="*/ 131 w 7515"/>
              <a:gd name="connsiteY2" fmla="*/ 10000 h 15000"/>
              <a:gd name="connsiteX3" fmla="*/ 7515 w 7515"/>
              <a:gd name="connsiteY3" fmla="*/ 10000 h 15000"/>
              <a:gd name="connsiteX0" fmla="*/ 0 w 10000"/>
              <a:gd name="connsiteY0" fmla="*/ 25181666 h 25180000"/>
              <a:gd name="connsiteX1" fmla="*/ 174 w 10000"/>
              <a:gd name="connsiteY1" fmla="*/ 25173333 h 25180000"/>
              <a:gd name="connsiteX2" fmla="*/ 5573 w 10000"/>
              <a:gd name="connsiteY2" fmla="*/ -1667 h 25180000"/>
              <a:gd name="connsiteX3" fmla="*/ 10000 w 10000"/>
              <a:gd name="connsiteY3" fmla="*/ 25180000 h 25180000"/>
              <a:gd name="connsiteX0" fmla="*/ 0 w 10000"/>
              <a:gd name="connsiteY0" fmla="*/ 1858333 h 10273333"/>
              <a:gd name="connsiteX1" fmla="*/ 174 w 10000"/>
              <a:gd name="connsiteY1" fmla="*/ 1850000 h 10273333"/>
              <a:gd name="connsiteX2" fmla="*/ 5616 w 10000"/>
              <a:gd name="connsiteY2" fmla="*/ 8423334 h 10273333"/>
              <a:gd name="connsiteX3" fmla="*/ 10000 w 10000"/>
              <a:gd name="connsiteY3" fmla="*/ 1856667 h 10273333"/>
              <a:gd name="connsiteX0" fmla="*/ 0 w 10000"/>
              <a:gd name="connsiteY0" fmla="*/ 1851666 h 11006666"/>
              <a:gd name="connsiteX1" fmla="*/ 8191 w 10000"/>
              <a:gd name="connsiteY1" fmla="*/ 9779999 h 11006666"/>
              <a:gd name="connsiteX2" fmla="*/ 5616 w 10000"/>
              <a:gd name="connsiteY2" fmla="*/ 8416667 h 11006666"/>
              <a:gd name="connsiteX3" fmla="*/ 10000 w 10000"/>
              <a:gd name="connsiteY3" fmla="*/ 1850000 h 11006666"/>
              <a:gd name="connsiteX0" fmla="*/ 0 w 4896"/>
              <a:gd name="connsiteY0" fmla="*/ 9789999 h 11006666"/>
              <a:gd name="connsiteX1" fmla="*/ 3087 w 4896"/>
              <a:gd name="connsiteY1" fmla="*/ 9779999 h 11006666"/>
              <a:gd name="connsiteX2" fmla="*/ 512 w 4896"/>
              <a:gd name="connsiteY2" fmla="*/ 8416667 h 11006666"/>
              <a:gd name="connsiteX3" fmla="*/ 4896 w 4896"/>
              <a:gd name="connsiteY3" fmla="*/ 1850000 h 11006666"/>
              <a:gd name="connsiteX0" fmla="*/ 0 w 10000"/>
              <a:gd name="connsiteY0" fmla="*/ 8895 h 10000"/>
              <a:gd name="connsiteX1" fmla="*/ 6262 w 10000"/>
              <a:gd name="connsiteY1" fmla="*/ 8886 h 10000"/>
              <a:gd name="connsiteX2" fmla="*/ 1046 w 10000"/>
              <a:gd name="connsiteY2" fmla="*/ 7647 h 10000"/>
              <a:gd name="connsiteX3" fmla="*/ 10000 w 10000"/>
              <a:gd name="connsiteY3" fmla="*/ 16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 fill="none">
                <a:moveTo>
                  <a:pt x="0" y="8895"/>
                </a:moveTo>
                <a:cubicBezTo>
                  <a:pt x="121" y="8892"/>
                  <a:pt x="6144" y="8888"/>
                  <a:pt x="6262" y="8886"/>
                </a:cubicBezTo>
                <a:cubicBezTo>
                  <a:pt x="9939" y="1261"/>
                  <a:pt x="-2631" y="15271"/>
                  <a:pt x="1046" y="7647"/>
                </a:cubicBezTo>
                <a:cubicBezTo>
                  <a:pt x="4060" y="15273"/>
                  <a:pt x="6985" y="-5945"/>
                  <a:pt x="10000" y="168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pic>
        <p:nvPicPr>
          <p:cNvPr id="44" name="Picture 4" descr="C:\Users\MadiyarAkh\Desktop\презентация\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9" y="841612"/>
            <a:ext cx="346289" cy="4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110448" y="1244815"/>
            <a:ext cx="744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/>
              <a:t>Товарная Биржа</a:t>
            </a:r>
            <a:endParaRPr lang="ru-RU" sz="7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940152" y="212643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ТОО «</a:t>
            </a:r>
            <a:r>
              <a:rPr lang="en-US" sz="1200" dirty="0"/>
              <a:t>Kazakhmys Energy</a:t>
            </a:r>
            <a:r>
              <a:rPr lang="ru-RU" sz="1200" dirty="0" smtClean="0"/>
              <a:t>», </a:t>
            </a:r>
          </a:p>
          <a:p>
            <a:pPr algn="ctr"/>
            <a:r>
              <a:rPr lang="ru-RU" sz="1200" dirty="0" smtClean="0"/>
              <a:t>ТОО </a:t>
            </a:r>
            <a:r>
              <a:rPr lang="ru-RU" sz="1200" dirty="0"/>
              <a:t>«ГРЭС </a:t>
            </a:r>
            <a:r>
              <a:rPr lang="ru-RU" sz="1200" dirty="0" err="1"/>
              <a:t>Топар</a:t>
            </a:r>
            <a:r>
              <a:rPr lang="ru-RU" sz="1200" dirty="0" smtClean="0"/>
              <a:t>», </a:t>
            </a:r>
          </a:p>
          <a:p>
            <a:pPr algn="ctr"/>
            <a:r>
              <a:rPr lang="ru-RU" sz="1200" dirty="0" smtClean="0"/>
              <a:t>ТОО </a:t>
            </a:r>
            <a:r>
              <a:rPr lang="ru-RU" sz="1200" dirty="0"/>
              <a:t>«</a:t>
            </a:r>
            <a:r>
              <a:rPr lang="en-US" sz="1200" dirty="0"/>
              <a:t>Kazakhmys Distribution</a:t>
            </a:r>
            <a:r>
              <a:rPr lang="ru-RU" sz="1200" dirty="0"/>
              <a:t>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6428" y="3068960"/>
            <a:ext cx="8778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Закупочная деятельность ТОО «Корпорация Казахмыс», ТОО «Казахмыс </a:t>
            </a:r>
            <a:r>
              <a:rPr lang="ru-RU" sz="1200" dirty="0" err="1"/>
              <a:t>Смэлтинг</a:t>
            </a:r>
            <a:r>
              <a:rPr lang="ru-RU" sz="1200" dirty="0" smtClean="0"/>
              <a:t>», ТОО </a:t>
            </a:r>
            <a:r>
              <a:rPr lang="ru-RU" sz="1200" dirty="0"/>
              <a:t>«</a:t>
            </a:r>
            <a:r>
              <a:rPr lang="en-US" sz="1200" dirty="0"/>
              <a:t>Kazakhmys Maintenance Services</a:t>
            </a:r>
            <a:r>
              <a:rPr lang="ru-RU" sz="1200" dirty="0"/>
              <a:t>» осуществляется Торговым Домом посредством</a:t>
            </a:r>
            <a:r>
              <a:rPr lang="ru-RU" sz="1200" dirty="0" smtClean="0"/>
              <a:t>:</a:t>
            </a:r>
          </a:p>
          <a:p>
            <a:pPr algn="just"/>
            <a:endParaRPr lang="ru-RU" sz="1200" dirty="0"/>
          </a:p>
          <a:p>
            <a:pPr lvl="0" algn="just"/>
            <a:r>
              <a:rPr lang="en-US" sz="1200" b="0" u="sng" dirty="0" err="1" smtClean="0"/>
              <a:t>umts</a:t>
            </a:r>
            <a:r>
              <a:rPr lang="ru-RU" sz="1200" b="0" u="sng" dirty="0"/>
              <a:t>.</a:t>
            </a:r>
            <a:r>
              <a:rPr lang="en-US" sz="1200" b="0" u="sng" dirty="0" err="1"/>
              <a:t>kazakhmys</a:t>
            </a:r>
            <a:r>
              <a:rPr lang="ru-RU" sz="1200" b="0" u="sng" dirty="0"/>
              <a:t>.</a:t>
            </a:r>
            <a:r>
              <a:rPr lang="en-US" sz="1200" b="0" u="sng" dirty="0" err="1" smtClean="0"/>
              <a:t>kz</a:t>
            </a:r>
            <a:r>
              <a:rPr lang="ru-RU" sz="1200" b="0" dirty="0" smtClean="0"/>
              <a:t> - </a:t>
            </a:r>
            <a:r>
              <a:rPr lang="ru-RU" sz="1200" b="0" dirty="0"/>
              <a:t>Система электронных торгов «Казахмыс» для закупа работ и услуг для </a:t>
            </a:r>
            <a:r>
              <a:rPr lang="ru-RU" sz="1200" b="0" dirty="0" smtClean="0"/>
              <a:t>системообразующих </a:t>
            </a:r>
            <a:r>
              <a:rPr lang="ru-RU" sz="1200" b="0" dirty="0"/>
              <a:t>предприятий</a:t>
            </a:r>
            <a:r>
              <a:rPr lang="ru-RU" sz="1200" b="0" dirty="0" smtClean="0"/>
              <a:t>;</a:t>
            </a:r>
          </a:p>
          <a:p>
            <a:pPr lvl="0" algn="just"/>
            <a:r>
              <a:rPr lang="ru-RU" sz="1200" b="0" u="sng" dirty="0" smtClean="0">
                <a:hlinkClick r:id="rId10"/>
              </a:rPr>
              <a:t>www.reestr.nadloc.kz</a:t>
            </a:r>
            <a:r>
              <a:rPr lang="ru-RU" sz="1200" b="0" dirty="0" smtClean="0"/>
              <a:t> </a:t>
            </a:r>
            <a:r>
              <a:rPr lang="ru-RU" sz="1200" b="0" dirty="0"/>
              <a:t>- Государственная информационная система «Реестр» по закупу товаров, работ и услуг по операциям недропользования</a:t>
            </a:r>
            <a:r>
              <a:rPr lang="ru-RU" sz="1200" b="0" dirty="0" smtClean="0"/>
              <a:t>;</a:t>
            </a:r>
          </a:p>
          <a:p>
            <a:pPr lvl="0" algn="just"/>
            <a:r>
              <a:rPr lang="ru-RU" sz="1200" b="0" u="sng" dirty="0" smtClean="0">
                <a:hlinkClick r:id="rId11"/>
              </a:rPr>
              <a:t>www.comex.kz</a:t>
            </a:r>
            <a:r>
              <a:rPr lang="ru-RU" sz="1200" b="0" dirty="0" smtClean="0"/>
              <a:t> </a:t>
            </a:r>
            <a:r>
              <a:rPr lang="ru-RU" sz="1200" b="0" dirty="0"/>
              <a:t>- Товарная биржа «Каспий» осуществляет закупки товаров.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Закупочная деятельность ТОО «</a:t>
            </a:r>
            <a:r>
              <a:rPr lang="en-US" sz="1200" dirty="0"/>
              <a:t>Kazakhmys Energy</a:t>
            </a:r>
            <a:r>
              <a:rPr lang="ru-RU" sz="1200" dirty="0"/>
              <a:t>», ТОО «ГРЭС </a:t>
            </a:r>
            <a:r>
              <a:rPr lang="ru-RU" sz="1200" dirty="0" err="1"/>
              <a:t>Топар</a:t>
            </a:r>
            <a:r>
              <a:rPr lang="ru-RU" sz="1200" dirty="0"/>
              <a:t>», ТОО «</a:t>
            </a:r>
            <a:r>
              <a:rPr lang="en-US" sz="1200" dirty="0"/>
              <a:t>Kazakhmys Distribution</a:t>
            </a:r>
            <a:r>
              <a:rPr lang="ru-RU" sz="1200" dirty="0"/>
              <a:t>» осуществляется посредством электронной торговой площадки ЕТБ </a:t>
            </a:r>
            <a:r>
              <a:rPr lang="en-US" sz="1200" u="sng" dirty="0" err="1"/>
              <a:t>etbemp</a:t>
            </a:r>
            <a:r>
              <a:rPr lang="ru-RU" sz="1200" u="sng" dirty="0"/>
              <a:t>.</a:t>
            </a:r>
            <a:r>
              <a:rPr lang="en-US" sz="1200" u="sng" dirty="0" err="1"/>
              <a:t>kz</a:t>
            </a:r>
            <a:r>
              <a:rPr lang="en-US" sz="1200" dirty="0"/>
              <a:t> </a:t>
            </a:r>
            <a:r>
              <a:rPr lang="ru-RU" sz="1200" dirty="0"/>
              <a:t>для осуществления деятельности субъектами естественных </a:t>
            </a:r>
            <a:r>
              <a:rPr lang="ru-RU" sz="1200" dirty="0" smtClean="0"/>
              <a:t>монополий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Закупочная деятельность ТОО «</a:t>
            </a:r>
            <a:r>
              <a:rPr lang="en-US" sz="1200" dirty="0"/>
              <a:t>Kazakhmys Coal</a:t>
            </a:r>
            <a:r>
              <a:rPr lang="ru-RU" sz="1200" dirty="0"/>
              <a:t>» осуществляется посредством товарной биржи </a:t>
            </a:r>
            <a:r>
              <a:rPr lang="ru-RU" sz="1200" u="sng" dirty="0"/>
              <a:t>commex.kz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27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085" y="145202"/>
            <a:ext cx="7562850" cy="376369"/>
          </a:xfrm>
        </p:spPr>
        <p:txBody>
          <a:bodyPr/>
          <a:lstStyle/>
          <a:p>
            <a:pPr lvl="0">
              <a:defRPr/>
            </a:pPr>
            <a:r>
              <a:rPr/>
              <a:t>Принципы закупок </a:t>
            </a:r>
          </a:p>
        </p:txBody>
      </p:sp>
      <p:grpSp>
        <p:nvGrpSpPr>
          <p:cNvPr id="5" name="Объект 4"/>
          <p:cNvGrpSpPr/>
          <p:nvPr/>
        </p:nvGrpSpPr>
        <p:grpSpPr bwMode="auto">
          <a:xfrm>
            <a:off x="262672" y="548251"/>
            <a:ext cx="8624153" cy="5938743"/>
            <a:chOff x="0" y="0"/>
            <a:chExt cx="8624153" cy="5938743"/>
          </a:xfrm>
        </p:grpSpPr>
        <p:sp>
          <p:nvSpPr>
            <p:cNvPr id="3" name="Овал 2"/>
            <p:cNvSpPr/>
            <p:nvPr/>
          </p:nvSpPr>
          <p:spPr bwMode="auto">
            <a:xfrm>
              <a:off x="212289" y="1131840"/>
              <a:ext cx="626547" cy="614242"/>
            </a:xfrm>
            <a:prstGeom prst="ellipse">
              <a:avLst/>
            </a:prstGeom>
            <a:blipFill>
              <a:blip r:embed="rId3"/>
              <a:stretch/>
            </a:blipFill>
            <a:ln w="25400" cap="flat" cmpd="sng" algn="ctr">
              <a:solidFill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sp>
        <p:sp>
          <p:nvSpPr>
            <p:cNvPr id="6" name="Прямоугольник 5"/>
            <p:cNvSpPr/>
            <p:nvPr/>
          </p:nvSpPr>
          <p:spPr bwMode="auto">
            <a:xfrm>
              <a:off x="1002576" y="1285277"/>
              <a:ext cx="5330362" cy="317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-Гласность и прозрачность процесса закупок</a:t>
              </a: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418503" y="2135450"/>
              <a:ext cx="229649" cy="316166"/>
            </a:xfrm>
            <a:prstGeom prst="ellipse">
              <a:avLst/>
            </a:prstGeom>
            <a:blipFill>
              <a:blip r:embed="rId3"/>
              <a:stretch/>
            </a:blipFill>
            <a:ln w="25400" cap="flat" cmpd="sng" algn="ctr">
              <a:solidFill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sp>
        <p:sp>
          <p:nvSpPr>
            <p:cNvPr id="9" name="Прямоугольник 8"/>
            <p:cNvSpPr/>
            <p:nvPr/>
          </p:nvSpPr>
          <p:spPr bwMode="auto">
            <a:xfrm>
              <a:off x="993068" y="2020278"/>
              <a:ext cx="5330362" cy="33028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-Достоверность предоставляемой информации</a:t>
              </a:r>
            </a:p>
          </p:txBody>
        </p:sp>
        <p:sp>
          <p:nvSpPr>
            <p:cNvPr id="15" name="Овал 14"/>
            <p:cNvSpPr/>
            <p:nvPr/>
          </p:nvSpPr>
          <p:spPr bwMode="auto">
            <a:xfrm flipV="1">
              <a:off x="387935" y="2918836"/>
              <a:ext cx="293946" cy="132157"/>
            </a:xfrm>
            <a:prstGeom prst="ellipse">
              <a:avLst/>
            </a:prstGeom>
            <a:blipFill>
              <a:blip r:embed="rId3"/>
              <a:stretch/>
            </a:blipFill>
            <a:ln w="25400" cap="flat" cmpd="sng" algn="ctr">
              <a:solidFill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sp>
        <p:sp>
          <p:nvSpPr>
            <p:cNvPr id="16" name="Прямоугольник 15"/>
            <p:cNvSpPr/>
            <p:nvPr/>
          </p:nvSpPr>
          <p:spPr bwMode="auto">
            <a:xfrm>
              <a:off x="1003161" y="2830551"/>
              <a:ext cx="6069808" cy="2811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-Приобретение качественных товаров, работ и услуг</a:t>
              </a:r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438596" y="3627141"/>
              <a:ext cx="192013" cy="259803"/>
            </a:xfrm>
            <a:prstGeom prst="ellipse">
              <a:avLst/>
            </a:prstGeom>
            <a:blipFill>
              <a:blip r:embed="rId3"/>
              <a:stretch/>
            </a:blipFill>
            <a:ln w="25400" cap="flat" cmpd="sng" algn="ctr">
              <a:solidFill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sp>
        <p:sp>
          <p:nvSpPr>
            <p:cNvPr id="18" name="Прямоугольник 17"/>
            <p:cNvSpPr/>
            <p:nvPr/>
          </p:nvSpPr>
          <p:spPr bwMode="auto">
            <a:xfrm>
              <a:off x="965883" y="3551678"/>
              <a:ext cx="7191767" cy="2773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</a:t>
              </a:r>
              <a:r>
                <a:rPr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Добросовестная</a:t>
              </a:r>
              <a:r>
                <a:rPr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конкуренция</a:t>
              </a:r>
              <a:r>
                <a:rPr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среди</a:t>
              </a:r>
              <a:r>
                <a:rPr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потенциальных</a:t>
              </a:r>
              <a:r>
                <a:rPr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поставщиков</a:t>
              </a:r>
              <a:endParaRPr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3310" y="692706"/>
            <a:ext cx="890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/>
              <a:t>При проведении закупок Торговый Дом руководствуется следующими основными принципами: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84922" y="2426853"/>
            <a:ext cx="625935" cy="613643"/>
          </a:xfrm>
          <a:prstGeom prst="ellipse">
            <a:avLst/>
          </a:prstGeom>
          <a:blipFill>
            <a:blip r:embed="rId3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Овал 10"/>
          <p:cNvSpPr/>
          <p:nvPr/>
        </p:nvSpPr>
        <p:spPr bwMode="auto">
          <a:xfrm>
            <a:off x="484310" y="3188313"/>
            <a:ext cx="626547" cy="614242"/>
          </a:xfrm>
          <a:prstGeom prst="ellipse">
            <a:avLst/>
          </a:prstGeom>
          <a:blipFill>
            <a:blip r:embed="rId3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Овал 11"/>
          <p:cNvSpPr/>
          <p:nvPr/>
        </p:nvSpPr>
        <p:spPr bwMode="auto">
          <a:xfrm>
            <a:off x="484308" y="3931504"/>
            <a:ext cx="626547" cy="614242"/>
          </a:xfrm>
          <a:prstGeom prst="ellipse">
            <a:avLst/>
          </a:prstGeom>
          <a:blipFill>
            <a:blip r:embed="rId3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Овал 12"/>
          <p:cNvSpPr/>
          <p:nvPr/>
        </p:nvSpPr>
        <p:spPr bwMode="auto">
          <a:xfrm>
            <a:off x="484922" y="4698146"/>
            <a:ext cx="626547" cy="614242"/>
          </a:xfrm>
          <a:prstGeom prst="ellipse">
            <a:avLst/>
          </a:prstGeom>
          <a:blipFill>
            <a:blip r:embed="rId3"/>
            <a:stretch/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4" name="Прямоугольник 13"/>
          <p:cNvSpPr/>
          <p:nvPr/>
        </p:nvSpPr>
        <p:spPr bwMode="auto">
          <a:xfrm>
            <a:off x="1181098" y="4835990"/>
            <a:ext cx="7286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600">
                <a:latin typeface="+mn-lt"/>
              </a:rPr>
              <a:t>-Поддержка казахстанских производителей товаров, работ и услуг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0" y="616507"/>
            <a:ext cx="3905250" cy="5816976"/>
          </a:xfrm>
          <a:prstGeom prst="roundRect">
            <a:avLst>
              <a:gd name="adj" fmla="val 16667"/>
            </a:avLst>
          </a:prstGeom>
          <a:blipFill>
            <a:blip r:embed="rId3"/>
            <a:srcRect l="25490" r="25490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8085" y="145202"/>
            <a:ext cx="7562850" cy="376369"/>
          </a:xfrm>
        </p:spPr>
        <p:txBody>
          <a:bodyPr/>
          <a:lstStyle/>
          <a:p>
            <a:pPr lvl="0">
              <a:defRPr/>
            </a:pPr>
            <a:r>
              <a:rPr/>
              <a:t>Контактные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05249" y="692706"/>
            <a:ext cx="51072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200" dirty="0" err="1"/>
              <a:t>Мы</a:t>
            </a:r>
            <a:r>
              <a:rPr sz="1200" dirty="0"/>
              <a:t> </a:t>
            </a:r>
            <a:r>
              <a:rPr sz="1200" dirty="0" err="1"/>
              <a:t>находимся</a:t>
            </a:r>
            <a:r>
              <a:rPr sz="1200" dirty="0"/>
              <a:t> </a:t>
            </a:r>
            <a:r>
              <a:rPr sz="1200" dirty="0" err="1"/>
              <a:t>по</a:t>
            </a:r>
            <a:r>
              <a:rPr sz="1200" dirty="0"/>
              <a:t> </a:t>
            </a:r>
            <a:r>
              <a:rPr sz="1200" dirty="0" err="1"/>
              <a:t>адресу</a:t>
            </a:r>
            <a:r>
              <a:rPr sz="1200" dirty="0"/>
              <a:t>:</a:t>
            </a:r>
            <a:br>
              <a:rPr sz="1200" dirty="0"/>
            </a:br>
            <a:r>
              <a:rPr sz="1200" b="0" dirty="0"/>
              <a:t>100022, </a:t>
            </a:r>
            <a:r>
              <a:rPr sz="1200" b="0" dirty="0" err="1"/>
              <a:t>Республика</a:t>
            </a:r>
            <a:r>
              <a:rPr sz="1200" b="0" dirty="0"/>
              <a:t> </a:t>
            </a:r>
            <a:r>
              <a:rPr sz="1200" b="0" dirty="0" err="1"/>
              <a:t>Казахстан</a:t>
            </a:r>
            <a:r>
              <a:rPr sz="1200" b="0" dirty="0"/>
              <a:t>, 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г. </a:t>
            </a:r>
            <a:r>
              <a:rPr sz="1200" b="0" dirty="0" err="1"/>
              <a:t>Караганда</a:t>
            </a:r>
            <a:r>
              <a:rPr sz="1200" b="0" dirty="0"/>
              <a:t>, </a:t>
            </a:r>
            <a:r>
              <a:rPr sz="1200" b="0" dirty="0" err="1"/>
              <a:t>пр</a:t>
            </a:r>
            <a:r>
              <a:rPr sz="1200" b="0" dirty="0"/>
              <a:t>. </a:t>
            </a:r>
            <a:r>
              <a:rPr sz="1200" b="0" dirty="0" err="1"/>
              <a:t>Бухар-Жырау</a:t>
            </a:r>
            <a:r>
              <a:rPr sz="1200" b="0" dirty="0"/>
              <a:t>, 141,</a:t>
            </a:r>
            <a:r>
              <a:rPr sz="1200" dirty="0"/>
              <a:t/>
            </a:r>
            <a:br>
              <a:rPr sz="1200" dirty="0"/>
            </a:br>
            <a:r>
              <a:rPr sz="1200" b="0" dirty="0" err="1"/>
              <a:t>Торговый</a:t>
            </a:r>
            <a:r>
              <a:rPr sz="1200" b="0" dirty="0"/>
              <a:t> </a:t>
            </a:r>
            <a:r>
              <a:rPr sz="1200" b="0" dirty="0" err="1" smtClean="0"/>
              <a:t>Дом</a:t>
            </a:r>
            <a:r>
              <a:rPr lang="ru-RU" sz="1200" dirty="0"/>
              <a:t> </a:t>
            </a:r>
            <a:r>
              <a:rPr sz="1200" b="0" dirty="0" smtClean="0"/>
              <a:t>ТОО </a:t>
            </a:r>
            <a:r>
              <a:rPr sz="1200" b="0" dirty="0"/>
              <a:t>«</a:t>
            </a:r>
            <a:r>
              <a:rPr sz="1200" b="0" dirty="0" err="1"/>
              <a:t>Корпорация</a:t>
            </a:r>
            <a:r>
              <a:rPr sz="1200" b="0" dirty="0"/>
              <a:t> Казахмыс» </a:t>
            </a:r>
            <a:r>
              <a:rPr sz="1200" dirty="0"/>
              <a:t/>
            </a:r>
            <a:br>
              <a:rPr sz="1200" dirty="0"/>
            </a:b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Д</a:t>
            </a:r>
            <a:r>
              <a:rPr sz="1200" dirty="0" err="1" smtClean="0"/>
              <a:t>иректор</a:t>
            </a:r>
            <a:r>
              <a:rPr sz="1200" dirty="0" smtClean="0"/>
              <a:t> </a:t>
            </a:r>
            <a:r>
              <a:rPr lang="ru-RU" sz="1200" dirty="0" smtClean="0"/>
              <a:t>по снабжению – директор Торгового дома</a:t>
            </a:r>
            <a:r>
              <a:rPr sz="1200" dirty="0"/>
              <a:t/>
            </a:r>
            <a:br>
              <a:rPr sz="1200" dirty="0"/>
            </a:br>
            <a:r>
              <a:rPr lang="ru-RU" sz="1200" b="0" dirty="0" smtClean="0"/>
              <a:t>Сакаев Анвар </a:t>
            </a:r>
            <a:r>
              <a:rPr lang="ru-RU" sz="1200" b="0" dirty="0" err="1" smtClean="0"/>
              <a:t>Фаридович</a:t>
            </a:r>
            <a:r>
              <a:rPr sz="1200" dirty="0"/>
              <a:t/>
            </a:r>
            <a:br>
              <a:rPr sz="1200" dirty="0"/>
            </a:br>
            <a:r>
              <a:rPr sz="1200" b="0" dirty="0" err="1"/>
              <a:t>Тел</a:t>
            </a:r>
            <a:r>
              <a:rPr sz="1200" b="0" dirty="0"/>
              <a:t>.: 8 (7212) </a:t>
            </a:r>
            <a:r>
              <a:rPr sz="1200" b="0" dirty="0" smtClean="0"/>
              <a:t>95-2</a:t>
            </a:r>
            <a:r>
              <a:rPr lang="ru-RU" sz="1200" b="0" dirty="0" smtClean="0"/>
              <a:t>8</a:t>
            </a:r>
            <a:r>
              <a:rPr sz="1200" b="0" dirty="0" smtClean="0"/>
              <a:t>-2</a:t>
            </a:r>
            <a:r>
              <a:rPr lang="ru-RU" sz="1200" b="0" dirty="0" smtClean="0"/>
              <a:t>8</a:t>
            </a:r>
            <a:r>
              <a:rPr sz="1200" b="0" dirty="0"/>
              <a:t> 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E-mail: </a:t>
            </a:r>
            <a:r>
              <a:rPr lang="en-US" sz="1200" b="0" dirty="0" smtClean="0">
                <a:hlinkClick r:id="rId4"/>
              </a:rPr>
              <a:t>Anvar.Sakaev@kazakhmys.kz</a:t>
            </a:r>
            <a:endParaRPr lang="ru-RU" sz="1200" b="0" dirty="0" smtClean="0"/>
          </a:p>
          <a:p>
            <a:pPr>
              <a:defRPr/>
            </a:pPr>
            <a:r>
              <a:rPr sz="1200" dirty="0"/>
              <a:t/>
            </a:r>
            <a:br>
              <a:rPr sz="1200" dirty="0"/>
            </a:br>
            <a:r>
              <a:rPr sz="1200" dirty="0" err="1"/>
              <a:t>Руководитель</a:t>
            </a:r>
            <a:r>
              <a:rPr sz="1200" dirty="0"/>
              <a:t> </a:t>
            </a:r>
            <a:r>
              <a:rPr sz="1200" dirty="0" err="1"/>
              <a:t>аппарата</a:t>
            </a:r>
            <a:r>
              <a:rPr sz="1200" dirty="0"/>
              <a:t>  </a:t>
            </a:r>
            <a:br>
              <a:rPr sz="1200" dirty="0"/>
            </a:br>
            <a:r>
              <a:rPr lang="ru-RU" sz="1200" b="0" dirty="0"/>
              <a:t>Бекбанов </a:t>
            </a:r>
            <a:r>
              <a:rPr lang="ru-RU" sz="1200" b="0" dirty="0" err="1"/>
              <a:t>Адильбек</a:t>
            </a:r>
            <a:r>
              <a:rPr lang="ru-RU" sz="1200" b="0" dirty="0"/>
              <a:t> Рустемович</a:t>
            </a:r>
            <a:r>
              <a:rPr sz="1200" dirty="0"/>
              <a:t/>
            </a:r>
            <a:br>
              <a:rPr sz="1200" dirty="0"/>
            </a:br>
            <a:r>
              <a:rPr sz="1200" b="0" dirty="0" err="1"/>
              <a:t>Тел</a:t>
            </a:r>
            <a:r>
              <a:rPr sz="1200" b="0" dirty="0"/>
              <a:t>.: 8(7212) </a:t>
            </a:r>
            <a:r>
              <a:rPr sz="1200" b="0" dirty="0" smtClean="0"/>
              <a:t>9</a:t>
            </a:r>
            <a:r>
              <a:rPr lang="ru-RU" sz="1200" b="0" dirty="0" smtClean="0"/>
              <a:t>2</a:t>
            </a:r>
            <a:r>
              <a:rPr sz="1200" b="0" dirty="0" smtClean="0"/>
              <a:t>-</a:t>
            </a:r>
            <a:r>
              <a:rPr lang="ru-RU" sz="1200" b="0" dirty="0" smtClean="0"/>
              <a:t>69</a:t>
            </a:r>
            <a:r>
              <a:rPr sz="1200" b="0" dirty="0" smtClean="0"/>
              <a:t>-</a:t>
            </a:r>
            <a:r>
              <a:rPr lang="ru-RU" sz="1200" b="0" dirty="0" smtClean="0"/>
              <a:t>96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E-mail: </a:t>
            </a:r>
            <a:r>
              <a:rPr lang="en-US" sz="1200" b="0" dirty="0" smtClean="0">
                <a:hlinkClick r:id="rId5"/>
              </a:rPr>
              <a:t>Adilbek.Bekbanov@kazakhmys.kz</a:t>
            </a:r>
            <a:endParaRPr lang="ru-RU" sz="1200" b="0" dirty="0" smtClean="0"/>
          </a:p>
          <a:p>
            <a:pPr>
              <a:defRPr/>
            </a:pPr>
            <a:r>
              <a:rPr sz="1200" dirty="0"/>
              <a:t/>
            </a:r>
            <a:br>
              <a:rPr sz="1200" dirty="0"/>
            </a:br>
            <a:r>
              <a:rPr sz="1200" dirty="0" err="1" smtClean="0"/>
              <a:t>Приемная</a:t>
            </a:r>
            <a:r>
              <a:rPr sz="1200" dirty="0" smtClean="0"/>
              <a:t> </a:t>
            </a:r>
            <a:r>
              <a:rPr sz="1200" dirty="0" err="1"/>
              <a:t>Торгового</a:t>
            </a:r>
            <a:r>
              <a:rPr sz="1200" dirty="0"/>
              <a:t> </a:t>
            </a:r>
            <a:r>
              <a:rPr sz="1200" dirty="0" err="1"/>
              <a:t>Дома</a:t>
            </a:r>
            <a:r>
              <a:rPr sz="1200" dirty="0"/>
              <a:t> </a:t>
            </a:r>
            <a:br>
              <a:rPr sz="1200" dirty="0"/>
            </a:br>
            <a:r>
              <a:rPr lang="ru-RU" sz="1200" b="0" dirty="0"/>
              <a:t>Махатова Асель </a:t>
            </a:r>
            <a:r>
              <a:rPr lang="ru-RU" sz="1200" b="0" dirty="0" err="1"/>
              <a:t>Шахмардановна</a:t>
            </a:r>
            <a:r>
              <a:rPr lang="ru-RU" sz="1200" b="0" dirty="0"/>
              <a:t> </a:t>
            </a:r>
            <a:r>
              <a:rPr sz="1200" b="0" dirty="0"/>
              <a:t> 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Тел.:8 (7212) </a:t>
            </a:r>
            <a:r>
              <a:rPr sz="1200" b="0" dirty="0" smtClean="0"/>
              <a:t>95-</a:t>
            </a:r>
            <a:r>
              <a:rPr lang="ru-RU" sz="1200" b="0" dirty="0" smtClean="0"/>
              <a:t>74</a:t>
            </a:r>
            <a:r>
              <a:rPr sz="1200" b="0" dirty="0" smtClean="0"/>
              <a:t>-</a:t>
            </a:r>
            <a:r>
              <a:rPr lang="ru-RU" sz="1200" b="0" dirty="0" smtClean="0"/>
              <a:t>88</a:t>
            </a:r>
            <a:r>
              <a:rPr sz="1200" b="0" dirty="0"/>
              <a:t> 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E-mail: </a:t>
            </a:r>
            <a:r>
              <a:rPr lang="en-US" sz="1200" b="0" dirty="0" smtClean="0">
                <a:hlinkClick r:id="rId6"/>
              </a:rPr>
              <a:t>mts.import@kazakhmys.kz</a:t>
            </a:r>
            <a:endParaRPr lang="ru-RU" sz="1200" b="0" dirty="0" smtClean="0"/>
          </a:p>
          <a:p>
            <a:pPr>
              <a:defRPr/>
            </a:pPr>
            <a:endParaRPr sz="1200" b="0" dirty="0" smtClean="0"/>
          </a:p>
          <a:p>
            <a:pPr>
              <a:defRPr/>
            </a:pPr>
            <a:r>
              <a:rPr sz="1200" dirty="0" err="1" smtClean="0"/>
              <a:t>Начальник</a:t>
            </a:r>
            <a:r>
              <a:rPr sz="1200" dirty="0" smtClean="0"/>
              <a:t> </a:t>
            </a:r>
            <a:r>
              <a:rPr lang="ru-RU" sz="1200" dirty="0" smtClean="0"/>
              <a:t>Управления </a:t>
            </a:r>
            <a:r>
              <a:rPr sz="1200" dirty="0" err="1" smtClean="0"/>
              <a:t>развития</a:t>
            </a:r>
            <a:r>
              <a:rPr sz="1200" dirty="0" smtClean="0"/>
              <a:t> </a:t>
            </a:r>
            <a:r>
              <a:rPr sz="1200" dirty="0" err="1"/>
              <a:t>казахстанского</a:t>
            </a:r>
            <a:r>
              <a:rPr sz="1200" dirty="0"/>
              <a:t> </a:t>
            </a:r>
            <a:r>
              <a:rPr sz="1200" dirty="0" err="1"/>
              <a:t>содержания</a:t>
            </a:r>
            <a:r>
              <a:rPr sz="1200" dirty="0"/>
              <a:t> </a:t>
            </a:r>
            <a:br>
              <a:rPr sz="1200" dirty="0"/>
            </a:br>
            <a:r>
              <a:rPr sz="1200" b="0" dirty="0"/>
              <a:t>Жанат Кушанов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Тел.:8 (7212) 92-69-17 </a:t>
            </a:r>
            <a:r>
              <a:rPr sz="1200" dirty="0"/>
              <a:t/>
            </a:r>
            <a:br>
              <a:rPr sz="1200" dirty="0"/>
            </a:br>
            <a:r>
              <a:rPr sz="1200" b="0" dirty="0"/>
              <a:t>E-mail: </a:t>
            </a:r>
            <a:r>
              <a:rPr sz="1200" b="0" dirty="0" smtClean="0">
                <a:hlinkClick r:id="rId7"/>
              </a:rPr>
              <a:t>Zhanat.Kushanov@kazakhmys.kz</a:t>
            </a:r>
            <a:endParaRPr lang="ru-RU" sz="1200" b="0" dirty="0" smtClean="0"/>
          </a:p>
          <a:p>
            <a:pPr>
              <a:defRPr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71_White Background 4">
  <a:themeElements>
    <a:clrScheme name="7_White Background 4 2">
      <a:dk1>
        <a:srgbClr val="000000"/>
      </a:dk1>
      <a:lt1>
        <a:srgbClr val="FFFFFF"/>
      </a:lt1>
      <a:dk2>
        <a:srgbClr val="088CC4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7_White Background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chemeClr val="bg2"/>
        </a:solidFill>
        <a:ln>
          <a:noFill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bg2"/>
        </a:solidFill>
        <a:ln>
          <a:noFill/>
        </a:ln>
      </a:spPr>
      <a:bodyPr/>
      <a:lstStyle/>
    </a:lnDef>
  </a:objectDefaults>
  <a:extraClrSchemeLst>
    <a:extraClrScheme>
      <a:clrScheme name="7_White Background 4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Background 4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Background 4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315</Words>
  <Application>Microsoft Office PowerPoint</Application>
  <PresentationFormat>Экран (4:3)</PresentationFormat>
  <Paragraphs>78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 2</vt:lpstr>
      <vt:lpstr>71_White Background 4</vt:lpstr>
      <vt:lpstr>Презентация PowerPoint</vt:lpstr>
      <vt:lpstr>Структура ТОО «Kazakhmys Holding»</vt:lpstr>
      <vt:lpstr>Централизация закупок</vt:lpstr>
      <vt:lpstr>Площадки закупок</vt:lpstr>
      <vt:lpstr>Принципы закупок 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Жулдыз Жакупбекова</dc:creator>
  <cp:lastModifiedBy>Жанат Кушанов</cp:lastModifiedBy>
  <cp:revision>22</cp:revision>
  <cp:lastPrinted>2021-09-20T05:01:27Z</cp:lastPrinted>
  <dcterms:modified xsi:type="dcterms:W3CDTF">2021-09-21T09:06:26Z</dcterms:modified>
</cp:coreProperties>
</file>