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66" r:id="rId3"/>
    <p:sldId id="276" r:id="rId4"/>
    <p:sldId id="264" r:id="rId5"/>
    <p:sldId id="270" r:id="rId6"/>
    <p:sldId id="275" r:id="rId7"/>
    <p:sldId id="278" r:id="rId8"/>
    <p:sldId id="271" r:id="rId9"/>
    <p:sldId id="282" r:id="rId10"/>
    <p:sldId id="268" r:id="rId11"/>
    <p:sldId id="280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>
      <p:cViewPr varScale="1">
        <p:scale>
          <a:sx n="101" d="100"/>
          <a:sy n="101" d="100"/>
        </p:scale>
        <p:origin x="18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a.sekerbayeva\Desktop\&#1084;&#1080;&#1088;&#1086;&#1074;&#1072;&#1103;%20&#1093;&#1080;&#108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Лист1!$B$6:$B$11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2021*</c:v>
                </c:pt>
                <c:pt idx="3">
                  <c:v>2022*</c:v>
                </c:pt>
                <c:pt idx="4">
                  <c:v>2023-24*</c:v>
                </c:pt>
                <c:pt idx="5">
                  <c:v>2025*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7-4002-87FB-BA50A86F5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Лист1!$B$6:$B$11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2021*</c:v>
                </c:pt>
                <c:pt idx="3">
                  <c:v>2022*</c:v>
                </c:pt>
                <c:pt idx="4">
                  <c:v>2023-24*</c:v>
                </c:pt>
                <c:pt idx="5">
                  <c:v>2025*</c:v>
                </c:pt>
              </c:strCache>
            </c:strRef>
          </c:cat>
          <c:val>
            <c:numRef>
              <c:f>Лист1!$C$6:$C$11</c:f>
              <c:numCache>
                <c:formatCode>General</c:formatCode>
                <c:ptCount val="6"/>
                <c:pt idx="0">
                  <c:v>3.9</c:v>
                </c:pt>
                <c:pt idx="1">
                  <c:v>3.3</c:v>
                </c:pt>
                <c:pt idx="2">
                  <c:v>3.5</c:v>
                </c:pt>
                <c:pt idx="3">
                  <c:v>3.7</c:v>
                </c:pt>
                <c:pt idx="4">
                  <c:v>0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7-4002-87FB-BA50A86F5B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9"/>
        <c:overlap val="-45"/>
        <c:axId val="249651056"/>
        <c:axId val="251440528"/>
      </c:barChart>
      <c:catAx>
        <c:axId val="24965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251440528"/>
        <c:crosses val="autoZero"/>
        <c:auto val="1"/>
        <c:lblAlgn val="ctr"/>
        <c:lblOffset val="100"/>
        <c:noMultiLvlLbl val="0"/>
      </c:catAx>
      <c:valAx>
        <c:axId val="251440528"/>
        <c:scaling>
          <c:orientation val="minMax"/>
          <c:max val="4.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трлн долл. США</a:t>
                </a:r>
              </a:p>
            </c:rich>
          </c:tx>
          <c:layout>
            <c:manualLayout>
              <c:xMode val="edge"/>
              <c:yMode val="edge"/>
              <c:x val="2.2130746533684697E-2"/>
              <c:y val="0.104499383938930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KZ"/>
            </a:p>
          </c:txPr>
        </c:title>
        <c:numFmt formatCode="General" sourceLinked="1"/>
        <c:majorTickMark val="none"/>
        <c:minorTickMark val="none"/>
        <c:tickLblPos val="nextTo"/>
        <c:crossAx val="24965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60330-B663-468F-A49F-902C7C6A9C5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0EE01BBA-E58E-4F0D-9D84-4AD273D2A735}">
      <dgm:prSet phldrT="[Текст]" custT="1"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XI (</a:t>
          </a:r>
          <a:r>
            <a:rPr lang="en-US" sz="1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2005-2010</a:t>
          </a:r>
          <a:r>
            <a:rPr lang="ru-RU" sz="14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KZ" sz="14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002D7-0097-4DA0-AE4A-BCDE4266C9AD}" type="parTrans" cxnId="{8D5A3EE4-CDF1-49E0-BB09-773FBE9290B6}">
      <dgm:prSet/>
      <dgm:spPr/>
      <dgm:t>
        <a:bodyPr/>
        <a:lstStyle/>
        <a:p>
          <a:endParaRPr lang="ru-KZ"/>
        </a:p>
      </dgm:t>
    </dgm:pt>
    <dgm:pt modelId="{7A6A3F18-F0E1-4D3D-AE83-27F6481B0B04}" type="sibTrans" cxnId="{8D5A3EE4-CDF1-49E0-BB09-773FBE9290B6}">
      <dgm:prSet/>
      <dgm:spPr/>
      <dgm:t>
        <a:bodyPr/>
        <a:lstStyle/>
        <a:p>
          <a:endParaRPr lang="ru-KZ"/>
        </a:p>
      </dgm:t>
    </dgm:pt>
    <dgm:pt modelId="{E2A30150-F604-497D-A001-F46927EB729B}">
      <dgm:prSet phldrT="[Текст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Программа «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PPP</a:t>
          </a: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» 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(People, Planet, Profitability) </a:t>
          </a: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u-KZ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0365114-1FAE-468B-ABC6-C2778EE59B84}" type="parTrans" cxnId="{371FDB27-C6E3-4137-ABCA-F529C3214E6E}">
      <dgm:prSet/>
      <dgm:spPr/>
      <dgm:t>
        <a:bodyPr/>
        <a:lstStyle/>
        <a:p>
          <a:endParaRPr lang="ru-KZ"/>
        </a:p>
      </dgm:t>
    </dgm:pt>
    <dgm:pt modelId="{70D1AA10-A9F2-4AFC-95C3-5171E4B7F0A1}" type="sibTrans" cxnId="{371FDB27-C6E3-4137-ABCA-F529C3214E6E}">
      <dgm:prSet/>
      <dgm:spPr/>
      <dgm:t>
        <a:bodyPr/>
        <a:lstStyle/>
        <a:p>
          <a:endParaRPr lang="ru-KZ"/>
        </a:p>
      </dgm:t>
    </dgm:pt>
    <dgm:pt modelId="{E1D917C4-E61B-49DB-A3C7-A99391B60390}">
      <dgm:prSet phldrT="[Текст]" custT="1"/>
      <dgm:spPr/>
      <dgm:t>
        <a:bodyPr/>
        <a:lstStyle/>
        <a:p>
          <a:r>
            <a:rPr lang="en-US" sz="1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XII (2010-2015</a:t>
          </a: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ru-KZ" sz="1200" b="1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FF764EA-2E1B-49A0-8CC2-DB645ABD578C}" type="parTrans" cxnId="{2748A891-12F3-44BD-B9BF-098FA323BF54}">
      <dgm:prSet/>
      <dgm:spPr/>
      <dgm:t>
        <a:bodyPr/>
        <a:lstStyle/>
        <a:p>
          <a:endParaRPr lang="ru-KZ"/>
        </a:p>
      </dgm:t>
    </dgm:pt>
    <dgm:pt modelId="{59836C27-69AC-4FF4-B353-C6129B1B8BA7}" type="sibTrans" cxnId="{2748A891-12F3-44BD-B9BF-098FA323BF54}">
      <dgm:prSet/>
      <dgm:spPr/>
      <dgm:t>
        <a:bodyPr/>
        <a:lstStyle/>
        <a:p>
          <a:endParaRPr lang="ru-KZ"/>
        </a:p>
      </dgm:t>
    </dgm:pt>
    <dgm:pt modelId="{B095C721-4009-4C6E-AB66-80E98DBE6176}">
      <dgm:prSet phldrT="[Текст]" custT="1"/>
      <dgm:spPr/>
      <dgm:t>
        <a:bodyPr/>
        <a:lstStyle/>
        <a:p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стратегических отраслей национальной экономики, в т.ч. химической и новых перспективных отраслей</a:t>
          </a:r>
          <a:endParaRPr lang="ru-KZ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8C465-7B0F-4953-B4C7-ADE98CC5DAAA}" type="parTrans" cxnId="{BD37AFFD-5447-4418-AC73-43DD4C32A3D9}">
      <dgm:prSet/>
      <dgm:spPr/>
      <dgm:t>
        <a:bodyPr/>
        <a:lstStyle/>
        <a:p>
          <a:endParaRPr lang="ru-KZ"/>
        </a:p>
      </dgm:t>
    </dgm:pt>
    <dgm:pt modelId="{E6C3B7D8-3CB1-46B9-B236-3F0A3922AC60}" type="sibTrans" cxnId="{BD37AFFD-5447-4418-AC73-43DD4C32A3D9}">
      <dgm:prSet/>
      <dgm:spPr/>
      <dgm:t>
        <a:bodyPr/>
        <a:lstStyle/>
        <a:p>
          <a:endParaRPr lang="ru-KZ"/>
        </a:p>
      </dgm:t>
    </dgm:pt>
    <dgm:pt modelId="{E757B129-5FA2-466E-B0C5-712F9BD32869}">
      <dgm:prSet phldrT="[Текст]" custT="1"/>
      <dgm:spPr/>
      <dgm:t>
        <a:bodyPr/>
        <a:lstStyle/>
        <a:p>
          <a:r>
            <a: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XIII (2015-2020</a:t>
          </a:r>
          <a:r>
            <a: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KZ" sz="16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E5152-3B39-4126-804B-24806BD041C9}" type="parTrans" cxnId="{D9667CD9-294E-4388-8CA3-EF892A8CE97C}">
      <dgm:prSet/>
      <dgm:spPr/>
      <dgm:t>
        <a:bodyPr/>
        <a:lstStyle/>
        <a:p>
          <a:endParaRPr lang="ru-KZ"/>
        </a:p>
      </dgm:t>
    </dgm:pt>
    <dgm:pt modelId="{DCCDC9CB-BCFE-4039-A638-BFEFC46AF056}" type="sibTrans" cxnId="{D9667CD9-294E-4388-8CA3-EF892A8CE97C}">
      <dgm:prSet/>
      <dgm:spPr/>
      <dgm:t>
        <a:bodyPr/>
        <a:lstStyle/>
        <a:p>
          <a:endParaRPr lang="ru-KZ"/>
        </a:p>
      </dgm:t>
    </dgm:pt>
    <dgm:pt modelId="{B76CAE53-2C9C-4640-8068-CDC77C2E796F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Исполнение «зеленых» обязательств и устойчивое развитие экономики</a:t>
          </a:r>
          <a:endParaRPr lang="ru-KZ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386DB-3D01-4882-8F8E-F62BAACF2971}" type="parTrans" cxnId="{AB7F67FB-696A-42E8-8C8C-E2F2E0395023}">
      <dgm:prSet/>
      <dgm:spPr/>
      <dgm:t>
        <a:bodyPr/>
        <a:lstStyle/>
        <a:p>
          <a:endParaRPr lang="ru-KZ"/>
        </a:p>
      </dgm:t>
    </dgm:pt>
    <dgm:pt modelId="{79DE3958-87E3-4364-BF7B-EA46E749B460}" type="sibTrans" cxnId="{AB7F67FB-696A-42E8-8C8C-E2F2E0395023}">
      <dgm:prSet/>
      <dgm:spPr/>
      <dgm:t>
        <a:bodyPr/>
        <a:lstStyle/>
        <a:p>
          <a:endParaRPr lang="ru-KZ"/>
        </a:p>
      </dgm:t>
    </dgm:pt>
    <dgm:pt modelId="{66BD4B8E-405D-4FFF-B365-C3FC937D9AB3}">
      <dgm:prSet phldrT="[Текст]" custT="1"/>
      <dgm:spPr/>
      <dgm:t>
        <a:bodyPr/>
        <a:lstStyle/>
        <a:p>
          <a:r>
            <a: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XIV </a:t>
          </a:r>
          <a:r>
            <a: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(2020-2025</a:t>
          </a:r>
          <a:endParaRPr lang="ru-KZ" sz="14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D74E0-CE8A-460C-9F37-7D6BF9B8D5DF}" type="parTrans" cxnId="{8A97B6BE-6044-479D-8C38-87C9AE15377A}">
      <dgm:prSet/>
      <dgm:spPr/>
      <dgm:t>
        <a:bodyPr/>
        <a:lstStyle/>
        <a:p>
          <a:endParaRPr lang="ru-KZ"/>
        </a:p>
      </dgm:t>
    </dgm:pt>
    <dgm:pt modelId="{F23C6A00-3037-4F2B-9BAB-701D039CD49C}" type="sibTrans" cxnId="{8A97B6BE-6044-479D-8C38-87C9AE15377A}">
      <dgm:prSet/>
      <dgm:spPr/>
      <dgm:t>
        <a:bodyPr/>
        <a:lstStyle/>
        <a:p>
          <a:endParaRPr lang="ru-KZ"/>
        </a:p>
      </dgm:t>
    </dgm:pt>
    <dgm:pt modelId="{16BB8657-1509-4C30-B19E-09EB83C25C1F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Сокращение избыточных производственных мощностей, упор на новые перспективные отрасли </a:t>
          </a:r>
          <a:endParaRPr lang="ru-K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CFF2F5-D060-4742-B0B0-B7A862317951}" type="parTrans" cxnId="{3861818C-4003-4E16-AD8C-8F31F1F84EE9}">
      <dgm:prSet/>
      <dgm:spPr/>
      <dgm:t>
        <a:bodyPr/>
        <a:lstStyle/>
        <a:p>
          <a:endParaRPr lang="ru-KZ"/>
        </a:p>
      </dgm:t>
    </dgm:pt>
    <dgm:pt modelId="{8C0E42E4-9340-4A36-8B35-E376D14832E8}" type="sibTrans" cxnId="{3861818C-4003-4E16-AD8C-8F31F1F84EE9}">
      <dgm:prSet/>
      <dgm:spPr/>
      <dgm:t>
        <a:bodyPr/>
        <a:lstStyle/>
        <a:p>
          <a:endParaRPr lang="ru-KZ"/>
        </a:p>
      </dgm:t>
    </dgm:pt>
    <dgm:pt modelId="{2ACED82C-F046-45F1-A78B-CABBA62518B8}" type="pres">
      <dgm:prSet presAssocID="{77A60330-B663-468F-A49F-902C7C6A9C58}" presName="linearFlow" presStyleCnt="0">
        <dgm:presLayoutVars>
          <dgm:dir/>
          <dgm:animLvl val="lvl"/>
          <dgm:resizeHandles val="exact"/>
        </dgm:presLayoutVars>
      </dgm:prSet>
      <dgm:spPr/>
    </dgm:pt>
    <dgm:pt modelId="{5FFBDA43-043D-4BDD-9E25-18B9BB21FFDE}" type="pres">
      <dgm:prSet presAssocID="{0EE01BBA-E58E-4F0D-9D84-4AD273D2A735}" presName="composite" presStyleCnt="0"/>
      <dgm:spPr/>
    </dgm:pt>
    <dgm:pt modelId="{46CD05B0-332A-4E6F-A0B7-55AEF6C795C2}" type="pres">
      <dgm:prSet presAssocID="{0EE01BBA-E58E-4F0D-9D84-4AD273D2A735}" presName="parentText" presStyleLbl="alignNode1" presStyleIdx="0" presStyleCnt="4" custLinFactNeighborX="-2397" custLinFactNeighborY="2056">
        <dgm:presLayoutVars>
          <dgm:chMax val="1"/>
          <dgm:bulletEnabled val="1"/>
        </dgm:presLayoutVars>
      </dgm:prSet>
      <dgm:spPr/>
    </dgm:pt>
    <dgm:pt modelId="{B558E774-9D3E-4CC8-AB2B-D20676D6D33B}" type="pres">
      <dgm:prSet presAssocID="{0EE01BBA-E58E-4F0D-9D84-4AD273D2A735}" presName="descendantText" presStyleLbl="alignAcc1" presStyleIdx="0" presStyleCnt="4" custScaleY="100000" custLinFactNeighborX="280" custLinFactNeighborY="-1026">
        <dgm:presLayoutVars>
          <dgm:bulletEnabled val="1"/>
        </dgm:presLayoutVars>
      </dgm:prSet>
      <dgm:spPr/>
    </dgm:pt>
    <dgm:pt modelId="{127B38FD-DDA1-4473-A6E5-3EDF20B580C5}" type="pres">
      <dgm:prSet presAssocID="{7A6A3F18-F0E1-4D3D-AE83-27F6481B0B04}" presName="sp" presStyleCnt="0"/>
      <dgm:spPr/>
    </dgm:pt>
    <dgm:pt modelId="{53965223-57D4-46F0-9C75-62C4BD1EA846}" type="pres">
      <dgm:prSet presAssocID="{E1D917C4-E61B-49DB-A3C7-A99391B60390}" presName="composite" presStyleCnt="0"/>
      <dgm:spPr/>
    </dgm:pt>
    <dgm:pt modelId="{B084E74E-3D69-4A1D-ACCE-BD769B34CD50}" type="pres">
      <dgm:prSet presAssocID="{E1D917C4-E61B-49DB-A3C7-A99391B6039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C20AC9A-FC44-4DB2-84CE-C41B6445D021}" type="pres">
      <dgm:prSet presAssocID="{E1D917C4-E61B-49DB-A3C7-A99391B60390}" presName="descendantText" presStyleLbl="alignAcc1" presStyleIdx="1" presStyleCnt="4" custScaleY="86135" custLinFactNeighborX="-80" custLinFactNeighborY="-7979">
        <dgm:presLayoutVars>
          <dgm:bulletEnabled val="1"/>
        </dgm:presLayoutVars>
      </dgm:prSet>
      <dgm:spPr/>
    </dgm:pt>
    <dgm:pt modelId="{67A48E2F-69DE-4838-9C18-3017D9091855}" type="pres">
      <dgm:prSet presAssocID="{59836C27-69AC-4FF4-B353-C6129B1B8BA7}" presName="sp" presStyleCnt="0"/>
      <dgm:spPr/>
    </dgm:pt>
    <dgm:pt modelId="{6FCCABDA-922A-452B-9A39-34D60A564814}" type="pres">
      <dgm:prSet presAssocID="{E757B129-5FA2-466E-B0C5-712F9BD32869}" presName="composite" presStyleCnt="0"/>
      <dgm:spPr/>
    </dgm:pt>
    <dgm:pt modelId="{8A4B4329-1A43-47AA-9D02-415AF4046770}" type="pres">
      <dgm:prSet presAssocID="{E757B129-5FA2-466E-B0C5-712F9BD3286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7CA9166-653D-4534-9632-2B6E7F3A9E16}" type="pres">
      <dgm:prSet presAssocID="{E757B129-5FA2-466E-B0C5-712F9BD32869}" presName="descendantText" presStyleLbl="alignAcc1" presStyleIdx="2" presStyleCnt="4" custScaleY="97225" custLinFactNeighborX="854" custLinFactNeighborY="-713">
        <dgm:presLayoutVars>
          <dgm:bulletEnabled val="1"/>
        </dgm:presLayoutVars>
      </dgm:prSet>
      <dgm:spPr/>
    </dgm:pt>
    <dgm:pt modelId="{7C465CF5-43EE-4BF0-8B36-D78DBE0E0A11}" type="pres">
      <dgm:prSet presAssocID="{DCCDC9CB-BCFE-4039-A638-BFEFC46AF056}" presName="sp" presStyleCnt="0"/>
      <dgm:spPr/>
    </dgm:pt>
    <dgm:pt modelId="{01364A23-9A09-4E92-AEBD-717FBA7ED4A4}" type="pres">
      <dgm:prSet presAssocID="{66BD4B8E-405D-4FFF-B365-C3FC937D9AB3}" presName="composite" presStyleCnt="0"/>
      <dgm:spPr/>
    </dgm:pt>
    <dgm:pt modelId="{3AF4E330-F639-4A3F-8C0F-789E9974A5C9}" type="pres">
      <dgm:prSet presAssocID="{66BD4B8E-405D-4FFF-B365-C3FC937D9AB3}" presName="parentText" presStyleLbl="alignNode1" presStyleIdx="3" presStyleCnt="4" custLinFactNeighborX="-63612" custLinFactNeighborY="73310">
        <dgm:presLayoutVars>
          <dgm:chMax val="1"/>
          <dgm:bulletEnabled val="1"/>
        </dgm:presLayoutVars>
      </dgm:prSet>
      <dgm:spPr/>
    </dgm:pt>
    <dgm:pt modelId="{876CD34A-C412-47A5-8968-3CF7B7236624}" type="pres">
      <dgm:prSet presAssocID="{66BD4B8E-405D-4FFF-B365-C3FC937D9AB3}" presName="descendantText" presStyleLbl="alignAcc1" presStyleIdx="3" presStyleCnt="4" custLinFactNeighborX="-80" custLinFactNeighborY="2826">
        <dgm:presLayoutVars>
          <dgm:bulletEnabled val="1"/>
        </dgm:presLayoutVars>
      </dgm:prSet>
      <dgm:spPr/>
    </dgm:pt>
  </dgm:ptLst>
  <dgm:cxnLst>
    <dgm:cxn modelId="{77A3D027-8E8D-41E2-B8D9-7E88CF3465B5}" type="presOf" srcId="{E757B129-5FA2-466E-B0C5-712F9BD32869}" destId="{8A4B4329-1A43-47AA-9D02-415AF4046770}" srcOrd="0" destOrd="0" presId="urn:microsoft.com/office/officeart/2005/8/layout/chevron2"/>
    <dgm:cxn modelId="{371FDB27-C6E3-4137-ABCA-F529C3214E6E}" srcId="{0EE01BBA-E58E-4F0D-9D84-4AD273D2A735}" destId="{E2A30150-F604-497D-A001-F46927EB729B}" srcOrd="0" destOrd="0" parTransId="{70365114-1FAE-468B-ABC6-C2778EE59B84}" sibTransId="{70D1AA10-A9F2-4AFC-95C3-5171E4B7F0A1}"/>
    <dgm:cxn modelId="{B87B0262-CE68-41B2-8890-68159E115CFF}" type="presOf" srcId="{E1D917C4-E61B-49DB-A3C7-A99391B60390}" destId="{B084E74E-3D69-4A1D-ACCE-BD769B34CD50}" srcOrd="0" destOrd="0" presId="urn:microsoft.com/office/officeart/2005/8/layout/chevron2"/>
    <dgm:cxn modelId="{D1369164-2760-4A82-A667-F933E8F0E3D6}" type="presOf" srcId="{66BD4B8E-405D-4FFF-B365-C3FC937D9AB3}" destId="{3AF4E330-F639-4A3F-8C0F-789E9974A5C9}" srcOrd="0" destOrd="0" presId="urn:microsoft.com/office/officeart/2005/8/layout/chevron2"/>
    <dgm:cxn modelId="{EB0F6172-E442-4646-B8C3-D4ABA9267AFE}" type="presOf" srcId="{0EE01BBA-E58E-4F0D-9D84-4AD273D2A735}" destId="{46CD05B0-332A-4E6F-A0B7-55AEF6C795C2}" srcOrd="0" destOrd="0" presId="urn:microsoft.com/office/officeart/2005/8/layout/chevron2"/>
    <dgm:cxn modelId="{5230CC5A-F99E-411A-807F-ABDF682C4E92}" type="presOf" srcId="{16BB8657-1509-4C30-B19E-09EB83C25C1F}" destId="{876CD34A-C412-47A5-8968-3CF7B7236624}" srcOrd="0" destOrd="0" presId="urn:microsoft.com/office/officeart/2005/8/layout/chevron2"/>
    <dgm:cxn modelId="{3861818C-4003-4E16-AD8C-8F31F1F84EE9}" srcId="{66BD4B8E-405D-4FFF-B365-C3FC937D9AB3}" destId="{16BB8657-1509-4C30-B19E-09EB83C25C1F}" srcOrd="0" destOrd="0" parTransId="{3ECFF2F5-D060-4742-B0B0-B7A862317951}" sibTransId="{8C0E42E4-9340-4A36-8B35-E376D14832E8}"/>
    <dgm:cxn modelId="{2748A891-12F3-44BD-B9BF-098FA323BF54}" srcId="{77A60330-B663-468F-A49F-902C7C6A9C58}" destId="{E1D917C4-E61B-49DB-A3C7-A99391B60390}" srcOrd="1" destOrd="0" parTransId="{BFF764EA-2E1B-49A0-8CC2-DB645ABD578C}" sibTransId="{59836C27-69AC-4FF4-B353-C6129B1B8BA7}"/>
    <dgm:cxn modelId="{8AE1C898-9AE6-47D3-ABA0-564292628BF4}" type="presOf" srcId="{E2A30150-F604-497D-A001-F46927EB729B}" destId="{B558E774-9D3E-4CC8-AB2B-D20676D6D33B}" srcOrd="0" destOrd="0" presId="urn:microsoft.com/office/officeart/2005/8/layout/chevron2"/>
    <dgm:cxn modelId="{8A97B6BE-6044-479D-8C38-87C9AE15377A}" srcId="{77A60330-B663-468F-A49F-902C7C6A9C58}" destId="{66BD4B8E-405D-4FFF-B365-C3FC937D9AB3}" srcOrd="3" destOrd="0" parTransId="{0E3D74E0-CE8A-460C-9F37-7D6BF9B8D5DF}" sibTransId="{F23C6A00-3037-4F2B-9BAB-701D039CD49C}"/>
    <dgm:cxn modelId="{C35A48CB-B1E9-40DA-B289-0A8DBCECE183}" type="presOf" srcId="{77A60330-B663-468F-A49F-902C7C6A9C58}" destId="{2ACED82C-F046-45F1-A78B-CABBA62518B8}" srcOrd="0" destOrd="0" presId="urn:microsoft.com/office/officeart/2005/8/layout/chevron2"/>
    <dgm:cxn modelId="{A8F9A2D7-FEB8-4231-A606-4CA08DAE4EB5}" type="presOf" srcId="{B095C721-4009-4C6E-AB66-80E98DBE6176}" destId="{FC20AC9A-FC44-4DB2-84CE-C41B6445D021}" srcOrd="0" destOrd="0" presId="urn:microsoft.com/office/officeart/2005/8/layout/chevron2"/>
    <dgm:cxn modelId="{D9667CD9-294E-4388-8CA3-EF892A8CE97C}" srcId="{77A60330-B663-468F-A49F-902C7C6A9C58}" destId="{E757B129-5FA2-466E-B0C5-712F9BD32869}" srcOrd="2" destOrd="0" parTransId="{4F2E5152-3B39-4126-804B-24806BD041C9}" sibTransId="{DCCDC9CB-BCFE-4039-A638-BFEFC46AF056}"/>
    <dgm:cxn modelId="{8D5A3EE4-CDF1-49E0-BB09-773FBE9290B6}" srcId="{77A60330-B663-468F-A49F-902C7C6A9C58}" destId="{0EE01BBA-E58E-4F0D-9D84-4AD273D2A735}" srcOrd="0" destOrd="0" parTransId="{79C002D7-0097-4DA0-AE4A-BCDE4266C9AD}" sibTransId="{7A6A3F18-F0E1-4D3D-AE83-27F6481B0B04}"/>
    <dgm:cxn modelId="{1DCE73ED-8D79-4AFE-8C61-DC24581810B4}" type="presOf" srcId="{B76CAE53-2C9C-4640-8068-CDC77C2E796F}" destId="{27CA9166-653D-4534-9632-2B6E7F3A9E16}" srcOrd="0" destOrd="0" presId="urn:microsoft.com/office/officeart/2005/8/layout/chevron2"/>
    <dgm:cxn modelId="{AB7F67FB-696A-42E8-8C8C-E2F2E0395023}" srcId="{E757B129-5FA2-466E-B0C5-712F9BD32869}" destId="{B76CAE53-2C9C-4640-8068-CDC77C2E796F}" srcOrd="0" destOrd="0" parTransId="{90D386DB-3D01-4882-8F8E-F62BAACF2971}" sibTransId="{79DE3958-87E3-4364-BF7B-EA46E749B460}"/>
    <dgm:cxn modelId="{BD37AFFD-5447-4418-AC73-43DD4C32A3D9}" srcId="{E1D917C4-E61B-49DB-A3C7-A99391B60390}" destId="{B095C721-4009-4C6E-AB66-80E98DBE6176}" srcOrd="0" destOrd="0" parTransId="{9C68C465-7B0F-4953-B4C7-ADE98CC5DAAA}" sibTransId="{E6C3B7D8-3CB1-46B9-B236-3F0A3922AC60}"/>
    <dgm:cxn modelId="{C7125E24-EBA5-47B5-951C-02088E941756}" type="presParOf" srcId="{2ACED82C-F046-45F1-A78B-CABBA62518B8}" destId="{5FFBDA43-043D-4BDD-9E25-18B9BB21FFDE}" srcOrd="0" destOrd="0" presId="urn:microsoft.com/office/officeart/2005/8/layout/chevron2"/>
    <dgm:cxn modelId="{0D366184-ED01-4737-8C39-B5FE96D08F5E}" type="presParOf" srcId="{5FFBDA43-043D-4BDD-9E25-18B9BB21FFDE}" destId="{46CD05B0-332A-4E6F-A0B7-55AEF6C795C2}" srcOrd="0" destOrd="0" presId="urn:microsoft.com/office/officeart/2005/8/layout/chevron2"/>
    <dgm:cxn modelId="{413F880E-DEA7-4866-9D27-39C45F513EA6}" type="presParOf" srcId="{5FFBDA43-043D-4BDD-9E25-18B9BB21FFDE}" destId="{B558E774-9D3E-4CC8-AB2B-D20676D6D33B}" srcOrd="1" destOrd="0" presId="urn:microsoft.com/office/officeart/2005/8/layout/chevron2"/>
    <dgm:cxn modelId="{AF077796-5F0E-41E6-A306-12EB5FF6536F}" type="presParOf" srcId="{2ACED82C-F046-45F1-A78B-CABBA62518B8}" destId="{127B38FD-DDA1-4473-A6E5-3EDF20B580C5}" srcOrd="1" destOrd="0" presId="urn:microsoft.com/office/officeart/2005/8/layout/chevron2"/>
    <dgm:cxn modelId="{B7BBE1A3-3A6F-4FD3-B6DF-0D7B80C18288}" type="presParOf" srcId="{2ACED82C-F046-45F1-A78B-CABBA62518B8}" destId="{53965223-57D4-46F0-9C75-62C4BD1EA846}" srcOrd="2" destOrd="0" presId="urn:microsoft.com/office/officeart/2005/8/layout/chevron2"/>
    <dgm:cxn modelId="{946394A0-8B8B-4ACD-8488-479EE78D06F1}" type="presParOf" srcId="{53965223-57D4-46F0-9C75-62C4BD1EA846}" destId="{B084E74E-3D69-4A1D-ACCE-BD769B34CD50}" srcOrd="0" destOrd="0" presId="urn:microsoft.com/office/officeart/2005/8/layout/chevron2"/>
    <dgm:cxn modelId="{278F4735-5478-4E8E-8DAE-3C0AA9B55807}" type="presParOf" srcId="{53965223-57D4-46F0-9C75-62C4BD1EA846}" destId="{FC20AC9A-FC44-4DB2-84CE-C41B6445D021}" srcOrd="1" destOrd="0" presId="urn:microsoft.com/office/officeart/2005/8/layout/chevron2"/>
    <dgm:cxn modelId="{BFBE5CDC-353C-46D2-8C3B-44BB52F05B62}" type="presParOf" srcId="{2ACED82C-F046-45F1-A78B-CABBA62518B8}" destId="{67A48E2F-69DE-4838-9C18-3017D9091855}" srcOrd="3" destOrd="0" presId="urn:microsoft.com/office/officeart/2005/8/layout/chevron2"/>
    <dgm:cxn modelId="{A0A356BE-8A91-49FD-B587-4E201B13612F}" type="presParOf" srcId="{2ACED82C-F046-45F1-A78B-CABBA62518B8}" destId="{6FCCABDA-922A-452B-9A39-34D60A564814}" srcOrd="4" destOrd="0" presId="urn:microsoft.com/office/officeart/2005/8/layout/chevron2"/>
    <dgm:cxn modelId="{ADFD61DF-57CE-41E3-BF46-71FD4DA729EA}" type="presParOf" srcId="{6FCCABDA-922A-452B-9A39-34D60A564814}" destId="{8A4B4329-1A43-47AA-9D02-415AF4046770}" srcOrd="0" destOrd="0" presId="urn:microsoft.com/office/officeart/2005/8/layout/chevron2"/>
    <dgm:cxn modelId="{0ABB0520-CEBC-4325-9F7A-8D92E6A4390C}" type="presParOf" srcId="{6FCCABDA-922A-452B-9A39-34D60A564814}" destId="{27CA9166-653D-4534-9632-2B6E7F3A9E16}" srcOrd="1" destOrd="0" presId="urn:microsoft.com/office/officeart/2005/8/layout/chevron2"/>
    <dgm:cxn modelId="{AC7508C0-7BFD-4541-8416-CB39EF6ABC6B}" type="presParOf" srcId="{2ACED82C-F046-45F1-A78B-CABBA62518B8}" destId="{7C465CF5-43EE-4BF0-8B36-D78DBE0E0A11}" srcOrd="5" destOrd="0" presId="urn:microsoft.com/office/officeart/2005/8/layout/chevron2"/>
    <dgm:cxn modelId="{FE058D53-6D7F-47E4-83D3-7E8B5DAF6E07}" type="presParOf" srcId="{2ACED82C-F046-45F1-A78B-CABBA62518B8}" destId="{01364A23-9A09-4E92-AEBD-717FBA7ED4A4}" srcOrd="6" destOrd="0" presId="urn:microsoft.com/office/officeart/2005/8/layout/chevron2"/>
    <dgm:cxn modelId="{FACFF6E5-6543-4379-AFCF-BF7BD41BDFED}" type="presParOf" srcId="{01364A23-9A09-4E92-AEBD-717FBA7ED4A4}" destId="{3AF4E330-F639-4A3F-8C0F-789E9974A5C9}" srcOrd="0" destOrd="0" presId="urn:microsoft.com/office/officeart/2005/8/layout/chevron2"/>
    <dgm:cxn modelId="{0372AA2D-0EE1-4FB3-ABA2-F8CB0B716352}" type="presParOf" srcId="{01364A23-9A09-4E92-AEBD-717FBA7ED4A4}" destId="{876CD34A-C412-47A5-8968-3CF7B72366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D05B0-332A-4E6F-A0B7-55AEF6C795C2}">
      <dsp:nvSpPr>
        <dsp:cNvPr id="0" name=""/>
        <dsp:cNvSpPr/>
      </dsp:nvSpPr>
      <dsp:spPr>
        <a:xfrm rot="5400000">
          <a:off x="-119696" y="138537"/>
          <a:ext cx="797978" cy="558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XI (</a:t>
          </a:r>
          <a:r>
            <a:rPr lang="en-US" sz="1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2005-2010</a:t>
          </a:r>
          <a:r>
            <a:rPr lang="ru-RU" sz="14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KZ" sz="14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8132"/>
        <a:ext cx="558584" cy="239394"/>
      </dsp:txXfrm>
    </dsp:sp>
    <dsp:sp modelId="{B558E774-9D3E-4CC8-AB2B-D20676D6D33B}">
      <dsp:nvSpPr>
        <dsp:cNvPr id="0" name=""/>
        <dsp:cNvSpPr/>
      </dsp:nvSpPr>
      <dsp:spPr>
        <a:xfrm rot="5400000">
          <a:off x="3973854" y="-3415269"/>
          <a:ext cx="518958" cy="7349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Программа «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PPP</a:t>
          </a: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» 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(People, Planet, Profitability) </a:t>
          </a: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u-KZ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558585" y="25333"/>
        <a:ext cx="7324164" cy="468292"/>
      </dsp:txXfrm>
    </dsp:sp>
    <dsp:sp modelId="{B084E74E-3D69-4A1D-ACCE-BD769B34CD50}">
      <dsp:nvSpPr>
        <dsp:cNvPr id="0" name=""/>
        <dsp:cNvSpPr/>
      </dsp:nvSpPr>
      <dsp:spPr>
        <a:xfrm rot="5400000">
          <a:off x="-119696" y="763324"/>
          <a:ext cx="797978" cy="558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XII (2010-2015</a:t>
          </a: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ru-KZ" sz="1200" b="1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" y="922919"/>
        <a:ext cx="558584" cy="239394"/>
      </dsp:txXfrm>
    </dsp:sp>
    <dsp:sp modelId="{FC20AC9A-FC44-4DB2-84CE-C41B6445D021}">
      <dsp:nvSpPr>
        <dsp:cNvPr id="0" name=""/>
        <dsp:cNvSpPr/>
      </dsp:nvSpPr>
      <dsp:spPr>
        <a:xfrm rot="5400000">
          <a:off x="4004068" y="-2813163"/>
          <a:ext cx="446770" cy="7349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Развитие стратегических отраслей национальной экономики, в т.ч. химической и новых перспективных отраслей</a:t>
          </a:r>
          <a:endParaRPr lang="ru-KZ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52705" y="660010"/>
        <a:ext cx="7327687" cy="403150"/>
      </dsp:txXfrm>
    </dsp:sp>
    <dsp:sp modelId="{8A4B4329-1A43-47AA-9D02-415AF4046770}">
      <dsp:nvSpPr>
        <dsp:cNvPr id="0" name=""/>
        <dsp:cNvSpPr/>
      </dsp:nvSpPr>
      <dsp:spPr>
        <a:xfrm rot="5400000">
          <a:off x="-119696" y="1404519"/>
          <a:ext cx="797978" cy="558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XIII (2015-2020</a:t>
          </a: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KZ" sz="16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564114"/>
        <a:ext cx="558584" cy="239394"/>
      </dsp:txXfrm>
    </dsp:sp>
    <dsp:sp modelId="{27CA9166-653D-4534-9632-2B6E7F3A9E16}">
      <dsp:nvSpPr>
        <dsp:cNvPr id="0" name=""/>
        <dsp:cNvSpPr/>
      </dsp:nvSpPr>
      <dsp:spPr>
        <a:xfrm rot="5400000">
          <a:off x="3981187" y="-2134281"/>
          <a:ext cx="504292" cy="7349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Исполнение «зеленых» обязательств и устойчивое развитие экономики</a:t>
          </a:r>
          <a:endParaRPr lang="ru-K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58585" y="1312939"/>
        <a:ext cx="7324879" cy="455056"/>
      </dsp:txXfrm>
    </dsp:sp>
    <dsp:sp modelId="{3AF4E330-F639-4A3F-8C0F-789E9974A5C9}">
      <dsp:nvSpPr>
        <dsp:cNvPr id="0" name=""/>
        <dsp:cNvSpPr/>
      </dsp:nvSpPr>
      <dsp:spPr>
        <a:xfrm rot="5400000">
          <a:off x="-119696" y="2048147"/>
          <a:ext cx="797978" cy="558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XIV </a:t>
          </a:r>
          <a:r>
            <a:rPr lang="ru-RU" sz="14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(2020-2025</a:t>
          </a:r>
          <a:endParaRPr lang="ru-KZ" sz="1400" b="1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207742"/>
        <a:ext cx="558584" cy="239394"/>
      </dsp:txXfrm>
    </dsp:sp>
    <dsp:sp modelId="{876CD34A-C412-47A5-8968-3CF7B7236624}">
      <dsp:nvSpPr>
        <dsp:cNvPr id="0" name=""/>
        <dsp:cNvSpPr/>
      </dsp:nvSpPr>
      <dsp:spPr>
        <a:xfrm rot="5400000">
          <a:off x="3968110" y="-1474730"/>
          <a:ext cx="518685" cy="7349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Сокращение избыточных производственных мощностей, упор на новые перспективные отрасли </a:t>
          </a:r>
          <a:endParaRPr lang="ru-K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552704" y="1965996"/>
        <a:ext cx="7324177" cy="46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0.48738</cdr:x>
      <cdr:y>0.31181</cdr:y>
    </cdr:from>
    <cdr:to>
      <cdr:x>0.55059</cdr:x>
      <cdr:y>0.39616</cdr:y>
    </cdr:to>
    <cdr:sp macro="" textlink="">
      <cdr:nvSpPr>
        <cdr:cNvPr id="3" name="Стрелка: вправо 2">
          <a:extLst xmlns:a="http://schemas.openxmlformats.org/drawingml/2006/main">
            <a:ext uri="{FF2B5EF4-FFF2-40B4-BE49-F238E27FC236}">
              <a16:creationId xmlns:a16="http://schemas.microsoft.com/office/drawing/2014/main" id="{D049DAC3-D67F-45B3-A0D1-2F005B1731DD}"/>
            </a:ext>
          </a:extLst>
        </cdr:cNvPr>
        <cdr:cNvSpPr/>
      </cdr:nvSpPr>
      <cdr:spPr>
        <a:xfrm xmlns:a="http://schemas.openxmlformats.org/drawingml/2006/main" rot="19856727">
          <a:off x="3356236" y="780207"/>
          <a:ext cx="435286" cy="21105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0.32834</cdr:x>
      <cdr:y>0.31653</cdr:y>
    </cdr:from>
    <cdr:to>
      <cdr:x>0.39155</cdr:x>
      <cdr:y>0.41995</cdr:y>
    </cdr:to>
    <cdr:sp macro="" textlink="">
      <cdr:nvSpPr>
        <cdr:cNvPr id="4" name="Стрелка: вправо 3">
          <a:extLst xmlns:a="http://schemas.openxmlformats.org/drawingml/2006/main">
            <a:ext uri="{FF2B5EF4-FFF2-40B4-BE49-F238E27FC236}">
              <a16:creationId xmlns:a16="http://schemas.microsoft.com/office/drawing/2014/main" id="{3F315335-09DA-4555-B495-C1033E53FC09}"/>
            </a:ext>
          </a:extLst>
        </cdr:cNvPr>
        <cdr:cNvSpPr/>
      </cdr:nvSpPr>
      <cdr:spPr>
        <a:xfrm xmlns:a="http://schemas.openxmlformats.org/drawingml/2006/main" rot="19856727">
          <a:off x="2261062" y="792005"/>
          <a:ext cx="435286" cy="25877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0.67484</cdr:x>
      <cdr:y>0.26994</cdr:y>
    </cdr:from>
    <cdr:to>
      <cdr:x>0.82009</cdr:x>
      <cdr:y>0.36212</cdr:y>
    </cdr:to>
    <cdr:sp macro="" textlink="">
      <cdr:nvSpPr>
        <cdr:cNvPr id="5" name="Стрелка: вправо 4">
          <a:extLst xmlns:a="http://schemas.openxmlformats.org/drawingml/2006/main">
            <a:ext uri="{FF2B5EF4-FFF2-40B4-BE49-F238E27FC236}">
              <a16:creationId xmlns:a16="http://schemas.microsoft.com/office/drawing/2014/main" id="{09DE76A3-4D33-495D-90D6-41ACA9BFF3FF}"/>
            </a:ext>
          </a:extLst>
        </cdr:cNvPr>
        <cdr:cNvSpPr/>
      </cdr:nvSpPr>
      <cdr:spPr>
        <a:xfrm xmlns:a="http://schemas.openxmlformats.org/drawingml/2006/main" rot="19856727">
          <a:off x="4647168" y="675444"/>
          <a:ext cx="1000228" cy="23064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0.32032</cdr:x>
      <cdr:y>0.46007</cdr:y>
    </cdr:from>
    <cdr:to>
      <cdr:x>0.43264</cdr:x>
      <cdr:y>0.55548</cdr:y>
    </cdr:to>
    <cdr:sp macro="" textlink="">
      <cdr:nvSpPr>
        <cdr:cNvPr id="6" name="TextBox 6">
          <a:extLst xmlns:a="http://schemas.openxmlformats.org/drawingml/2006/main">
            <a:ext uri="{FF2B5EF4-FFF2-40B4-BE49-F238E27FC236}">
              <a16:creationId xmlns:a16="http://schemas.microsoft.com/office/drawing/2014/main" id="{6E1D0D25-1A93-417B-9BE8-11FEF2319EDC}"/>
            </a:ext>
          </a:extLst>
        </cdr:cNvPr>
        <cdr:cNvSpPr txBox="1"/>
      </cdr:nvSpPr>
      <cdr:spPr>
        <a:xfrm xmlns:a="http://schemas.openxmlformats.org/drawingml/2006/main">
          <a:off x="2205827" y="1151174"/>
          <a:ext cx="773474" cy="238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+6,1%</a:t>
          </a:r>
          <a:endParaRPr lang="ru-RU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0.48762</cdr:x>
      <cdr:y>0.45229</cdr:y>
    </cdr:from>
    <cdr:to>
      <cdr:x>0.59994</cdr:x>
      <cdr:y>0.5477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A9E98EC-5A5A-48A6-9663-B9B77DEC347D}"/>
            </a:ext>
          </a:extLst>
        </cdr:cNvPr>
        <cdr:cNvSpPr txBox="1"/>
      </cdr:nvSpPr>
      <cdr:spPr>
        <a:xfrm xmlns:a="http://schemas.openxmlformats.org/drawingml/2006/main">
          <a:off x="3357953" y="1131726"/>
          <a:ext cx="773474" cy="238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+5,7%</a:t>
          </a:r>
          <a:endParaRPr lang="ru-RU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0.6863</cdr:x>
      <cdr:y>0.45229</cdr:y>
    </cdr:from>
    <cdr:to>
      <cdr:x>0.86663</cdr:x>
      <cdr:y>0.5477</cdr:y>
    </cdr:to>
    <cdr:sp macro="" textlink="">
      <cdr:nvSpPr>
        <cdr:cNvPr id="8" name="TextBox 6">
          <a:extLst xmlns:a="http://schemas.openxmlformats.org/drawingml/2006/main">
            <a:ext uri="{FF2B5EF4-FFF2-40B4-BE49-F238E27FC236}">
              <a16:creationId xmlns:a16="http://schemas.microsoft.com/office/drawing/2014/main" id="{2A9E98EC-5A5A-48A6-9663-B9B77DEC347D}"/>
            </a:ext>
          </a:extLst>
        </cdr:cNvPr>
        <cdr:cNvSpPr txBox="1"/>
      </cdr:nvSpPr>
      <cdr:spPr>
        <a:xfrm xmlns:a="http://schemas.openxmlformats.org/drawingml/2006/main">
          <a:off x="4726107" y="1131726"/>
          <a:ext cx="1241815" cy="2387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+4,4% </a:t>
          </a:r>
          <a:r>
            <a: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в</a:t>
          </a:r>
          <a:r>
            <a:rPr lang="ru-RU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год</a:t>
          </a:r>
          <a:endParaRPr lang="ru-RU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0.17124</cdr:x>
      <cdr:y>0.23705</cdr:y>
    </cdr:from>
    <cdr:to>
      <cdr:x>0.23445</cdr:x>
      <cdr:y>0.32738</cdr:y>
    </cdr:to>
    <cdr:sp macro="" textlink="">
      <cdr:nvSpPr>
        <cdr:cNvPr id="10" name="Стрелка: вправо 9">
          <a:extLst xmlns:a="http://schemas.openxmlformats.org/drawingml/2006/main">
            <a:ext uri="{FF2B5EF4-FFF2-40B4-BE49-F238E27FC236}">
              <a16:creationId xmlns:a16="http://schemas.microsoft.com/office/drawing/2014/main" id="{A191E4F6-F40B-4B6F-A5A5-76ACA61AB61B}"/>
            </a:ext>
          </a:extLst>
        </cdr:cNvPr>
        <cdr:cNvSpPr/>
      </cdr:nvSpPr>
      <cdr:spPr>
        <a:xfrm xmlns:a="http://schemas.openxmlformats.org/drawingml/2006/main" rot="1932326">
          <a:off x="1179250" y="593132"/>
          <a:ext cx="435286" cy="226027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0.16347</cdr:x>
      <cdr:y>0.34091</cdr:y>
    </cdr:from>
    <cdr:to>
      <cdr:x>0.27579</cdr:x>
      <cdr:y>0.43632</cdr:y>
    </cdr:to>
    <cdr:sp macro="" textlink="">
      <cdr:nvSpPr>
        <cdr:cNvPr id="11" name="TextBox 6">
          <a:extLst xmlns:a="http://schemas.openxmlformats.org/drawingml/2006/main">
            <a:ext uri="{FF2B5EF4-FFF2-40B4-BE49-F238E27FC236}">
              <a16:creationId xmlns:a16="http://schemas.microsoft.com/office/drawing/2014/main" id="{D41F673E-36D4-47DB-BEDF-9719777EA6E3}"/>
            </a:ext>
          </a:extLst>
        </cdr:cNvPr>
        <cdr:cNvSpPr txBox="1"/>
      </cdr:nvSpPr>
      <cdr:spPr>
        <a:xfrm xmlns:a="http://schemas.openxmlformats.org/drawingml/2006/main">
          <a:off x="1125707" y="853017"/>
          <a:ext cx="773475" cy="2387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-15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4DB2-0758-41D4-B159-2BA201DFA89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0078-4730-44FE-818E-3AAAC1EB9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1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05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1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0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9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8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57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8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5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66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7835C-A407-4CF7-BF0A-81D8305A34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87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7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1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2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3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4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5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9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2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3968-D4B7-4815-B8A0-A98AE10010E5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4283-64A1-45BE-BF8A-453B8CFF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A20080-DD5A-4B9C-9ED0-2CE4BF52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3" y="659508"/>
            <a:ext cx="8523694" cy="5145755"/>
          </a:xfrm>
          <a:prstGeom prst="rect">
            <a:avLst/>
          </a:prstGeom>
        </p:spPr>
      </p:pic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43798" y="404664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1851" t="39236" r="20988" b="50000"/>
          <a:stretch/>
        </p:blipFill>
        <p:spPr>
          <a:xfrm>
            <a:off x="7738520" y="115240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43798" y="6682830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846;p74">
            <a:extLst>
              <a:ext uri="{FF2B5EF4-FFF2-40B4-BE49-F238E27FC236}">
                <a16:creationId xmlns:a16="http://schemas.microsoft.com/office/drawing/2014/main" id="{7530387D-2B9A-4D17-9FCE-3D220BBC3852}"/>
              </a:ext>
            </a:extLst>
          </p:cNvPr>
          <p:cNvSpPr/>
          <p:nvPr/>
        </p:nvSpPr>
        <p:spPr>
          <a:xfrm>
            <a:off x="114142" y="35824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endParaRPr lang="ru-RU" sz="1600" b="1" kern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0E504-01F2-461D-9179-52008397ABC5}"/>
              </a:ext>
            </a:extLst>
          </p:cNvPr>
          <p:cNvSpPr txBox="1"/>
          <p:nvPr/>
        </p:nvSpPr>
        <p:spPr>
          <a:xfrm>
            <a:off x="2915235" y="740876"/>
            <a:ext cx="5947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ru-RU" sz="1800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ХИМИЧЕСКАЯ ПРОМЫШЛЕННОСТЬ И ТРЕНДЫ РАЗВИТИЯ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D4A40C-CC97-4773-87B8-D56F5D58BA23}"/>
              </a:ext>
            </a:extLst>
          </p:cNvPr>
          <p:cNvSpPr/>
          <p:nvPr/>
        </p:nvSpPr>
        <p:spPr>
          <a:xfrm>
            <a:off x="3203848" y="6087182"/>
            <a:ext cx="3121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125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Г. Нур-Султан, 2021 г.</a:t>
            </a:r>
            <a:endParaRPr lang="ru-RU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5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139781" y="476672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613529" y="154842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43798" y="6682830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Заголовок 1">
            <a:extLst>
              <a:ext uri="{FF2B5EF4-FFF2-40B4-BE49-F238E27FC236}">
                <a16:creationId xmlns:a16="http://schemas.microsoft.com/office/drawing/2014/main" id="{98BF90D8-B83B-4D49-91D1-E71995D7F306}"/>
              </a:ext>
            </a:extLst>
          </p:cNvPr>
          <p:cNvSpPr txBox="1">
            <a:spLocks/>
          </p:cNvSpPr>
          <p:nvPr/>
        </p:nvSpPr>
        <p:spPr>
          <a:xfrm>
            <a:off x="2699792" y="703326"/>
            <a:ext cx="4337684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и неопределенности</a:t>
            </a:r>
            <a:endParaRPr lang="ru-RU" sz="20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0C0177-F04B-4A3E-A094-135466927BAA}"/>
              </a:ext>
            </a:extLst>
          </p:cNvPr>
          <p:cNvSpPr/>
          <p:nvPr/>
        </p:nvSpPr>
        <p:spPr>
          <a:xfrm>
            <a:off x="579066" y="1148617"/>
            <a:ext cx="79858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ограничения цепочки поставок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KZ" sz="1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спроса по мере восстановления экономики; </a:t>
            </a:r>
            <a:endParaRPr lang="ru-KZ" sz="1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торговая напряженность; </a:t>
            </a:r>
            <a:endParaRPr lang="ru-KZ" sz="1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погодные явления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KZ" sz="1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кибербезопасность и подобные потрясения; </a:t>
            </a:r>
            <a:endParaRPr lang="ru-KZ" sz="1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высокая степень динамичных темпов заражения коронавирусной инфекцией; </a:t>
            </a:r>
            <a:endParaRPr lang="ru-KZ" sz="1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финансовая нестабильность и долг государственного и частного секторов.</a:t>
            </a:r>
            <a:endParaRPr lang="ru-KZ" sz="1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Google Shape;846;p74">
            <a:extLst>
              <a:ext uri="{FF2B5EF4-FFF2-40B4-BE49-F238E27FC236}">
                <a16:creationId xmlns:a16="http://schemas.microsoft.com/office/drawing/2014/main" id="{559639E6-0F41-4540-92E8-E5B47B83ECC0}"/>
              </a:ext>
            </a:extLst>
          </p:cNvPr>
          <p:cNvSpPr/>
          <p:nvPr/>
        </p:nvSpPr>
        <p:spPr>
          <a:xfrm>
            <a:off x="139781" y="116337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04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107504" y="404664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610413" y="97886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43798" y="6682830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Заголовок 1">
            <a:extLst>
              <a:ext uri="{FF2B5EF4-FFF2-40B4-BE49-F238E27FC236}">
                <a16:creationId xmlns:a16="http://schemas.microsoft.com/office/drawing/2014/main" id="{98BF90D8-B83B-4D49-91D1-E71995D7F306}"/>
              </a:ext>
            </a:extLst>
          </p:cNvPr>
          <p:cNvSpPr txBox="1">
            <a:spLocks/>
          </p:cNvSpPr>
          <p:nvPr/>
        </p:nvSpPr>
        <p:spPr>
          <a:xfrm>
            <a:off x="3059832" y="2852936"/>
            <a:ext cx="3528392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ru-RU" sz="2000" dirty="0">
              <a:solidFill>
                <a:srgbClr val="5F6062"/>
              </a:solidFill>
              <a:latin typeface="Arial"/>
            </a:endParaRPr>
          </a:p>
        </p:txBody>
      </p:sp>
      <p:sp>
        <p:nvSpPr>
          <p:cNvPr id="8" name="Google Shape;846;p74">
            <a:extLst>
              <a:ext uri="{FF2B5EF4-FFF2-40B4-BE49-F238E27FC236}">
                <a16:creationId xmlns:a16="http://schemas.microsoft.com/office/drawing/2014/main" id="{E79CE1B2-C749-4F1A-9594-B2CB9D4D49BE}"/>
              </a:ext>
            </a:extLst>
          </p:cNvPr>
          <p:cNvSpPr/>
          <p:nvPr/>
        </p:nvSpPr>
        <p:spPr>
          <a:xfrm>
            <a:off x="136665" y="40129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0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151168" y="405591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724573" y="113970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238466" y="6656705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A816C92-A2E8-436E-9D84-E8316C7D0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59259"/>
              </p:ext>
            </p:extLst>
          </p:nvPr>
        </p:nvGraphicFramePr>
        <p:xfrm>
          <a:off x="1214045" y="1111868"/>
          <a:ext cx="6886347" cy="25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08E6B4F-62D0-4705-9D43-A92D9DD12500}"/>
              </a:ext>
            </a:extLst>
          </p:cNvPr>
          <p:cNvSpPr txBox="1">
            <a:spLocks/>
          </p:cNvSpPr>
          <p:nvPr/>
        </p:nvSpPr>
        <p:spPr>
          <a:xfrm>
            <a:off x="1645577" y="636992"/>
            <a:ext cx="6715909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рынок химической промышленности</a:t>
            </a:r>
            <a:endParaRPr lang="ru-RU" sz="2000" dirty="0">
              <a:solidFill>
                <a:srgbClr val="5F6062"/>
              </a:solidFill>
              <a:latin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D41A91-8D8F-4EEB-97D3-BDA861C8A50C}"/>
              </a:ext>
            </a:extLst>
          </p:cNvPr>
          <p:cNvSpPr/>
          <p:nvPr/>
        </p:nvSpPr>
        <p:spPr>
          <a:xfrm>
            <a:off x="586752" y="5998524"/>
            <a:ext cx="7811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Прогнозные данные по данным 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American Chemistry Council (ACC)</a:t>
            </a:r>
            <a:endParaRPr lang="ru-RU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Google Shape;846;p74">
            <a:extLst>
              <a:ext uri="{FF2B5EF4-FFF2-40B4-BE49-F238E27FC236}">
                <a16:creationId xmlns:a16="http://schemas.microsoft.com/office/drawing/2014/main" id="{50802A2D-031D-4A33-879D-563F579B4410}"/>
              </a:ext>
            </a:extLst>
          </p:cNvPr>
          <p:cNvSpPr/>
          <p:nvPr/>
        </p:nvSpPr>
        <p:spPr>
          <a:xfrm>
            <a:off x="104078" y="67625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928793-5D3A-432A-92FA-02D0231CD1B6}"/>
              </a:ext>
            </a:extLst>
          </p:cNvPr>
          <p:cNvSpPr/>
          <p:nvPr/>
        </p:nvSpPr>
        <p:spPr>
          <a:xfrm>
            <a:off x="4830480" y="4007440"/>
            <a:ext cx="3987753" cy="1800493"/>
          </a:xfrm>
          <a:prstGeom prst="rect">
            <a:avLst/>
          </a:prstGeom>
          <a:ln w="254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снижение рентабельности;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коммодитизация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продукта;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стремительный рост конкуренции на развивающихся рынках; 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повышение требований покупателей;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C22F94B-E357-46AA-9640-1B71D6345C2C}"/>
              </a:ext>
            </a:extLst>
          </p:cNvPr>
          <p:cNvSpPr/>
          <p:nvPr/>
        </p:nvSpPr>
        <p:spPr>
          <a:xfrm>
            <a:off x="872331" y="4117682"/>
            <a:ext cx="3291455" cy="1308050"/>
          </a:xfrm>
          <a:prstGeom prst="rect">
            <a:avLst/>
          </a:prstGeom>
          <a:ln w="254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Азиатский рост;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Глобализация;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Экологические требования; </a:t>
            </a:r>
          </a:p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Цифровизация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8D641-D85B-4038-B1AE-0ABCA5E9058F}"/>
              </a:ext>
            </a:extLst>
          </p:cNvPr>
          <p:cNvSpPr txBox="1"/>
          <p:nvPr/>
        </p:nvSpPr>
        <p:spPr>
          <a:xfrm>
            <a:off x="1645577" y="3745460"/>
            <a:ext cx="15645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718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Мировые тренды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B997D-F8A1-4C7E-983A-AF1C34525EA1}"/>
              </a:ext>
            </a:extLst>
          </p:cNvPr>
          <p:cNvSpPr txBox="1"/>
          <p:nvPr/>
        </p:nvSpPr>
        <p:spPr>
          <a:xfrm>
            <a:off x="6349675" y="3696924"/>
            <a:ext cx="9493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718"/>
            <a:r>
              <a:rPr lang="ru-RU" sz="1400" b="1" dirty="0">
                <a:solidFill>
                  <a:srgbClr val="FF0000"/>
                </a:solidFill>
                <a:latin typeface="Arial"/>
              </a:rPr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65328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C223B66E-0DCC-489B-ABD0-09CCD1E5F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6280"/>
              </p:ext>
            </p:extLst>
          </p:nvPr>
        </p:nvGraphicFramePr>
        <p:xfrm>
          <a:off x="458305" y="3223707"/>
          <a:ext cx="8212188" cy="292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3">
                  <a:extLst>
                    <a:ext uri="{9D8B030D-6E8A-4147-A177-3AD203B41FA5}">
                      <a16:colId xmlns:a16="http://schemas.microsoft.com/office/drawing/2014/main" val="28388618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5141727"/>
                    </a:ext>
                  </a:extLst>
                </a:gridCol>
                <a:gridCol w="775062">
                  <a:extLst>
                    <a:ext uri="{9D8B030D-6E8A-4147-A177-3AD203B41FA5}">
                      <a16:colId xmlns:a16="http://schemas.microsoft.com/office/drawing/2014/main" val="3369263491"/>
                    </a:ext>
                  </a:extLst>
                </a:gridCol>
                <a:gridCol w="931818">
                  <a:extLst>
                    <a:ext uri="{9D8B030D-6E8A-4147-A177-3AD203B41FA5}">
                      <a16:colId xmlns:a16="http://schemas.microsoft.com/office/drawing/2014/main" val="2526096707"/>
                    </a:ext>
                  </a:extLst>
                </a:gridCol>
                <a:gridCol w="836022">
                  <a:extLst>
                    <a:ext uri="{9D8B030D-6E8A-4147-A177-3AD203B41FA5}">
                      <a16:colId xmlns:a16="http://schemas.microsoft.com/office/drawing/2014/main" val="840137804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293209565"/>
                    </a:ext>
                  </a:extLst>
                </a:gridCol>
                <a:gridCol w="796837">
                  <a:extLst>
                    <a:ext uri="{9D8B030D-6E8A-4147-A177-3AD203B41FA5}">
                      <a16:colId xmlns:a16="http://schemas.microsoft.com/office/drawing/2014/main" val="2772512539"/>
                    </a:ext>
                  </a:extLst>
                </a:gridCol>
              </a:tblGrid>
              <a:tr h="3233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19468"/>
                  </a:ext>
                </a:extLst>
              </a:tr>
              <a:tr h="326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val="1135819734"/>
                  </a:ext>
                </a:extLst>
              </a:tr>
              <a:tr h="379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ВВП, млн долл. США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222 744,4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212 110,0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192 872,7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7527922"/>
                  </a:ext>
                </a:extLst>
              </a:tr>
              <a:tr h="603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промышленность,</a:t>
                      </a:r>
                    </a:p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т.ч.: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2 121,1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2 121,6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val="2981790702"/>
                  </a:ext>
                </a:extLst>
              </a:tr>
              <a:tr h="299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00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val="1582651483"/>
                  </a:ext>
                </a:extLst>
              </a:tr>
              <a:tr h="603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резиновые и пластмассовые изделия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00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val="3145615341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фармацевтическая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00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val="2989240082"/>
                  </a:ext>
                </a:extLst>
              </a:tr>
            </a:tbl>
          </a:graphicData>
        </a:graphic>
      </p:graphicFrame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151168" y="405591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724573" y="113970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151168" y="6682830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Заголовок 1">
            <a:extLst>
              <a:ext uri="{FF2B5EF4-FFF2-40B4-BE49-F238E27FC236}">
                <a16:creationId xmlns:a16="http://schemas.microsoft.com/office/drawing/2014/main" id="{98BF90D8-B83B-4D49-91D1-E71995D7F306}"/>
              </a:ext>
            </a:extLst>
          </p:cNvPr>
          <p:cNvSpPr txBox="1">
            <a:spLocks/>
          </p:cNvSpPr>
          <p:nvPr/>
        </p:nvSpPr>
        <p:spPr>
          <a:xfrm>
            <a:off x="2172426" y="2848201"/>
            <a:ext cx="5525115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промышленность Казахстана</a:t>
            </a:r>
            <a:endParaRPr lang="ru-RU" sz="2000" dirty="0">
              <a:solidFill>
                <a:srgbClr val="5F6062"/>
              </a:solidFill>
              <a:latin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0BC3A5-5BAC-4A99-B5F4-82AE1E748734}"/>
              </a:ext>
            </a:extLst>
          </p:cNvPr>
          <p:cNvSpPr/>
          <p:nvPr/>
        </p:nvSpPr>
        <p:spPr>
          <a:xfrm>
            <a:off x="579064" y="6254325"/>
            <a:ext cx="7811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kk-KZ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сточник: БНС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АСПиР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РК</a:t>
            </a:r>
            <a:endParaRPr lang="ru-RU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Google Shape;846;p74">
            <a:extLst>
              <a:ext uri="{FF2B5EF4-FFF2-40B4-BE49-F238E27FC236}">
                <a16:creationId xmlns:a16="http://schemas.microsoft.com/office/drawing/2014/main" id="{094F7134-715B-4ED0-B873-4533E3A156A8}"/>
              </a:ext>
            </a:extLst>
          </p:cNvPr>
          <p:cNvSpPr/>
          <p:nvPr/>
        </p:nvSpPr>
        <p:spPr>
          <a:xfrm>
            <a:off x="250825" y="80460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9" name="Таблица 3">
            <a:extLst>
              <a:ext uri="{FF2B5EF4-FFF2-40B4-BE49-F238E27FC236}">
                <a16:creationId xmlns:a16="http://schemas.microsoft.com/office/drawing/2014/main" id="{422921C3-A620-41B4-9211-3E13D883E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52191"/>
              </p:ext>
            </p:extLst>
          </p:nvPr>
        </p:nvGraphicFramePr>
        <p:xfrm>
          <a:off x="488041" y="960004"/>
          <a:ext cx="8212187" cy="173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443">
                  <a:extLst>
                    <a:ext uri="{9D8B030D-6E8A-4147-A177-3AD203B41FA5}">
                      <a16:colId xmlns:a16="http://schemas.microsoft.com/office/drawing/2014/main" val="2838861824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235141727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3369263491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2526096707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840137804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293209565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2772512539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4209667819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2532322401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2021*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19468"/>
                  </a:ext>
                </a:extLst>
              </a:tr>
              <a:tr h="326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Объем, трлн $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Объем, трлн $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Объем, трлн $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Объем, трлн $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58197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752792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промышленность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790702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29D2A91-EE8C-42D5-AD51-EF56E0AA3C71}"/>
              </a:ext>
            </a:extLst>
          </p:cNvPr>
          <p:cNvSpPr txBox="1">
            <a:spLocks/>
          </p:cNvSpPr>
          <p:nvPr/>
        </p:nvSpPr>
        <p:spPr>
          <a:xfrm>
            <a:off x="1831576" y="516745"/>
            <a:ext cx="5525115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химическая промышленность</a:t>
            </a:r>
            <a:endParaRPr lang="ru-RU" sz="2000" dirty="0">
              <a:solidFill>
                <a:srgbClr val="5F606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27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238467" y="404664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712037" y="123045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43798" y="6682830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Заголовок 1">
            <a:extLst>
              <a:ext uri="{FF2B5EF4-FFF2-40B4-BE49-F238E27FC236}">
                <a16:creationId xmlns:a16="http://schemas.microsoft.com/office/drawing/2014/main" id="{98BF90D8-B83B-4D49-91D1-E71995D7F306}"/>
              </a:ext>
            </a:extLst>
          </p:cNvPr>
          <p:cNvSpPr txBox="1">
            <a:spLocks/>
          </p:cNvSpPr>
          <p:nvPr/>
        </p:nvSpPr>
        <p:spPr>
          <a:xfrm>
            <a:off x="341980" y="667467"/>
            <a:ext cx="8460037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Факторы, повлиявшие на состояние отрасли в период пандемии</a:t>
            </a:r>
            <a:endParaRPr lang="ru-KZ" sz="20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0C0177-F04B-4A3E-A094-135466927BAA}"/>
              </a:ext>
            </a:extLst>
          </p:cNvPr>
          <p:cNvSpPr/>
          <p:nvPr/>
        </p:nvSpPr>
        <p:spPr>
          <a:xfrm>
            <a:off x="554625" y="1167295"/>
            <a:ext cx="815623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Временная и полная остановки заводов из-за ограничений, связанных с COVID-19 и со снижением спроса;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транспортные ограничения;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сложности в логистике, сбои в цепочке поставок, рост  стоимости фрахта;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критическое снижение спроса в различных сегментах экономики;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ажиотажный спрос в сегменте упаковки, производстве медицинских изделий и дезинфицирующих средств;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переносы плановых и проведение внеплановых ремонтов;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пересмотр инвестиционных планов и сдвиг сроков их реализации;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внеплановое переоснащение оборудования.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Google Shape;846;p74">
            <a:extLst>
              <a:ext uri="{FF2B5EF4-FFF2-40B4-BE49-F238E27FC236}">
                <a16:creationId xmlns:a16="http://schemas.microsoft.com/office/drawing/2014/main" id="{63AA92FA-D3A4-4A71-8B96-DB1CE4BD326A}"/>
              </a:ext>
            </a:extLst>
          </p:cNvPr>
          <p:cNvSpPr/>
          <p:nvPr/>
        </p:nvSpPr>
        <p:spPr>
          <a:xfrm>
            <a:off x="250825" y="80460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C9713A9-C6AA-47A3-B224-7B6449AAEE17}"/>
              </a:ext>
            </a:extLst>
          </p:cNvPr>
          <p:cNvSpPr txBox="1">
            <a:spLocks/>
          </p:cNvSpPr>
          <p:nvPr/>
        </p:nvSpPr>
        <p:spPr>
          <a:xfrm>
            <a:off x="354833" y="5817850"/>
            <a:ext cx="8460037" cy="5542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Пандемия выявила слабые стороны отрасли и значительно ускорила программы трансформации </a:t>
            </a:r>
            <a:endParaRPr lang="ru-KZ" sz="20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>
            <a:cxnSpLocks/>
          </p:cNvCxnSpPr>
          <p:nvPr/>
        </p:nvCxnSpPr>
        <p:spPr>
          <a:xfrm>
            <a:off x="380938" y="431242"/>
            <a:ext cx="8480879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958966" y="189502"/>
            <a:ext cx="968504" cy="186386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>
            <a:cxnSpLocks/>
          </p:cNvCxnSpPr>
          <p:nvPr/>
        </p:nvCxnSpPr>
        <p:spPr>
          <a:xfrm>
            <a:off x="446591" y="6597352"/>
            <a:ext cx="82298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1660632-E53B-4D51-8FD6-E17695AF288E}"/>
              </a:ext>
            </a:extLst>
          </p:cNvPr>
          <p:cNvGrpSpPr/>
          <p:nvPr/>
        </p:nvGrpSpPr>
        <p:grpSpPr>
          <a:xfrm>
            <a:off x="746765" y="1158548"/>
            <a:ext cx="7919661" cy="4540903"/>
            <a:chOff x="571881" y="1403448"/>
            <a:chExt cx="7716693" cy="4460098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CC5430A-AB01-AE4B-8FDF-EF9210E27188}"/>
                </a:ext>
              </a:extLst>
            </p:cNvPr>
            <p:cNvSpPr txBox="1"/>
            <p:nvPr/>
          </p:nvSpPr>
          <p:spPr>
            <a:xfrm>
              <a:off x="4289058" y="1424525"/>
              <a:ext cx="3999516" cy="21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18"/>
              <a:r>
                <a:rPr lang="ru-RU" sz="1400" b="1" dirty="0">
                  <a:solidFill>
                    <a:srgbClr val="376092"/>
                  </a:solidFill>
                  <a:latin typeface="Arial"/>
                </a:rPr>
                <a:t>Факторы повышения конкурентоспособности</a:t>
              </a:r>
            </a:p>
          </p:txBody>
        </p:sp>
        <p:sp>
          <p:nvSpPr>
            <p:cNvPr id="134" name="Прямоугольник 48">
              <a:extLst>
                <a:ext uri="{FF2B5EF4-FFF2-40B4-BE49-F238E27FC236}">
                  <a16:creationId xmlns:a16="http://schemas.microsoft.com/office/drawing/2014/main" id="{C8A8F18F-DA6B-354B-83E4-492BAC1BF49C}"/>
                </a:ext>
              </a:extLst>
            </p:cNvPr>
            <p:cNvSpPr/>
            <p:nvPr/>
          </p:nvSpPr>
          <p:spPr>
            <a:xfrm>
              <a:off x="4352664" y="1751173"/>
              <a:ext cx="3780000" cy="715500"/>
            </a:xfrm>
            <a:prstGeom prst="rect">
              <a:avLst/>
            </a:prstGeom>
            <a:solidFill>
              <a:srgbClr val="77933C">
                <a:alpha val="4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Arial"/>
                </a:rPr>
                <a:t>Стоимость сырья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571881" y="1403448"/>
              <a:ext cx="7560783" cy="4460098"/>
              <a:chOff x="148460" y="906526"/>
              <a:chExt cx="10322790" cy="5835873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3BB16161-BBBF-4B2D-A8A8-32692532241F}"/>
                  </a:ext>
                </a:extLst>
              </p:cNvPr>
              <p:cNvSpPr/>
              <p:nvPr/>
            </p:nvSpPr>
            <p:spPr>
              <a:xfrm>
                <a:off x="610627" y="4670092"/>
                <a:ext cx="4183983" cy="9362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Ускорение устойчивости и обезуглероживание</a:t>
                </a:r>
              </a:p>
            </p:txBody>
          </p:sp>
          <p:cxnSp>
            <p:nvCxnSpPr>
              <p:cNvPr id="112" name="Прямая соединительная линия 72">
                <a:extLst>
                  <a:ext uri="{FF2B5EF4-FFF2-40B4-BE49-F238E27FC236}">
                    <a16:creationId xmlns:a16="http://schemas.microsoft.com/office/drawing/2014/main" id="{122D7FA3-3A16-114E-B495-4E02C8D323AA}"/>
                  </a:ext>
                </a:extLst>
              </p:cNvPr>
              <p:cNvCxnSpPr/>
              <p:nvPr/>
            </p:nvCxnSpPr>
            <p:spPr>
              <a:xfrm flipV="1">
                <a:off x="666048" y="1367306"/>
                <a:ext cx="4168906" cy="1130"/>
              </a:xfrm>
              <a:prstGeom prst="line">
                <a:avLst/>
              </a:prstGeom>
              <a:solidFill>
                <a:srgbClr val="AE2C25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 w="med" len="med"/>
                <a:tailEnd type="none"/>
              </a:ln>
            </p:spPr>
          </p:cxn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06A01C4A-FB96-494B-AAD7-99AC8CCD994C}"/>
                  </a:ext>
                </a:extLst>
              </p:cNvPr>
              <p:cNvSpPr/>
              <p:nvPr/>
            </p:nvSpPr>
            <p:spPr>
              <a:xfrm>
                <a:off x="148460" y="906526"/>
                <a:ext cx="4834277" cy="583587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endParaRPr lang="ru-RU" sz="945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9" name="Группа 95">
                <a:extLst>
                  <a:ext uri="{FF2B5EF4-FFF2-40B4-BE49-F238E27FC236}">
                    <a16:creationId xmlns:a16="http://schemas.microsoft.com/office/drawing/2014/main" id="{C3A20E18-0B5F-A043-8D41-AD887871D21B}"/>
                  </a:ext>
                </a:extLst>
              </p:cNvPr>
              <p:cNvGrpSpPr/>
              <p:nvPr/>
            </p:nvGrpSpPr>
            <p:grpSpPr>
              <a:xfrm>
                <a:off x="1186483" y="1044518"/>
                <a:ext cx="190361" cy="1363497"/>
                <a:chOff x="1259632" y="3606572"/>
                <a:chExt cx="216024" cy="828000"/>
              </a:xfrm>
            </p:grpSpPr>
            <p:cxnSp>
              <p:nvCxnSpPr>
                <p:cNvPr id="140" name="Прямая соединительная линия 61">
                  <a:extLst>
                    <a:ext uri="{FF2B5EF4-FFF2-40B4-BE49-F238E27FC236}">
                      <a16:creationId xmlns:a16="http://schemas.microsoft.com/office/drawing/2014/main" id="{E0965C04-2C9C-5D4A-8042-9135422C5BE4}"/>
                    </a:ext>
                  </a:extLst>
                </p:cNvPr>
                <p:cNvCxnSpPr/>
                <p:nvPr/>
              </p:nvCxnSpPr>
              <p:spPr>
                <a:xfrm flipV="1">
                  <a:off x="1475656" y="3606572"/>
                  <a:ext cx="0" cy="82800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  <p:cxnSp>
              <p:nvCxnSpPr>
                <p:cNvPr id="141" name="Прямая соединительная линия 63">
                  <a:extLst>
                    <a:ext uri="{FF2B5EF4-FFF2-40B4-BE49-F238E27FC236}">
                      <a16:creationId xmlns:a16="http://schemas.microsoft.com/office/drawing/2014/main" id="{02E25771-1D4A-A14D-9115-FDDD851E189D}"/>
                    </a:ext>
                  </a:extLst>
                </p:cNvPr>
                <p:cNvCxnSpPr/>
                <p:nvPr/>
              </p:nvCxnSpPr>
              <p:spPr>
                <a:xfrm>
                  <a:off x="1259632" y="4020572"/>
                  <a:ext cx="216024" cy="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</p:grpSp>
          <p:grpSp>
            <p:nvGrpSpPr>
              <p:cNvPr id="148" name="Группа 95">
                <a:extLst>
                  <a:ext uri="{FF2B5EF4-FFF2-40B4-BE49-F238E27FC236}">
                    <a16:creationId xmlns:a16="http://schemas.microsoft.com/office/drawing/2014/main" id="{19D81EBA-28D7-2149-A110-20BB19C87112}"/>
                  </a:ext>
                </a:extLst>
              </p:cNvPr>
              <p:cNvGrpSpPr/>
              <p:nvPr/>
            </p:nvGrpSpPr>
            <p:grpSpPr>
              <a:xfrm>
                <a:off x="1186483" y="1711356"/>
                <a:ext cx="190361" cy="1363497"/>
                <a:chOff x="1259632" y="3606572"/>
                <a:chExt cx="216024" cy="828000"/>
              </a:xfrm>
            </p:grpSpPr>
            <p:cxnSp>
              <p:nvCxnSpPr>
                <p:cNvPr id="149" name="Прямая соединительная линия 95">
                  <a:extLst>
                    <a:ext uri="{FF2B5EF4-FFF2-40B4-BE49-F238E27FC236}">
                      <a16:creationId xmlns:a16="http://schemas.microsoft.com/office/drawing/2014/main" id="{7BCE6A77-7CAF-F64C-8057-8202A6F3309B}"/>
                    </a:ext>
                  </a:extLst>
                </p:cNvPr>
                <p:cNvCxnSpPr/>
                <p:nvPr/>
              </p:nvCxnSpPr>
              <p:spPr>
                <a:xfrm flipV="1">
                  <a:off x="1475656" y="3606572"/>
                  <a:ext cx="0" cy="82800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  <p:cxnSp>
              <p:nvCxnSpPr>
                <p:cNvPr id="150" name="Прямая соединительная линия 97">
                  <a:extLst>
                    <a:ext uri="{FF2B5EF4-FFF2-40B4-BE49-F238E27FC236}">
                      <a16:creationId xmlns:a16="http://schemas.microsoft.com/office/drawing/2014/main" id="{A9CD19D2-868B-4A4B-9C0A-4A2EE2884D8B}"/>
                    </a:ext>
                  </a:extLst>
                </p:cNvPr>
                <p:cNvCxnSpPr/>
                <p:nvPr/>
              </p:nvCxnSpPr>
              <p:spPr>
                <a:xfrm>
                  <a:off x="1259632" y="4020572"/>
                  <a:ext cx="216024" cy="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</p:grpSp>
          <p:grpSp>
            <p:nvGrpSpPr>
              <p:cNvPr id="151" name="Группа 95">
                <a:extLst>
                  <a:ext uri="{FF2B5EF4-FFF2-40B4-BE49-F238E27FC236}">
                    <a16:creationId xmlns:a16="http://schemas.microsoft.com/office/drawing/2014/main" id="{177A58B9-994A-B245-B5FA-8D7BB7151307}"/>
                  </a:ext>
                </a:extLst>
              </p:cNvPr>
              <p:cNvGrpSpPr/>
              <p:nvPr/>
            </p:nvGrpSpPr>
            <p:grpSpPr>
              <a:xfrm>
                <a:off x="1186483" y="3307823"/>
                <a:ext cx="190361" cy="1363497"/>
                <a:chOff x="1259632" y="3606572"/>
                <a:chExt cx="216024" cy="828000"/>
              </a:xfrm>
            </p:grpSpPr>
            <p:cxnSp>
              <p:nvCxnSpPr>
                <p:cNvPr id="152" name="Прямая соединительная линия 99">
                  <a:extLst>
                    <a:ext uri="{FF2B5EF4-FFF2-40B4-BE49-F238E27FC236}">
                      <a16:creationId xmlns:a16="http://schemas.microsoft.com/office/drawing/2014/main" id="{B4FAD74F-96CB-1949-BF89-01F5A249B014}"/>
                    </a:ext>
                  </a:extLst>
                </p:cNvPr>
                <p:cNvCxnSpPr/>
                <p:nvPr/>
              </p:nvCxnSpPr>
              <p:spPr>
                <a:xfrm flipV="1">
                  <a:off x="1475656" y="3606572"/>
                  <a:ext cx="0" cy="82800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  <p:cxnSp>
              <p:nvCxnSpPr>
                <p:cNvPr id="153" name="Прямая соединительная линия 100">
                  <a:extLst>
                    <a:ext uri="{FF2B5EF4-FFF2-40B4-BE49-F238E27FC236}">
                      <a16:creationId xmlns:a16="http://schemas.microsoft.com/office/drawing/2014/main" id="{21F88CC4-5554-624B-9062-7F3CB55973ED}"/>
                    </a:ext>
                  </a:extLst>
                </p:cNvPr>
                <p:cNvCxnSpPr/>
                <p:nvPr/>
              </p:nvCxnSpPr>
              <p:spPr>
                <a:xfrm>
                  <a:off x="1259632" y="4020572"/>
                  <a:ext cx="216024" cy="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</p:grp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3BB16161-BBBF-4B2D-A8A8-32692532241F}"/>
                  </a:ext>
                </a:extLst>
              </p:cNvPr>
              <p:cNvSpPr/>
              <p:nvPr/>
            </p:nvSpPr>
            <p:spPr>
              <a:xfrm>
                <a:off x="610627" y="2510320"/>
                <a:ext cx="4183983" cy="936205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Влияние политики</a:t>
                </a: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1DFA3F13-DA22-4E9E-AE4F-F27672E74CDA}"/>
                  </a:ext>
                </a:extLst>
              </p:cNvPr>
              <p:cNvSpPr/>
              <p:nvPr/>
            </p:nvSpPr>
            <p:spPr>
              <a:xfrm>
                <a:off x="610627" y="1448291"/>
                <a:ext cx="4183983" cy="936205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Рост промышленности</a:t>
                </a:r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8D9B0578-633A-4317-8116-85D681D63A2C}"/>
                  </a:ext>
                </a:extLst>
              </p:cNvPr>
              <p:cNvSpPr/>
              <p:nvPr/>
            </p:nvSpPr>
            <p:spPr>
              <a:xfrm>
                <a:off x="273470" y="1421391"/>
                <a:ext cx="558751" cy="4642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71912" tIns="35957" rIns="71912" bIns="35957" anchor="ctr"/>
              <a:lstStyle/>
              <a:p>
                <a:pPr marL="214313" indent="-214313" algn="ctr" defTabSz="719099">
                  <a:buClr>
                    <a:srgbClr val="C0504D">
                      <a:lumMod val="75000"/>
                    </a:srgbClr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ru-RU" sz="21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8D9B0578-633A-4317-8116-85D681D63A2C}"/>
                  </a:ext>
                </a:extLst>
              </p:cNvPr>
              <p:cNvSpPr/>
              <p:nvPr/>
            </p:nvSpPr>
            <p:spPr>
              <a:xfrm>
                <a:off x="265507" y="4629248"/>
                <a:ext cx="558751" cy="4642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71912" tIns="35957" rIns="71912" bIns="35957" anchor="ctr"/>
              <a:lstStyle/>
              <a:p>
                <a:pPr marL="214313" indent="-214313" algn="ctr" defTabSz="719099">
                  <a:buClr>
                    <a:srgbClr val="C0504D">
                      <a:lumMod val="75000"/>
                    </a:srgbClr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ru-RU" sz="21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18E95DFF-C5DC-48A5-9642-A085A5306C94}"/>
                  </a:ext>
                </a:extLst>
              </p:cNvPr>
              <p:cNvSpPr/>
              <p:nvPr/>
            </p:nvSpPr>
            <p:spPr>
              <a:xfrm>
                <a:off x="610627" y="3580783"/>
                <a:ext cx="4183983" cy="936205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Мировые цены на энергоносители</a:t>
                </a:r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8D9B0578-633A-4317-8116-85D681D63A2C}"/>
                  </a:ext>
                </a:extLst>
              </p:cNvPr>
              <p:cNvSpPr/>
              <p:nvPr/>
            </p:nvSpPr>
            <p:spPr>
              <a:xfrm>
                <a:off x="273470" y="3536314"/>
                <a:ext cx="558751" cy="4642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71912" tIns="35957" rIns="71912" bIns="35957" anchor="ctr"/>
              <a:lstStyle/>
              <a:p>
                <a:pPr marL="214313" indent="-214313" algn="ctr" defTabSz="719099">
                  <a:buClr>
                    <a:srgbClr val="C0504D">
                      <a:lumMod val="75000"/>
                    </a:srgbClr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ru-RU" sz="21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8D9B0578-633A-4317-8116-85D681D63A2C}"/>
                  </a:ext>
                </a:extLst>
              </p:cNvPr>
              <p:cNvSpPr/>
              <p:nvPr/>
            </p:nvSpPr>
            <p:spPr>
              <a:xfrm>
                <a:off x="273470" y="2513968"/>
                <a:ext cx="558751" cy="4642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71912" tIns="35957" rIns="71912" bIns="35957" anchor="ctr"/>
              <a:lstStyle/>
              <a:p>
                <a:pPr marL="214313" indent="-214313" algn="ctr" defTabSz="719099">
                  <a:buClr>
                    <a:srgbClr val="C0504D">
                      <a:lumMod val="75000"/>
                    </a:srgbClr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ru-RU" sz="21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66" name="Прямая соединительная линия 72">
                <a:extLst>
                  <a:ext uri="{FF2B5EF4-FFF2-40B4-BE49-F238E27FC236}">
                    <a16:creationId xmlns:a16="http://schemas.microsoft.com/office/drawing/2014/main" id="{122D7FA3-3A16-114E-B495-4E02C8D323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6239" y="1346350"/>
                <a:ext cx="5135011" cy="20956"/>
              </a:xfrm>
              <a:prstGeom prst="line">
                <a:avLst/>
              </a:prstGeom>
              <a:solidFill>
                <a:srgbClr val="AE2C25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 w="med" len="med"/>
                <a:tailEnd type="none"/>
              </a:ln>
            </p:spPr>
          </p:cxnSp>
        </p:grpSp>
        <p:sp>
          <p:nvSpPr>
            <p:cNvPr id="69" name="Прямоугольник 48">
              <a:extLst>
                <a:ext uri="{FF2B5EF4-FFF2-40B4-BE49-F238E27FC236}">
                  <a16:creationId xmlns:a16="http://schemas.microsoft.com/office/drawing/2014/main" id="{C8A8F18F-DA6B-354B-83E4-492BAC1BF49C}"/>
                </a:ext>
              </a:extLst>
            </p:cNvPr>
            <p:cNvSpPr/>
            <p:nvPr/>
          </p:nvSpPr>
          <p:spPr>
            <a:xfrm>
              <a:off x="4358910" y="2562835"/>
              <a:ext cx="3780000" cy="742500"/>
            </a:xfrm>
            <a:prstGeom prst="rect">
              <a:avLst/>
            </a:prstGeom>
            <a:solidFill>
              <a:srgbClr val="77933C">
                <a:alpha val="4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Arial"/>
                </a:rPr>
                <a:t>Государственная поддержка предприятий</a:t>
              </a:r>
            </a:p>
          </p:txBody>
        </p:sp>
        <p:sp>
          <p:nvSpPr>
            <p:cNvPr id="70" name="Прямоугольник 48">
              <a:extLst>
                <a:ext uri="{FF2B5EF4-FFF2-40B4-BE49-F238E27FC236}">
                  <a16:creationId xmlns:a16="http://schemas.microsoft.com/office/drawing/2014/main" id="{C8A8F18F-DA6B-354B-83E4-492BAC1BF49C}"/>
                </a:ext>
              </a:extLst>
            </p:cNvPr>
            <p:cNvSpPr/>
            <p:nvPr/>
          </p:nvSpPr>
          <p:spPr>
            <a:xfrm>
              <a:off x="4369437" y="3397121"/>
              <a:ext cx="3780000" cy="715500"/>
            </a:xfrm>
            <a:prstGeom prst="rect">
              <a:avLst/>
            </a:prstGeom>
            <a:solidFill>
              <a:srgbClr val="77933C">
                <a:alpha val="4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Arial"/>
                </a:rPr>
                <a:t>Таможенные пошлины</a:t>
              </a:r>
            </a:p>
          </p:txBody>
        </p:sp>
        <p:sp>
          <p:nvSpPr>
            <p:cNvPr id="71" name="Прямоугольник 48">
              <a:extLst>
                <a:ext uri="{FF2B5EF4-FFF2-40B4-BE49-F238E27FC236}">
                  <a16:creationId xmlns:a16="http://schemas.microsoft.com/office/drawing/2014/main" id="{C8A8F18F-DA6B-354B-83E4-492BAC1BF49C}"/>
                </a:ext>
              </a:extLst>
            </p:cNvPr>
            <p:cNvSpPr/>
            <p:nvPr/>
          </p:nvSpPr>
          <p:spPr>
            <a:xfrm>
              <a:off x="4369437" y="4207037"/>
              <a:ext cx="3780000" cy="715500"/>
            </a:xfrm>
            <a:prstGeom prst="rect">
              <a:avLst/>
            </a:prstGeom>
            <a:solidFill>
              <a:srgbClr val="77933C">
                <a:alpha val="46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Arial"/>
                </a:rPr>
                <a:t>Возможные геополитические риски</a:t>
              </a:r>
            </a:p>
          </p:txBody>
        </p:sp>
        <p:sp>
          <p:nvSpPr>
            <p:cNvPr id="72" name="Равнобедренный треугольник 73">
              <a:extLst>
                <a:ext uri="{FF2B5EF4-FFF2-40B4-BE49-F238E27FC236}">
                  <a16:creationId xmlns:a16="http://schemas.microsoft.com/office/drawing/2014/main" id="{CE0CA49C-4774-C34C-B2F9-8F8271AEB9B2}"/>
                </a:ext>
              </a:extLst>
            </p:cNvPr>
            <p:cNvSpPr/>
            <p:nvPr/>
          </p:nvSpPr>
          <p:spPr>
            <a:xfrm rot="5400000">
              <a:off x="3831593" y="2888733"/>
              <a:ext cx="780483" cy="135553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CC5430A-AB01-AE4B-8FDF-EF9210E27188}"/>
                </a:ext>
              </a:extLst>
            </p:cNvPr>
            <p:cNvSpPr txBox="1"/>
            <p:nvPr/>
          </p:nvSpPr>
          <p:spPr>
            <a:xfrm>
              <a:off x="1704992" y="1435154"/>
              <a:ext cx="1524435" cy="21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18"/>
              <a:r>
                <a:rPr lang="ru-RU" sz="1400" b="1" dirty="0">
                  <a:solidFill>
                    <a:srgbClr val="376092"/>
                  </a:solidFill>
                  <a:latin typeface="Arial"/>
                </a:rPr>
                <a:t>Мировые тренды</a:t>
              </a:r>
            </a:p>
          </p:txBody>
        </p:sp>
        <p:sp>
          <p:nvSpPr>
            <p:cNvPr id="78" name="Равнобедренный треугольник 73">
              <a:extLst>
                <a:ext uri="{FF2B5EF4-FFF2-40B4-BE49-F238E27FC236}">
                  <a16:creationId xmlns:a16="http://schemas.microsoft.com/office/drawing/2014/main" id="{CE0CA49C-4774-C34C-B2F9-8F8271AEB9B2}"/>
                </a:ext>
              </a:extLst>
            </p:cNvPr>
            <p:cNvSpPr/>
            <p:nvPr/>
          </p:nvSpPr>
          <p:spPr>
            <a:xfrm rot="5400000">
              <a:off x="3841172" y="2063586"/>
              <a:ext cx="783000" cy="135000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Равнобедренный треугольник 73">
              <a:extLst>
                <a:ext uri="{FF2B5EF4-FFF2-40B4-BE49-F238E27FC236}">
                  <a16:creationId xmlns:a16="http://schemas.microsoft.com/office/drawing/2014/main" id="{CE0CA49C-4774-C34C-B2F9-8F8271AEB9B2}"/>
                </a:ext>
              </a:extLst>
            </p:cNvPr>
            <p:cNvSpPr/>
            <p:nvPr/>
          </p:nvSpPr>
          <p:spPr>
            <a:xfrm rot="5400000">
              <a:off x="3830058" y="3728560"/>
              <a:ext cx="783000" cy="135000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Равнобедренный треугольник 73">
              <a:extLst>
                <a:ext uri="{FF2B5EF4-FFF2-40B4-BE49-F238E27FC236}">
                  <a16:creationId xmlns:a16="http://schemas.microsoft.com/office/drawing/2014/main" id="{CE0CA49C-4774-C34C-B2F9-8F8271AEB9B2}"/>
                </a:ext>
              </a:extLst>
            </p:cNvPr>
            <p:cNvSpPr/>
            <p:nvPr/>
          </p:nvSpPr>
          <p:spPr>
            <a:xfrm rot="5400000">
              <a:off x="3830058" y="4531997"/>
              <a:ext cx="783000" cy="135000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43E023E-0424-49B8-8AA9-8EEB788B8447}"/>
                </a:ext>
              </a:extLst>
            </p:cNvPr>
            <p:cNvSpPr/>
            <p:nvPr/>
          </p:nvSpPr>
          <p:spPr>
            <a:xfrm>
              <a:off x="924552" y="5102012"/>
              <a:ext cx="3064500" cy="7155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lIns="71912" tIns="35957" rIns="71912" bIns="35957" rtlCol="0" anchor="ctr"/>
            <a:lstStyle/>
            <a:p>
              <a:pPr algn="ctr" defTabSz="719099">
                <a:defRPr/>
              </a:pPr>
              <a:r>
                <a:rPr lang="ru-RU" sz="1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Электронная коммерция</a:t>
              </a: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50688068-EE35-4297-9F3D-A11779A2AC59}"/>
                </a:ext>
              </a:extLst>
            </p:cNvPr>
            <p:cNvSpPr/>
            <p:nvPr/>
          </p:nvSpPr>
          <p:spPr>
            <a:xfrm>
              <a:off x="657610" y="5005491"/>
              <a:ext cx="409250" cy="35480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1912" tIns="35957" rIns="71912" bIns="35957" anchor="ctr"/>
            <a:lstStyle/>
            <a:p>
              <a:pPr marL="214313" indent="-214313" algn="ctr" defTabSz="719099">
                <a:buClr>
                  <a:srgbClr val="C0504D">
                    <a:lumMod val="75000"/>
                  </a:srgbClr>
                </a:buClr>
                <a:buFont typeface="Wingdings" panose="05000000000000000000" pitchFamily="2" charset="2"/>
                <a:buChar char="ü"/>
                <a:defRPr/>
              </a:pPr>
              <a:r>
                <a:rPr lang="ru-RU" sz="2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8" name="Равнобедренный треугольник 73">
              <a:extLst>
                <a:ext uri="{FF2B5EF4-FFF2-40B4-BE49-F238E27FC236}">
                  <a16:creationId xmlns:a16="http://schemas.microsoft.com/office/drawing/2014/main" id="{91213FD3-1EFC-4CD8-9206-71BCD176E07A}"/>
                </a:ext>
              </a:extLst>
            </p:cNvPr>
            <p:cNvSpPr/>
            <p:nvPr/>
          </p:nvSpPr>
          <p:spPr>
            <a:xfrm rot="5400000">
              <a:off x="3830058" y="5349932"/>
              <a:ext cx="783000" cy="135000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0" name="Google Shape;846;p74">
            <a:extLst>
              <a:ext uri="{FF2B5EF4-FFF2-40B4-BE49-F238E27FC236}">
                <a16:creationId xmlns:a16="http://schemas.microsoft.com/office/drawing/2014/main" id="{1BCB95BE-9FC1-461A-B71E-6DA5227AD0F6}"/>
              </a:ext>
            </a:extLst>
          </p:cNvPr>
          <p:cNvSpPr/>
          <p:nvPr/>
        </p:nvSpPr>
        <p:spPr>
          <a:xfrm>
            <a:off x="250825" y="80460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5A23C326-D320-4BCB-B778-1EE30E97F1BE}"/>
              </a:ext>
            </a:extLst>
          </p:cNvPr>
          <p:cNvSpPr txBox="1">
            <a:spLocks/>
          </p:cNvSpPr>
          <p:nvPr/>
        </p:nvSpPr>
        <p:spPr>
          <a:xfrm>
            <a:off x="1979712" y="596871"/>
            <a:ext cx="5472608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Мировые тренды:  кризисный период</a:t>
            </a:r>
            <a:endParaRPr lang="ru-RU" sz="2000" dirty="0">
              <a:solidFill>
                <a:srgbClr val="5F6062"/>
              </a:solidFill>
              <a:latin typeface="Arial"/>
            </a:endParaRPr>
          </a:p>
        </p:txBody>
      </p:sp>
      <p:sp>
        <p:nvSpPr>
          <p:cNvPr id="43" name="Прямоугольник 48">
            <a:extLst>
              <a:ext uri="{FF2B5EF4-FFF2-40B4-BE49-F238E27FC236}">
                <a16:creationId xmlns:a16="http://schemas.microsoft.com/office/drawing/2014/main" id="{908FDCF0-D7CE-4476-ACBB-3F060DB02E57}"/>
              </a:ext>
            </a:extLst>
          </p:cNvPr>
          <p:cNvSpPr/>
          <p:nvPr/>
        </p:nvSpPr>
        <p:spPr>
          <a:xfrm>
            <a:off x="4631384" y="4882693"/>
            <a:ext cx="3879423" cy="728463"/>
          </a:xfrm>
          <a:prstGeom prst="rect">
            <a:avLst/>
          </a:prstGeom>
          <a:solidFill>
            <a:srgbClr val="77933C">
              <a:alpha val="4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93" tIns="53993" rIns="53993" bIns="53993" rtlCol="0" anchor="ctr"/>
          <a:lstStyle/>
          <a:p>
            <a:pPr marL="134984" indent="-134984" defTabSz="685718" fontAlgn="base">
              <a:spcBef>
                <a:spcPts val="225"/>
              </a:spcBef>
              <a:spcAft>
                <a:spcPct val="0"/>
              </a:spcAft>
              <a:buClr>
                <a:srgbClr val="376092"/>
              </a:buClr>
              <a:buSzPct val="100000"/>
              <a:buFont typeface="Wingdings" pitchFamily="2" charset="2"/>
              <a:buChar char="§"/>
              <a:tabLst>
                <a:tab pos="271430" algn="r"/>
                <a:tab pos="807147" algn="r"/>
                <a:tab pos="1342864" algn="r"/>
                <a:tab pos="1885724" algn="r"/>
                <a:tab pos="2421441" algn="r"/>
                <a:tab pos="2957158" algn="r"/>
                <a:tab pos="3500018" algn="r"/>
                <a:tab pos="4035734" algn="r"/>
                <a:tab pos="4571451" algn="r"/>
                <a:tab pos="5114312" algn="r"/>
              </a:tabLs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IT-</a:t>
            </a:r>
            <a:r>
              <a:rPr lang="kk-KZ" sz="1400" b="1" dirty="0">
                <a:solidFill>
                  <a:srgbClr val="000000"/>
                </a:solidFill>
                <a:latin typeface="Arial"/>
              </a:rPr>
              <a:t>инфраструктура</a:t>
            </a:r>
            <a:endParaRPr lang="ru-RU" sz="14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10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133375" y="423763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706208" y="131722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176188" y="6597352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0C0177-F04B-4A3E-A094-135466927BAA}"/>
              </a:ext>
            </a:extLst>
          </p:cNvPr>
          <p:cNvSpPr/>
          <p:nvPr/>
        </p:nvSpPr>
        <p:spPr>
          <a:xfrm>
            <a:off x="617959" y="1655874"/>
            <a:ext cx="7773516" cy="3816429"/>
          </a:xfrm>
          <a:prstGeom prst="rect">
            <a:avLst/>
          </a:prstGeom>
          <a:ln w="254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Доля в мировом доходе -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~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40%;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Средний ежегодный прирост рынка химических веществ - 4-5%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(общемировой показатель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~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3%);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Свыше 40 тысяч химических видов продукции;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числе мировых лидеров по производству таких видов продукции как: синтетический аммиак, химические удобрения, серная кислота, кальцинированная сода, резиновые шины и другие;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25 кластеров или точек сосредоточения химических производств. Крупнейшие регионы химпроизводства: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Шаньдунь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~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30%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хим.предприятий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Юньнань;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35 тысяч химических предприятий (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~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60%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объединены в конгломераты).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BAD9F-E381-49A4-B3F8-9AE9B41E927A}"/>
              </a:ext>
            </a:extLst>
          </p:cNvPr>
          <p:cNvSpPr txBox="1"/>
          <p:nvPr/>
        </p:nvSpPr>
        <p:spPr>
          <a:xfrm>
            <a:off x="617959" y="712260"/>
            <a:ext cx="7773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Китай – крупнейший производитель, экспортер и импортер химических видов продукции. </a:t>
            </a:r>
          </a:p>
        </p:txBody>
      </p:sp>
      <p:sp>
        <p:nvSpPr>
          <p:cNvPr id="8" name="Google Shape;846;p74">
            <a:extLst>
              <a:ext uri="{FF2B5EF4-FFF2-40B4-BE49-F238E27FC236}">
                <a16:creationId xmlns:a16="http://schemas.microsoft.com/office/drawing/2014/main" id="{4355B650-594B-4EFE-8441-B99AB053D037}"/>
              </a:ext>
            </a:extLst>
          </p:cNvPr>
          <p:cNvSpPr/>
          <p:nvPr/>
        </p:nvSpPr>
        <p:spPr>
          <a:xfrm>
            <a:off x="133375" y="93217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63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133375" y="423763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706208" y="131722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176188" y="6597352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9BAD9F-E381-49A4-B3F8-9AE9B41E927A}"/>
              </a:ext>
            </a:extLst>
          </p:cNvPr>
          <p:cNvSpPr txBox="1"/>
          <p:nvPr/>
        </p:nvSpPr>
        <p:spPr>
          <a:xfrm>
            <a:off x="630163" y="555858"/>
            <a:ext cx="7773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Политика Китая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3C22F5-DBE0-4676-A86B-867B163B1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11228"/>
              </p:ext>
            </p:extLst>
          </p:nvPr>
        </p:nvGraphicFramePr>
        <p:xfrm>
          <a:off x="617959" y="939221"/>
          <a:ext cx="7908082" cy="272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A85455-FEE2-492D-9A13-02CDA76905A9}"/>
              </a:ext>
            </a:extLst>
          </p:cNvPr>
          <p:cNvSpPr txBox="1"/>
          <p:nvPr/>
        </p:nvSpPr>
        <p:spPr>
          <a:xfrm>
            <a:off x="705557" y="3508616"/>
            <a:ext cx="7854628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Закрыты более 1500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химпредприятий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более 2 000 производств приостановлены для устранения нарушений;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Ежегодно 300 млрд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экологические «зеленые» проекты;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Рынок «умного земледелия» увеличился с 13,7 млрд.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2015 году до 26,8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2020 году.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140 млн. юаней (20 млн.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в субсидиях на закупку новых видов с/х оборудования;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1 января 2020 года снижены тарифы:</a:t>
            </a:r>
          </a:p>
          <a:p>
            <a:pPr marL="46800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импорт некоторых видов химпродукции (с 10% до 6% на ЛКМ).</a:t>
            </a:r>
          </a:p>
          <a:p>
            <a:pPr marL="46800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поставщикам сырья (каменноугольные смолы, пропан, аммиак, фториды, карбонаты, минеральное волокно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9" name="Google Shape;846;p74">
            <a:extLst>
              <a:ext uri="{FF2B5EF4-FFF2-40B4-BE49-F238E27FC236}">
                <a16:creationId xmlns:a16="http://schemas.microsoft.com/office/drawing/2014/main" id="{478733F9-621F-444E-AE99-0446D0840BA5}"/>
              </a:ext>
            </a:extLst>
          </p:cNvPr>
          <p:cNvSpPr/>
          <p:nvPr/>
        </p:nvSpPr>
        <p:spPr>
          <a:xfrm>
            <a:off x="250825" y="80460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51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/>
          <p:nvPr/>
        </p:nvCxnSpPr>
        <p:spPr>
          <a:xfrm>
            <a:off x="133375" y="423763"/>
            <a:ext cx="8667065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706208" y="131722"/>
            <a:ext cx="1291338" cy="248514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/>
          <p:nvPr/>
        </p:nvCxnSpPr>
        <p:spPr>
          <a:xfrm>
            <a:off x="176188" y="6597352"/>
            <a:ext cx="86670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Заголовок 1">
            <a:extLst>
              <a:ext uri="{FF2B5EF4-FFF2-40B4-BE49-F238E27FC236}">
                <a16:creationId xmlns:a16="http://schemas.microsoft.com/office/drawing/2014/main" id="{98BF90D8-B83B-4D49-91D1-E71995D7F306}"/>
              </a:ext>
            </a:extLst>
          </p:cNvPr>
          <p:cNvSpPr txBox="1">
            <a:spLocks/>
          </p:cNvSpPr>
          <p:nvPr/>
        </p:nvSpPr>
        <p:spPr>
          <a:xfrm>
            <a:off x="2771800" y="540406"/>
            <a:ext cx="3600400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 в период пандемии</a:t>
            </a:r>
            <a:endParaRPr lang="ru-RU" sz="2000" dirty="0">
              <a:solidFill>
                <a:srgbClr val="5F6062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0C0177-F04B-4A3E-A094-135466927BAA}"/>
              </a:ext>
            </a:extLst>
          </p:cNvPr>
          <p:cNvSpPr/>
          <p:nvPr/>
        </p:nvSpPr>
        <p:spPr>
          <a:xfrm>
            <a:off x="344389" y="1441490"/>
            <a:ext cx="3021806" cy="4708981"/>
          </a:xfrm>
          <a:prstGeom prst="rect">
            <a:avLst/>
          </a:prstGeom>
          <a:ln w="254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недостаток рабочей силы;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снижение загрузки предприятий;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временное закрытие некоторых предприятий;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внутренние заторы в логистике;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затоваривание портовых и заводских складов;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перебои в финансировании;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перебои сырьевых поставок.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BAD9F-E381-49A4-B3F8-9AE9B41E927A}"/>
              </a:ext>
            </a:extLst>
          </p:cNvPr>
          <p:cNvSpPr txBox="1"/>
          <p:nvPr/>
        </p:nvSpPr>
        <p:spPr>
          <a:xfrm>
            <a:off x="1102385" y="944463"/>
            <a:ext cx="1610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Проблемы: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2DD6A2-8542-4AC7-8D6C-EB430CE4ABF2}"/>
              </a:ext>
            </a:extLst>
          </p:cNvPr>
          <p:cNvSpPr/>
          <p:nvPr/>
        </p:nvSpPr>
        <p:spPr>
          <a:xfrm>
            <a:off x="3851920" y="1446560"/>
            <a:ext cx="4824536" cy="46935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корректировка объемов и сроков производства, экспортных и импортных поставок;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субсидирование оплаты электроэнергии;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снижение портовых сборов;</a:t>
            </a:r>
          </a:p>
          <a:p>
            <a:pPr marL="285750" indent="-285750" fontAlgn="base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снижение арендной платы и %-ной кредитной ставки производителям дронов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(-3% от рыночной цены);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развернуто на полях 30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дронов;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временные льготные цены на природный газ и электричество для производителей удобрений;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кредиты для производителей удобрений;</a:t>
            </a:r>
          </a:p>
          <a:p>
            <a:pPr marL="285750" indent="-285750" fontAlgn="base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рост посева риса в двойном объеме.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30F3E-FD15-4C38-8081-9C3F5E60BFEB}"/>
              </a:ext>
            </a:extLst>
          </p:cNvPr>
          <p:cNvSpPr txBox="1"/>
          <p:nvPr/>
        </p:nvSpPr>
        <p:spPr>
          <a:xfrm>
            <a:off x="5146525" y="972116"/>
            <a:ext cx="2235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Принятые меры: </a:t>
            </a: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70E8BA53-E109-46CA-B3F5-76305DB90C70}"/>
              </a:ext>
            </a:extLst>
          </p:cNvPr>
          <p:cNvSpPr/>
          <p:nvPr/>
        </p:nvSpPr>
        <p:spPr>
          <a:xfrm>
            <a:off x="3347864" y="2889362"/>
            <a:ext cx="504056" cy="17310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Google Shape;846;p74">
            <a:extLst>
              <a:ext uri="{FF2B5EF4-FFF2-40B4-BE49-F238E27FC236}">
                <a16:creationId xmlns:a16="http://schemas.microsoft.com/office/drawing/2014/main" id="{20ECFBF0-EDEE-4964-800D-3195B0614350}"/>
              </a:ext>
            </a:extLst>
          </p:cNvPr>
          <p:cNvSpPr/>
          <p:nvPr/>
        </p:nvSpPr>
        <p:spPr>
          <a:xfrm>
            <a:off x="250825" y="80460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85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847;p74">
            <a:extLst>
              <a:ext uri="{FF2B5EF4-FFF2-40B4-BE49-F238E27FC236}">
                <a16:creationId xmlns:a16="http://schemas.microsoft.com/office/drawing/2014/main" id="{83074352-FA7C-4C5A-B967-3A7CA0B53890}"/>
              </a:ext>
            </a:extLst>
          </p:cNvPr>
          <p:cNvCxnSpPr>
            <a:cxnSpLocks/>
          </p:cNvCxnSpPr>
          <p:nvPr/>
        </p:nvCxnSpPr>
        <p:spPr>
          <a:xfrm>
            <a:off x="380938" y="431242"/>
            <a:ext cx="8480879" cy="0"/>
          </a:xfrm>
          <a:prstGeom prst="straightConnector1">
            <a:avLst/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28FEE11-A3C2-4E45-8069-E60C9F645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851" t="39236" r="20988" b="50000"/>
          <a:stretch/>
        </p:blipFill>
        <p:spPr>
          <a:xfrm>
            <a:off x="7958966" y="189502"/>
            <a:ext cx="968504" cy="186386"/>
          </a:xfrm>
          <a:prstGeom prst="rect">
            <a:avLst/>
          </a:prstGeom>
        </p:spPr>
      </p:pic>
      <p:cxnSp>
        <p:nvCxnSpPr>
          <p:cNvPr id="245" name="Google Shape;847;p74">
            <a:extLst>
              <a:ext uri="{FF2B5EF4-FFF2-40B4-BE49-F238E27FC236}">
                <a16:creationId xmlns:a16="http://schemas.microsoft.com/office/drawing/2014/main" id="{B23D0E6F-94EB-B141-858C-EDCF253E93F3}"/>
              </a:ext>
            </a:extLst>
          </p:cNvPr>
          <p:cNvCxnSpPr>
            <a:cxnSpLocks/>
          </p:cNvCxnSpPr>
          <p:nvPr/>
        </p:nvCxnSpPr>
        <p:spPr>
          <a:xfrm>
            <a:off x="446591" y="6597352"/>
            <a:ext cx="8229865" cy="0"/>
          </a:xfrm>
          <a:prstGeom prst="straightConnector1">
            <a:avLst/>
          </a:prstGeom>
          <a:noFill/>
          <a:ln w="76200" cap="flat" cmpd="sng">
            <a:solidFill>
              <a:schemeClr val="accent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1660632-E53B-4D51-8FD6-E17695AF288E}"/>
              </a:ext>
            </a:extLst>
          </p:cNvPr>
          <p:cNvGrpSpPr/>
          <p:nvPr/>
        </p:nvGrpSpPr>
        <p:grpSpPr>
          <a:xfrm>
            <a:off x="723491" y="1158548"/>
            <a:ext cx="7776864" cy="4540903"/>
            <a:chOff x="571881" y="1403448"/>
            <a:chExt cx="7577556" cy="4460098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CC5430A-AB01-AE4B-8FDF-EF9210E27188}"/>
                </a:ext>
              </a:extLst>
            </p:cNvPr>
            <p:cNvSpPr txBox="1"/>
            <p:nvPr/>
          </p:nvSpPr>
          <p:spPr>
            <a:xfrm>
              <a:off x="5088745" y="1416576"/>
              <a:ext cx="1502569" cy="21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18"/>
              <a:r>
                <a:rPr lang="ru-RU" sz="1400" b="1" dirty="0">
                  <a:solidFill>
                    <a:srgbClr val="376092"/>
                  </a:solidFill>
                  <a:latin typeface="Arial"/>
                </a:rPr>
                <a:t>Шаги к действию</a:t>
              </a:r>
            </a:p>
          </p:txBody>
        </p:sp>
        <p:sp>
          <p:nvSpPr>
            <p:cNvPr id="134" name="Прямоугольник 48">
              <a:extLst>
                <a:ext uri="{FF2B5EF4-FFF2-40B4-BE49-F238E27FC236}">
                  <a16:creationId xmlns:a16="http://schemas.microsoft.com/office/drawing/2014/main" id="{C8A8F18F-DA6B-354B-83E4-492BAC1BF49C}"/>
                </a:ext>
              </a:extLst>
            </p:cNvPr>
            <p:cNvSpPr/>
            <p:nvPr/>
          </p:nvSpPr>
          <p:spPr>
            <a:xfrm>
              <a:off x="4352664" y="1751173"/>
              <a:ext cx="3780000" cy="715500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Определение набора доступных продуктов и опций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Технологии во фронтальном, среднем и бэк-офисе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Аналитика клиентов для увеличения прибыли и др.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571881" y="1403448"/>
              <a:ext cx="7560783" cy="4460098"/>
              <a:chOff x="148460" y="906526"/>
              <a:chExt cx="10322790" cy="5835873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3BB16161-BBBF-4B2D-A8A8-32692532241F}"/>
                  </a:ext>
                </a:extLst>
              </p:cNvPr>
              <p:cNvSpPr/>
              <p:nvPr/>
            </p:nvSpPr>
            <p:spPr>
              <a:xfrm>
                <a:off x="610627" y="4670092"/>
                <a:ext cx="4183983" cy="93620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Рост активности в области слияний и поглощений</a:t>
                </a:r>
              </a:p>
            </p:txBody>
          </p:sp>
          <p:cxnSp>
            <p:nvCxnSpPr>
              <p:cNvPr id="112" name="Прямая соединительная линия 72">
                <a:extLst>
                  <a:ext uri="{FF2B5EF4-FFF2-40B4-BE49-F238E27FC236}">
                    <a16:creationId xmlns:a16="http://schemas.microsoft.com/office/drawing/2014/main" id="{122D7FA3-3A16-114E-B495-4E02C8D323AA}"/>
                  </a:ext>
                </a:extLst>
              </p:cNvPr>
              <p:cNvCxnSpPr/>
              <p:nvPr/>
            </p:nvCxnSpPr>
            <p:spPr>
              <a:xfrm flipV="1">
                <a:off x="666048" y="1367306"/>
                <a:ext cx="4168906" cy="1130"/>
              </a:xfrm>
              <a:prstGeom prst="line">
                <a:avLst/>
              </a:prstGeom>
              <a:solidFill>
                <a:srgbClr val="AE2C25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 w="med" len="med"/>
                <a:tailEnd type="none"/>
              </a:ln>
            </p:spPr>
          </p:cxn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06A01C4A-FB96-494B-AAD7-99AC8CCD994C}"/>
                  </a:ext>
                </a:extLst>
              </p:cNvPr>
              <p:cNvSpPr/>
              <p:nvPr/>
            </p:nvSpPr>
            <p:spPr>
              <a:xfrm>
                <a:off x="148460" y="906526"/>
                <a:ext cx="4834277" cy="5835873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endParaRPr lang="ru-RU" sz="945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9" name="Группа 95">
                <a:extLst>
                  <a:ext uri="{FF2B5EF4-FFF2-40B4-BE49-F238E27FC236}">
                    <a16:creationId xmlns:a16="http://schemas.microsoft.com/office/drawing/2014/main" id="{C3A20E18-0B5F-A043-8D41-AD887871D21B}"/>
                  </a:ext>
                </a:extLst>
              </p:cNvPr>
              <p:cNvGrpSpPr/>
              <p:nvPr/>
            </p:nvGrpSpPr>
            <p:grpSpPr>
              <a:xfrm>
                <a:off x="1186483" y="1044518"/>
                <a:ext cx="190361" cy="1363497"/>
                <a:chOff x="1259632" y="3606572"/>
                <a:chExt cx="216024" cy="828000"/>
              </a:xfrm>
            </p:grpSpPr>
            <p:cxnSp>
              <p:nvCxnSpPr>
                <p:cNvPr id="140" name="Прямая соединительная линия 61">
                  <a:extLst>
                    <a:ext uri="{FF2B5EF4-FFF2-40B4-BE49-F238E27FC236}">
                      <a16:creationId xmlns:a16="http://schemas.microsoft.com/office/drawing/2014/main" id="{E0965C04-2C9C-5D4A-8042-9135422C5BE4}"/>
                    </a:ext>
                  </a:extLst>
                </p:cNvPr>
                <p:cNvCxnSpPr/>
                <p:nvPr/>
              </p:nvCxnSpPr>
              <p:spPr>
                <a:xfrm flipV="1">
                  <a:off x="1475656" y="3606572"/>
                  <a:ext cx="0" cy="82800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  <p:cxnSp>
              <p:nvCxnSpPr>
                <p:cNvPr id="141" name="Прямая соединительная линия 63">
                  <a:extLst>
                    <a:ext uri="{FF2B5EF4-FFF2-40B4-BE49-F238E27FC236}">
                      <a16:creationId xmlns:a16="http://schemas.microsoft.com/office/drawing/2014/main" id="{02E25771-1D4A-A14D-9115-FDDD851E189D}"/>
                    </a:ext>
                  </a:extLst>
                </p:cNvPr>
                <p:cNvCxnSpPr/>
                <p:nvPr/>
              </p:nvCxnSpPr>
              <p:spPr>
                <a:xfrm>
                  <a:off x="1259632" y="4020572"/>
                  <a:ext cx="216024" cy="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</p:grpSp>
          <p:grpSp>
            <p:nvGrpSpPr>
              <p:cNvPr id="148" name="Группа 95">
                <a:extLst>
                  <a:ext uri="{FF2B5EF4-FFF2-40B4-BE49-F238E27FC236}">
                    <a16:creationId xmlns:a16="http://schemas.microsoft.com/office/drawing/2014/main" id="{19D81EBA-28D7-2149-A110-20BB19C87112}"/>
                  </a:ext>
                </a:extLst>
              </p:cNvPr>
              <p:cNvGrpSpPr/>
              <p:nvPr/>
            </p:nvGrpSpPr>
            <p:grpSpPr>
              <a:xfrm>
                <a:off x="1186483" y="1711356"/>
                <a:ext cx="190361" cy="1363497"/>
                <a:chOff x="1259632" y="3606572"/>
                <a:chExt cx="216024" cy="828000"/>
              </a:xfrm>
            </p:grpSpPr>
            <p:cxnSp>
              <p:nvCxnSpPr>
                <p:cNvPr id="149" name="Прямая соединительная линия 95">
                  <a:extLst>
                    <a:ext uri="{FF2B5EF4-FFF2-40B4-BE49-F238E27FC236}">
                      <a16:creationId xmlns:a16="http://schemas.microsoft.com/office/drawing/2014/main" id="{7BCE6A77-7CAF-F64C-8057-8202A6F3309B}"/>
                    </a:ext>
                  </a:extLst>
                </p:cNvPr>
                <p:cNvCxnSpPr/>
                <p:nvPr/>
              </p:nvCxnSpPr>
              <p:spPr>
                <a:xfrm flipV="1">
                  <a:off x="1475656" y="3606572"/>
                  <a:ext cx="0" cy="82800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  <p:cxnSp>
              <p:nvCxnSpPr>
                <p:cNvPr id="150" name="Прямая соединительная линия 97">
                  <a:extLst>
                    <a:ext uri="{FF2B5EF4-FFF2-40B4-BE49-F238E27FC236}">
                      <a16:creationId xmlns:a16="http://schemas.microsoft.com/office/drawing/2014/main" id="{A9CD19D2-868B-4A4B-9C0A-4A2EE2884D8B}"/>
                    </a:ext>
                  </a:extLst>
                </p:cNvPr>
                <p:cNvCxnSpPr/>
                <p:nvPr/>
              </p:nvCxnSpPr>
              <p:spPr>
                <a:xfrm>
                  <a:off x="1259632" y="4020572"/>
                  <a:ext cx="216024" cy="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</p:grpSp>
          <p:grpSp>
            <p:nvGrpSpPr>
              <p:cNvPr id="151" name="Группа 95">
                <a:extLst>
                  <a:ext uri="{FF2B5EF4-FFF2-40B4-BE49-F238E27FC236}">
                    <a16:creationId xmlns:a16="http://schemas.microsoft.com/office/drawing/2014/main" id="{177A58B9-994A-B245-B5FA-8D7BB7151307}"/>
                  </a:ext>
                </a:extLst>
              </p:cNvPr>
              <p:cNvGrpSpPr/>
              <p:nvPr/>
            </p:nvGrpSpPr>
            <p:grpSpPr>
              <a:xfrm>
                <a:off x="1186483" y="3307823"/>
                <a:ext cx="190361" cy="1363497"/>
                <a:chOff x="1259632" y="3606572"/>
                <a:chExt cx="216024" cy="828000"/>
              </a:xfrm>
            </p:grpSpPr>
            <p:cxnSp>
              <p:nvCxnSpPr>
                <p:cNvPr id="152" name="Прямая соединительная линия 99">
                  <a:extLst>
                    <a:ext uri="{FF2B5EF4-FFF2-40B4-BE49-F238E27FC236}">
                      <a16:creationId xmlns:a16="http://schemas.microsoft.com/office/drawing/2014/main" id="{B4FAD74F-96CB-1949-BF89-01F5A249B014}"/>
                    </a:ext>
                  </a:extLst>
                </p:cNvPr>
                <p:cNvCxnSpPr/>
                <p:nvPr/>
              </p:nvCxnSpPr>
              <p:spPr>
                <a:xfrm flipV="1">
                  <a:off x="1475656" y="3606572"/>
                  <a:ext cx="0" cy="82800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  <p:cxnSp>
              <p:nvCxnSpPr>
                <p:cNvPr id="153" name="Прямая соединительная линия 100">
                  <a:extLst>
                    <a:ext uri="{FF2B5EF4-FFF2-40B4-BE49-F238E27FC236}">
                      <a16:creationId xmlns:a16="http://schemas.microsoft.com/office/drawing/2014/main" id="{21F88CC4-5554-624B-9062-7F3CB55973ED}"/>
                    </a:ext>
                  </a:extLst>
                </p:cNvPr>
                <p:cNvCxnSpPr/>
                <p:nvPr/>
              </p:nvCxnSpPr>
              <p:spPr>
                <a:xfrm>
                  <a:off x="1259632" y="4020572"/>
                  <a:ext cx="216024" cy="0"/>
                </a:xfrm>
                <a:prstGeom prst="line">
                  <a:avLst/>
                </a:prstGeom>
                <a:solidFill>
                  <a:srgbClr val="AE2C25"/>
                </a:solidFill>
                <a:ln w="12700">
                  <a:solidFill>
                    <a:schemeClr val="bg2"/>
                  </a:solidFill>
                  <a:miter lim="800000"/>
                  <a:headEnd type="none" w="med" len="med"/>
                  <a:tailEnd type="none"/>
                </a:ln>
              </p:spPr>
            </p:cxnSp>
          </p:grp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3BB16161-BBBF-4B2D-A8A8-32692532241F}"/>
                  </a:ext>
                </a:extLst>
              </p:cNvPr>
              <p:cNvSpPr/>
              <p:nvPr/>
            </p:nvSpPr>
            <p:spPr>
              <a:xfrm>
                <a:off x="610627" y="2510320"/>
                <a:ext cx="4183983" cy="93620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r>
                  <a:rPr lang="ru-RU" sz="1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Повышенные экологические, социальные и управленческие цели</a:t>
                </a: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1DFA3F13-DA22-4E9E-AE4F-F27672E74CDA}"/>
                  </a:ext>
                </a:extLst>
              </p:cNvPr>
              <p:cNvSpPr/>
              <p:nvPr/>
            </p:nvSpPr>
            <p:spPr>
              <a:xfrm>
                <a:off x="610627" y="1448291"/>
                <a:ext cx="4183983" cy="93620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r>
                  <a:rPr lang="ru-RU" sz="12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Цифровая экспансия</a:t>
                </a:r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8D9B0578-633A-4317-8116-85D681D63A2C}"/>
                  </a:ext>
                </a:extLst>
              </p:cNvPr>
              <p:cNvSpPr/>
              <p:nvPr/>
            </p:nvSpPr>
            <p:spPr>
              <a:xfrm>
                <a:off x="273470" y="1421391"/>
                <a:ext cx="558751" cy="4642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71912" tIns="35957" rIns="71912" bIns="35957" anchor="ctr"/>
              <a:lstStyle/>
              <a:p>
                <a:pPr marL="214313" indent="-214313" algn="ctr" defTabSz="719099">
                  <a:buClr>
                    <a:srgbClr val="C0504D">
                      <a:lumMod val="75000"/>
                    </a:srgbClr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ru-RU" sz="21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8D9B0578-633A-4317-8116-85D681D63A2C}"/>
                  </a:ext>
                </a:extLst>
              </p:cNvPr>
              <p:cNvSpPr/>
              <p:nvPr/>
            </p:nvSpPr>
            <p:spPr>
              <a:xfrm>
                <a:off x="265507" y="4629248"/>
                <a:ext cx="558751" cy="4642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71912" tIns="35957" rIns="71912" bIns="35957" anchor="ctr"/>
              <a:lstStyle/>
              <a:p>
                <a:pPr marL="214313" indent="-214313" algn="ctr" defTabSz="719099">
                  <a:buClr>
                    <a:srgbClr val="C0504D">
                      <a:lumMod val="75000"/>
                    </a:srgbClr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ru-RU" sz="21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18E95DFF-C5DC-48A5-9642-A085A5306C94}"/>
                  </a:ext>
                </a:extLst>
              </p:cNvPr>
              <p:cNvSpPr/>
              <p:nvPr/>
            </p:nvSpPr>
            <p:spPr>
              <a:xfrm>
                <a:off x="610627" y="3580783"/>
                <a:ext cx="4183983" cy="93620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71912" tIns="35957" rIns="71912" bIns="35957" rtlCol="0" anchor="ctr"/>
              <a:lstStyle/>
              <a:p>
                <a:pPr algn="ctr" defTabSz="719099">
                  <a:defRPr/>
                </a:pPr>
                <a:r>
                  <a:rPr lang="ru-RU" sz="12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Диверсификация (многопрофильность) руководства</a:t>
                </a:r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8D9B0578-633A-4317-8116-85D681D63A2C}"/>
                  </a:ext>
                </a:extLst>
              </p:cNvPr>
              <p:cNvSpPr/>
              <p:nvPr/>
            </p:nvSpPr>
            <p:spPr>
              <a:xfrm>
                <a:off x="273470" y="3536314"/>
                <a:ext cx="558751" cy="4642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71912" tIns="35957" rIns="71912" bIns="35957" anchor="ctr"/>
              <a:lstStyle/>
              <a:p>
                <a:pPr marL="214313" indent="-214313" algn="ctr" defTabSz="719099">
                  <a:buClr>
                    <a:srgbClr val="C0504D">
                      <a:lumMod val="75000"/>
                    </a:srgbClr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ru-RU" sz="21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8D9B0578-633A-4317-8116-85D681D63A2C}"/>
                  </a:ext>
                </a:extLst>
              </p:cNvPr>
              <p:cNvSpPr/>
              <p:nvPr/>
            </p:nvSpPr>
            <p:spPr>
              <a:xfrm>
                <a:off x="273470" y="2513968"/>
                <a:ext cx="558751" cy="4642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71912" tIns="35957" rIns="71912" bIns="35957" anchor="ctr"/>
              <a:lstStyle/>
              <a:p>
                <a:pPr marL="214313" indent="-214313" algn="ctr" defTabSz="719099">
                  <a:buClr>
                    <a:srgbClr val="C0504D">
                      <a:lumMod val="75000"/>
                    </a:srgbClr>
                  </a:buClr>
                  <a:buFont typeface="Wingdings" panose="05000000000000000000" pitchFamily="2" charset="2"/>
                  <a:buChar char="ü"/>
                  <a:defRPr/>
                </a:pPr>
                <a:r>
                  <a:rPr lang="ru-RU" sz="21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66" name="Прямая соединительная линия 72">
                <a:extLst>
                  <a:ext uri="{FF2B5EF4-FFF2-40B4-BE49-F238E27FC236}">
                    <a16:creationId xmlns:a16="http://schemas.microsoft.com/office/drawing/2014/main" id="{122D7FA3-3A16-114E-B495-4E02C8D323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6239" y="1346350"/>
                <a:ext cx="5135011" cy="20956"/>
              </a:xfrm>
              <a:prstGeom prst="line">
                <a:avLst/>
              </a:prstGeom>
              <a:solidFill>
                <a:srgbClr val="AE2C25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 type="none" w="med" len="med"/>
                <a:tailEnd type="none"/>
              </a:ln>
            </p:spPr>
          </p:cxnSp>
        </p:grpSp>
        <p:sp>
          <p:nvSpPr>
            <p:cNvPr id="69" name="Прямоугольник 48">
              <a:extLst>
                <a:ext uri="{FF2B5EF4-FFF2-40B4-BE49-F238E27FC236}">
                  <a16:creationId xmlns:a16="http://schemas.microsoft.com/office/drawing/2014/main" id="{C8A8F18F-DA6B-354B-83E4-492BAC1BF49C}"/>
                </a:ext>
              </a:extLst>
            </p:cNvPr>
            <p:cNvSpPr/>
            <p:nvPr/>
          </p:nvSpPr>
          <p:spPr>
            <a:xfrm>
              <a:off x="4358910" y="2562835"/>
              <a:ext cx="3780000" cy="742500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Декарбонизация 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Возобновляемые источники энергии 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Сокращение выбросов CO2  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Рециклинг пластмасс.</a:t>
              </a:r>
            </a:p>
          </p:txBody>
        </p:sp>
        <p:sp>
          <p:nvSpPr>
            <p:cNvPr id="70" name="Прямоугольник 48">
              <a:extLst>
                <a:ext uri="{FF2B5EF4-FFF2-40B4-BE49-F238E27FC236}">
                  <a16:creationId xmlns:a16="http://schemas.microsoft.com/office/drawing/2014/main" id="{C8A8F18F-DA6B-354B-83E4-492BAC1BF49C}"/>
                </a:ext>
              </a:extLst>
            </p:cNvPr>
            <p:cNvSpPr/>
            <p:nvPr/>
          </p:nvSpPr>
          <p:spPr>
            <a:xfrm>
              <a:off x="4369437" y="3397121"/>
              <a:ext cx="3780000" cy="715500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Привлечение в руководство специалистов разных профилей 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Привлечение талантов из нетрадиционных школ</a:t>
              </a:r>
            </a:p>
          </p:txBody>
        </p:sp>
        <p:sp>
          <p:nvSpPr>
            <p:cNvPr id="71" name="Прямоугольник 48">
              <a:extLst>
                <a:ext uri="{FF2B5EF4-FFF2-40B4-BE49-F238E27FC236}">
                  <a16:creationId xmlns:a16="http://schemas.microsoft.com/office/drawing/2014/main" id="{C8A8F18F-DA6B-354B-83E4-492BAC1BF49C}"/>
                </a:ext>
              </a:extLst>
            </p:cNvPr>
            <p:cNvSpPr/>
            <p:nvPr/>
          </p:nvSpPr>
          <p:spPr>
            <a:xfrm>
              <a:off x="4369437" y="4207037"/>
              <a:ext cx="3780000" cy="715500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Оценка непрофильных активов;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Планирование эффективного разделения и интеграции</a:t>
              </a:r>
            </a:p>
          </p:txBody>
        </p:sp>
        <p:sp>
          <p:nvSpPr>
            <p:cNvPr id="72" name="Равнобедренный треугольник 73">
              <a:extLst>
                <a:ext uri="{FF2B5EF4-FFF2-40B4-BE49-F238E27FC236}">
                  <a16:creationId xmlns:a16="http://schemas.microsoft.com/office/drawing/2014/main" id="{CE0CA49C-4774-C34C-B2F9-8F8271AEB9B2}"/>
                </a:ext>
              </a:extLst>
            </p:cNvPr>
            <p:cNvSpPr/>
            <p:nvPr/>
          </p:nvSpPr>
          <p:spPr>
            <a:xfrm rot="5400000">
              <a:off x="3831593" y="2888733"/>
              <a:ext cx="780483" cy="135553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CC5430A-AB01-AE4B-8FDF-EF9210E27188}"/>
                </a:ext>
              </a:extLst>
            </p:cNvPr>
            <p:cNvSpPr txBox="1"/>
            <p:nvPr/>
          </p:nvSpPr>
          <p:spPr>
            <a:xfrm>
              <a:off x="1704992" y="1435154"/>
              <a:ext cx="1524435" cy="21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718"/>
              <a:r>
                <a:rPr lang="ru-RU" sz="1400" b="1" dirty="0">
                  <a:solidFill>
                    <a:srgbClr val="376092"/>
                  </a:solidFill>
                  <a:latin typeface="Arial"/>
                </a:rPr>
                <a:t>Мировые тренды</a:t>
              </a:r>
            </a:p>
          </p:txBody>
        </p:sp>
        <p:sp>
          <p:nvSpPr>
            <p:cNvPr id="78" name="Равнобедренный треугольник 73">
              <a:extLst>
                <a:ext uri="{FF2B5EF4-FFF2-40B4-BE49-F238E27FC236}">
                  <a16:creationId xmlns:a16="http://schemas.microsoft.com/office/drawing/2014/main" id="{CE0CA49C-4774-C34C-B2F9-8F8271AEB9B2}"/>
                </a:ext>
              </a:extLst>
            </p:cNvPr>
            <p:cNvSpPr/>
            <p:nvPr/>
          </p:nvSpPr>
          <p:spPr>
            <a:xfrm rot="5400000">
              <a:off x="3841172" y="2063586"/>
              <a:ext cx="783000" cy="135000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Равнобедренный треугольник 73">
              <a:extLst>
                <a:ext uri="{FF2B5EF4-FFF2-40B4-BE49-F238E27FC236}">
                  <a16:creationId xmlns:a16="http://schemas.microsoft.com/office/drawing/2014/main" id="{CE0CA49C-4774-C34C-B2F9-8F8271AEB9B2}"/>
                </a:ext>
              </a:extLst>
            </p:cNvPr>
            <p:cNvSpPr/>
            <p:nvPr/>
          </p:nvSpPr>
          <p:spPr>
            <a:xfrm rot="5400000">
              <a:off x="3830058" y="3728560"/>
              <a:ext cx="783000" cy="135000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Равнобедренный треугольник 73">
              <a:extLst>
                <a:ext uri="{FF2B5EF4-FFF2-40B4-BE49-F238E27FC236}">
                  <a16:creationId xmlns:a16="http://schemas.microsoft.com/office/drawing/2014/main" id="{CE0CA49C-4774-C34C-B2F9-8F8271AEB9B2}"/>
                </a:ext>
              </a:extLst>
            </p:cNvPr>
            <p:cNvSpPr/>
            <p:nvPr/>
          </p:nvSpPr>
          <p:spPr>
            <a:xfrm rot="5400000">
              <a:off x="3830058" y="4531997"/>
              <a:ext cx="783000" cy="135000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43E023E-0424-49B8-8AA9-8EEB788B8447}"/>
                </a:ext>
              </a:extLst>
            </p:cNvPr>
            <p:cNvSpPr/>
            <p:nvPr/>
          </p:nvSpPr>
          <p:spPr>
            <a:xfrm>
              <a:off x="910389" y="5025932"/>
              <a:ext cx="3064500" cy="7155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71912" tIns="35957" rIns="71912" bIns="35957" rtlCol="0" anchor="ctr"/>
            <a:lstStyle/>
            <a:p>
              <a:pPr algn="ctr" defTabSz="719099"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Диверсификация портфелей</a:t>
              </a: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50688068-EE35-4297-9F3D-A11779A2AC59}"/>
                </a:ext>
              </a:extLst>
            </p:cNvPr>
            <p:cNvSpPr/>
            <p:nvPr/>
          </p:nvSpPr>
          <p:spPr>
            <a:xfrm>
              <a:off x="657610" y="5005491"/>
              <a:ext cx="409250" cy="35480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1912" tIns="35957" rIns="71912" bIns="35957" anchor="ctr"/>
            <a:lstStyle/>
            <a:p>
              <a:pPr marL="214313" indent="-214313" algn="ctr" defTabSz="719099">
                <a:buClr>
                  <a:srgbClr val="C0504D">
                    <a:lumMod val="75000"/>
                  </a:srgbClr>
                </a:buClr>
                <a:buFont typeface="Wingdings" panose="05000000000000000000" pitchFamily="2" charset="2"/>
                <a:buChar char="ü"/>
                <a:defRPr/>
              </a:pPr>
              <a:r>
                <a:rPr lang="ru-RU" sz="21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5" name="Прямоугольник 48">
              <a:extLst>
                <a:ext uri="{FF2B5EF4-FFF2-40B4-BE49-F238E27FC236}">
                  <a16:creationId xmlns:a16="http://schemas.microsoft.com/office/drawing/2014/main" id="{661CEAA1-4DF8-44E5-9078-ECE4BD13C0F0}"/>
                </a:ext>
              </a:extLst>
            </p:cNvPr>
            <p:cNvSpPr/>
            <p:nvPr/>
          </p:nvSpPr>
          <p:spPr>
            <a:xfrm>
              <a:off x="4358910" y="5025932"/>
              <a:ext cx="3780000" cy="756000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Оценка воздействия COVID-19 на определенные сегменты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Защита от потенциальных будущих потрясений  </a:t>
              </a:r>
            </a:p>
            <a:p>
              <a:pPr marL="134984" indent="-134984" defTabSz="685718" fontAlgn="base">
                <a:spcBef>
                  <a:spcPts val="225"/>
                </a:spcBef>
                <a:spcAft>
                  <a:spcPct val="0"/>
                </a:spcAft>
                <a:buClr>
                  <a:srgbClr val="376092"/>
                </a:buClr>
                <a:buSzPct val="100000"/>
                <a:buFont typeface="Wingdings" pitchFamily="2" charset="2"/>
                <a:buChar char="§"/>
                <a:tabLst>
                  <a:tab pos="271430" algn="r"/>
                  <a:tab pos="807147" algn="r"/>
                  <a:tab pos="1342864" algn="r"/>
                  <a:tab pos="1885724" algn="r"/>
                  <a:tab pos="2421441" algn="r"/>
                  <a:tab pos="2957158" algn="r"/>
                  <a:tab pos="3500018" algn="r"/>
                  <a:tab pos="4035734" algn="r"/>
                  <a:tab pos="4571451" algn="r"/>
                  <a:tab pos="5114312" algn="r"/>
                </a:tabLst>
              </a:pPr>
              <a:r>
                <a:rPr lang="ru-RU" sz="1050" dirty="0">
                  <a:solidFill>
                    <a:srgbClr val="000000"/>
                  </a:solidFill>
                  <a:latin typeface="Arial"/>
                </a:rPr>
                <a:t>Сокращение операционных показателей</a:t>
              </a:r>
            </a:p>
          </p:txBody>
        </p:sp>
        <p:sp>
          <p:nvSpPr>
            <p:cNvPr id="48" name="Равнобедренный треугольник 73">
              <a:extLst>
                <a:ext uri="{FF2B5EF4-FFF2-40B4-BE49-F238E27FC236}">
                  <a16:creationId xmlns:a16="http://schemas.microsoft.com/office/drawing/2014/main" id="{91213FD3-1EFC-4CD8-9206-71BCD176E07A}"/>
                </a:ext>
              </a:extLst>
            </p:cNvPr>
            <p:cNvSpPr/>
            <p:nvPr/>
          </p:nvSpPr>
          <p:spPr>
            <a:xfrm rot="5400000">
              <a:off x="3830058" y="5349932"/>
              <a:ext cx="783000" cy="135000"/>
            </a:xfrm>
            <a:prstGeom prst="triangle">
              <a:avLst>
                <a:gd name="adj" fmla="val 44973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93" tIns="53993" rIns="53993" bIns="53993" rtlCol="0" anchor="ctr"/>
            <a:lstStyle/>
            <a:p>
              <a:pPr algn="ctr" defTabSz="685718"/>
              <a:endParaRPr lang="ru-RU" sz="900" err="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0" name="Google Shape;846;p74">
            <a:extLst>
              <a:ext uri="{FF2B5EF4-FFF2-40B4-BE49-F238E27FC236}">
                <a16:creationId xmlns:a16="http://schemas.microsoft.com/office/drawing/2014/main" id="{1BCB95BE-9FC1-461A-B71E-6DA5227AD0F6}"/>
              </a:ext>
            </a:extLst>
          </p:cNvPr>
          <p:cNvSpPr/>
          <p:nvPr/>
        </p:nvSpPr>
        <p:spPr>
          <a:xfrm>
            <a:off x="250825" y="80460"/>
            <a:ext cx="8119417" cy="2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900" tIns="51950" rIns="103900" bIns="51950" anchor="t" anchorCtr="0">
            <a:no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  <a:r>
              <a:rPr lang="kk-KZ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ХИМИЧЕСКАЯ ПРОМЫШЛЕННОСТЬ И ТРЕНДЫ РАЗВИТИЯ</a:t>
            </a:r>
            <a:r>
              <a:rPr lang="x-none" sz="16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5A23C326-D320-4BCB-B778-1EE30E97F1BE}"/>
              </a:ext>
            </a:extLst>
          </p:cNvPr>
          <p:cNvSpPr txBox="1">
            <a:spLocks/>
          </p:cNvSpPr>
          <p:nvPr/>
        </p:nvSpPr>
        <p:spPr>
          <a:xfrm>
            <a:off x="1979712" y="596871"/>
            <a:ext cx="5472608" cy="272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Мировые тренды:  посткризисный период</a:t>
            </a:r>
            <a:endParaRPr lang="ru-RU" sz="2000" dirty="0">
              <a:solidFill>
                <a:srgbClr val="5F606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078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962</Words>
  <Application>Microsoft Office PowerPoint</Application>
  <PresentationFormat>Экран (4:3)</PresentationFormat>
  <Paragraphs>225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Салтанат</dc:creator>
  <cp:lastModifiedBy>Салтанат Уйсимбаева</cp:lastModifiedBy>
  <cp:revision>34</cp:revision>
  <cp:lastPrinted>2021-09-22T03:54:51Z</cp:lastPrinted>
  <dcterms:created xsi:type="dcterms:W3CDTF">2020-04-06T20:27:36Z</dcterms:created>
  <dcterms:modified xsi:type="dcterms:W3CDTF">2021-09-22T08:44:16Z</dcterms:modified>
</cp:coreProperties>
</file>