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39"/>
    <p:restoredTop sz="94628"/>
  </p:normalViewPr>
  <p:slideViewPr>
    <p:cSldViewPr>
      <p:cViewPr>
        <p:scale>
          <a:sx n="150" d="100"/>
          <a:sy n="150" d="100"/>
        </p:scale>
        <p:origin x="2256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5-C391-4EDD-9432-5C648D268CE4}"/>
              </c:ext>
            </c:extLst>
          </c:dPt>
          <c:dLbls>
            <c:dLbl>
              <c:idx val="0"/>
              <c:layout>
                <c:manualLayout>
                  <c:x val="2.457351889593417E-2"/>
                  <c:y val="-0.4188572329656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1.7496864841358675E-2"/>
                  <c:y val="0.183250039422463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4535682622416651"/>
                  <c:y val="-0.2028839722177275"/>
                </c:manualLayout>
              </c:layout>
              <c:tx>
                <c:rich>
                  <a:bodyPr/>
                  <a:lstStyle/>
                  <a:p>
                    <a:fld id="{83D5DAD2-0975-420B-B5FD-04C5CC26253B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металлических руд</c:v>
                </c:pt>
                <c:pt idx="1">
                  <c:v>Металлургическая промышленность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2.932499612</c:v>
                </c:pt>
                <c:pt idx="1">
                  <c:v>6.8468118240000004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26981352401785"/>
          <c:w val="1"/>
          <c:h val="0.16418554221089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58274" y="1712936"/>
            <a:ext cx="1098342" cy="78170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11,0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трлн тг.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60655" y="1635982"/>
            <a:ext cx="942613" cy="256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ИФО</a:t>
            </a:r>
            <a:r>
              <a:rPr lang="kk-KZ" sz="1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GB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1094144" y="1197924"/>
            <a:ext cx="487569" cy="471366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73639135"/>
              </p:ext>
            </p:extLst>
          </p:nvPr>
        </p:nvGraphicFramePr>
        <p:xfrm>
          <a:off x="1700808" y="1188359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496823" y="5168058"/>
            <a:ext cx="1256250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Экспорт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5763" y="5174570"/>
            <a:ext cx="1130203" cy="3259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импорт</a:t>
            </a: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76672" y="3589637"/>
            <a:ext cx="1857165" cy="4804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11,8 </a:t>
            </a:r>
            <a:r>
              <a:rPr lang="kk-KZ" sz="1400" b="1" dirty="0">
                <a:solidFill>
                  <a:schemeClr val="bg1">
                    <a:lumMod val="75000"/>
                  </a:schemeClr>
                </a:solidFill>
              </a:rPr>
              <a:t>млрд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19809" y="3635896"/>
            <a:ext cx="1616842" cy="4775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2,8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</a:rPr>
              <a:t>млрд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A21DCB1-23DA-4DAD-88B2-58748FBECE74}"/>
              </a:ext>
            </a:extLst>
          </p:cNvPr>
          <p:cNvGrpSpPr/>
          <p:nvPr/>
        </p:nvGrpSpPr>
        <p:grpSpPr>
          <a:xfrm>
            <a:off x="5470329" y="4123403"/>
            <a:ext cx="928902" cy="552835"/>
            <a:chOff x="5401351" y="3735311"/>
            <a:chExt cx="928902" cy="552835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401351" y="3735311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0979" y="3813476"/>
              <a:ext cx="509274" cy="474670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АО «Казахстанский центр индустрии и экспорта «</a:t>
            </a:r>
            <a:r>
              <a:rPr lang="en-US" sz="1000" dirty="0"/>
              <a:t>QazIndustry</a:t>
            </a:r>
            <a:r>
              <a:rPr lang="ru-RU" sz="1000" dirty="0"/>
              <a:t>» </a:t>
            </a:r>
          </a:p>
          <a:p>
            <a:pPr algn="just"/>
            <a:r>
              <a:rPr lang="ru-RU" sz="1000" dirty="0"/>
              <a:t> РК, 010000 г. Нур-Султан, пр. Кабанбай Батыра, 17, тел: +7 (7172) 79 33 90 www.@qazindustry.gov.kz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B15B05-C3BD-46FA-BFBC-2F3BB34256AB}"/>
              </a:ext>
            </a:extLst>
          </p:cNvPr>
          <p:cNvSpPr/>
          <p:nvPr/>
        </p:nvSpPr>
        <p:spPr>
          <a:xfrm>
            <a:off x="3993136" y="1308305"/>
            <a:ext cx="948024" cy="28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трлн тг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561308" y="4139440"/>
            <a:ext cx="1407301" cy="1030826"/>
            <a:chOff x="466102" y="3773323"/>
            <a:chExt cx="1407301" cy="1030826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1335941" y="3837886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3206" y="3773323"/>
              <a:ext cx="537462" cy="488171"/>
            </a:xfrm>
            <a:prstGeom prst="rect">
              <a:avLst/>
            </a:prstGeom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2373614" y="3347865"/>
            <a:ext cx="2063498" cy="1757240"/>
            <a:chOff x="916158" y="2321246"/>
            <a:chExt cx="2821610" cy="229581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569539" y="3247480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7,1 </a:t>
              </a:r>
              <a:r>
                <a:rPr lang="ru-RU" sz="1200" b="1" cap="all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млрд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916158" y="2321246"/>
              <a:ext cx="1738518" cy="684340"/>
              <a:chOff x="1465554" y="2035350"/>
              <a:chExt cx="1116363" cy="466817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696458" y="2227873"/>
                <a:ext cx="885458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ОТП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61,0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465554" y="2035350"/>
                <a:ext cx="1116363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ИМПОРТ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39,0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084540" y="5168058"/>
            <a:ext cx="1008397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Рынок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780928" y="5543536"/>
            <a:ext cx="4135925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Данные по рынку, экспорту и импорту за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11 мес.2021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46625" y="1248611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727" y="467544"/>
            <a:ext cx="6857999" cy="6550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bg1"/>
                </a:solidFill>
              </a:rPr>
              <a:t>Горно</a:t>
            </a:r>
            <a:r>
              <a:rPr lang="en-GB" sz="2100" b="1" dirty="0">
                <a:solidFill>
                  <a:schemeClr val="bg1"/>
                </a:solidFill>
              </a:rPr>
              <a:t>-me</a:t>
            </a:r>
            <a:r>
              <a:rPr lang="ru-RU" sz="2100" b="1" dirty="0">
                <a:solidFill>
                  <a:schemeClr val="bg1"/>
                </a:solidFill>
              </a:rPr>
              <a:t>таллурическая ПРОМЫШЛЕННОСТЬ</a:t>
            </a:r>
          </a:p>
          <a:p>
            <a:pPr algn="ctr"/>
            <a:r>
              <a:rPr lang="ru-RU" sz="1800" b="1" cap="none" dirty="0">
                <a:solidFill>
                  <a:schemeClr val="bg1"/>
                </a:solidFill>
              </a:rPr>
              <a:t>Январь</a:t>
            </a:r>
            <a:r>
              <a:rPr lang="en-GB" sz="1800" b="1" cap="none" dirty="0">
                <a:solidFill>
                  <a:schemeClr val="bg1"/>
                </a:solidFill>
              </a:rPr>
              <a:t>-</a:t>
            </a:r>
            <a:r>
              <a:rPr lang="ru-RU" sz="1800" b="1" cap="none" dirty="0">
                <a:solidFill>
                  <a:schemeClr val="bg1"/>
                </a:solidFill>
              </a:rPr>
              <a:t>декабрь 2021 г.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5778F-CD3C-F740-9DBF-BD81C819C60A}"/>
              </a:ext>
            </a:extLst>
          </p:cNvPr>
          <p:cNvSpPr/>
          <p:nvPr/>
        </p:nvSpPr>
        <p:spPr>
          <a:xfrm>
            <a:off x="4437112" y="1876460"/>
            <a:ext cx="2511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ДОБЫЧА</a:t>
            </a:r>
            <a:r>
              <a:rPr lang="kk-KZ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k-KZ" sz="1100" b="1" dirty="0">
                <a:solidFill>
                  <a:schemeClr val="bg1">
                    <a:lumMod val="75000"/>
                  </a:schemeClr>
                </a:solidFill>
              </a:rPr>
              <a:t>МЕТАЛ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k-KZ" sz="1100" b="1" dirty="0">
                <a:solidFill>
                  <a:schemeClr val="bg1">
                    <a:lumMod val="75000"/>
                  </a:schemeClr>
                </a:solidFill>
              </a:rPr>
              <a:t> РУД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104,2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3B3D8F-D16F-514B-9841-223C53DA5F52}"/>
              </a:ext>
            </a:extLst>
          </p:cNvPr>
          <p:cNvSpPr/>
          <p:nvPr/>
        </p:nvSpPr>
        <p:spPr>
          <a:xfrm>
            <a:off x="4508993" y="2234450"/>
            <a:ext cx="2583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МЕТАЛЛУРГИЯ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ru-RU" sz="1400" b="1" dirty="0">
                <a:solidFill>
                  <a:srgbClr val="E48311"/>
                </a:solidFill>
              </a:rPr>
              <a:t>99,7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  <a:endParaRPr lang="ru-RU" sz="1400" b="1" dirty="0">
              <a:solidFill>
                <a:srgbClr val="E4831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02CF570-D5E8-9243-903C-D00F9D44E825}"/>
              </a:ext>
            </a:extLst>
          </p:cNvPr>
          <p:cNvGrpSpPr/>
          <p:nvPr/>
        </p:nvGrpSpPr>
        <p:grpSpPr>
          <a:xfrm>
            <a:off x="460375" y="6263077"/>
            <a:ext cx="5976156" cy="2485387"/>
            <a:chOff x="662832" y="6131361"/>
            <a:chExt cx="5564184" cy="3160708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A0A698B8-0DCE-3745-A103-31682B874289}"/>
                </a:ext>
              </a:extLst>
            </p:cNvPr>
            <p:cNvGrpSpPr/>
            <p:nvPr/>
          </p:nvGrpSpPr>
          <p:grpSpPr>
            <a:xfrm>
              <a:off x="662832" y="6131361"/>
              <a:ext cx="5564184" cy="3160708"/>
              <a:chOff x="662832" y="6131361"/>
              <a:chExt cx="5564184" cy="3160708"/>
            </a:xfrm>
          </p:grpSpPr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id="{4E486CEA-1BF5-154D-99D3-F829058C6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832" y="6131361"/>
                <a:ext cx="5564184" cy="3160708"/>
                <a:chOff x="-2668022" y="5863893"/>
                <a:chExt cx="5812363" cy="3555142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id="{F36B1B31-1EF9-0B48-A223-C0960380CB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68022" y="5863893"/>
                  <a:ext cx="5812363" cy="3555142"/>
                  <a:chOff x="-2668022" y="5863893"/>
                  <a:chExt cx="5812363" cy="3555142"/>
                </a:xfrm>
              </p:grpSpPr>
              <p:grpSp>
                <p:nvGrpSpPr>
                  <p:cNvPr id="99" name="Группа 98">
                    <a:extLst>
                      <a:ext uri="{FF2B5EF4-FFF2-40B4-BE49-F238E27FC236}">
                        <a16:creationId xmlns:a16="http://schemas.microsoft.com/office/drawing/2014/main" id="{C3ED4065-4A3E-564A-B109-C5C89CB9DC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668022" y="5863893"/>
                    <a:ext cx="5812363" cy="3555142"/>
                    <a:chOff x="-2668022" y="5863893"/>
                    <a:chExt cx="5812363" cy="3555142"/>
                  </a:xfrm>
                </p:grpSpPr>
                <p:grpSp>
                  <p:nvGrpSpPr>
                    <p:cNvPr id="103" name="Группа 102">
                      <a:extLst>
                        <a:ext uri="{FF2B5EF4-FFF2-40B4-BE49-F238E27FC236}">
                          <a16:creationId xmlns:a16="http://schemas.microsoft.com/office/drawing/2014/main" id="{E91D6A7A-DF36-874C-AA9F-A9FAE20860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2" y="5863893"/>
                      <a:ext cx="5812363" cy="3555142"/>
                      <a:chOff x="-2668022" y="5863893"/>
                      <a:chExt cx="5812363" cy="3555142"/>
                    </a:xfrm>
                  </p:grpSpPr>
                  <p:grpSp>
                    <p:nvGrpSpPr>
                      <p:cNvPr id="107" name="Группа 106">
                        <a:extLst>
                          <a:ext uri="{FF2B5EF4-FFF2-40B4-BE49-F238E27FC236}">
                            <a16:creationId xmlns:a16="http://schemas.microsoft.com/office/drawing/2014/main" id="{A57B829E-3DB6-B14B-B822-03A18734AF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2" y="5863893"/>
                        <a:ext cx="5812363" cy="3555142"/>
                        <a:chOff x="350985" y="4036292"/>
                        <a:chExt cx="4100942" cy="2484579"/>
                      </a:xfrm>
                    </p:grpSpPr>
                    <p:grpSp>
                      <p:nvGrpSpPr>
                        <p:cNvPr id="110" name="Группа 109">
                          <a:extLst>
                            <a:ext uri="{FF2B5EF4-FFF2-40B4-BE49-F238E27FC236}">
                              <a16:creationId xmlns:a16="http://schemas.microsoft.com/office/drawing/2014/main" id="{6D14C649-E9A3-CA45-9095-BE2891D26E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2"/>
                          <a:ext cx="4100942" cy="2484579"/>
                          <a:chOff x="415637" y="4257959"/>
                          <a:chExt cx="3629892" cy="2452254"/>
                        </a:xfrm>
                      </p:grpSpPr>
                      <p:grpSp>
                        <p:nvGrpSpPr>
                          <p:cNvPr id="122" name="Group 25">
                            <a:extLst>
                              <a:ext uri="{FF2B5EF4-FFF2-40B4-BE49-F238E27FC236}">
                                <a16:creationId xmlns:a16="http://schemas.microsoft.com/office/drawing/2014/main" id="{D624B8F9-6A8B-DC46-91A9-6017336C49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9"/>
                            <a:ext cx="3629892" cy="2452254"/>
                            <a:chOff x="323522" y="1341314"/>
                            <a:chExt cx="8087134" cy="4895998"/>
                          </a:xfrm>
                        </p:grpSpPr>
                        <p:sp>
                          <p:nvSpPr>
                            <p:cNvPr id="126" name="Freeform 43">
                              <a:extLst>
                                <a:ext uri="{FF2B5EF4-FFF2-40B4-BE49-F238E27FC236}">
                                  <a16:creationId xmlns:a16="http://schemas.microsoft.com/office/drawing/2014/main" id="{C7118722-F3E1-964C-AA03-8F26893A769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rgbClr val="D9D9D9"/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800" dirty="0">
                                <a:solidFill>
                                  <a:prstClr val="white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42">
                              <a:extLst>
                                <a:ext uri="{FF2B5EF4-FFF2-40B4-BE49-F238E27FC236}">
                                  <a16:creationId xmlns:a16="http://schemas.microsoft.com/office/drawing/2014/main" id="{5C8C5BF7-5714-C94D-80ED-F9D7CE528E2B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4"/>
                              <a:ext cx="8087134" cy="4895998"/>
                              <a:chOff x="323522" y="1341314"/>
                              <a:chExt cx="8087134" cy="4895998"/>
                            </a:xfrm>
                          </p:grpSpPr>
                          <p:sp>
                            <p:nvSpPr>
                              <p:cNvPr id="128" name="Freeform 3">
                                <a:extLst>
                                  <a:ext uri="{FF2B5EF4-FFF2-40B4-BE49-F238E27FC236}">
                                    <a16:creationId xmlns:a16="http://schemas.microsoft.com/office/drawing/2014/main" id="{265DC9CF-89FE-5A4D-87D4-6052683DCDB1}"/>
                                  </a:ext>
                                </a:extLst>
                              </p:cNvPr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Freeform 4">
                                <a:extLst>
                                  <a:ext uri="{FF2B5EF4-FFF2-40B4-BE49-F238E27FC236}">
                                    <a16:creationId xmlns:a16="http://schemas.microsoft.com/office/drawing/2014/main" id="{5239C8C9-B996-1A4F-8CDB-06EAF7532CE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2897" y="1865092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Freeform 5">
                                <a:extLst>
                                  <a:ext uri="{FF2B5EF4-FFF2-40B4-BE49-F238E27FC236}">
                                    <a16:creationId xmlns:a16="http://schemas.microsoft.com/office/drawing/2014/main" id="{4A8E00A6-9EDA-8B48-8A8E-FB16937EC40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Freeform 6">
                                <a:extLst>
                                  <a:ext uri="{FF2B5EF4-FFF2-40B4-BE49-F238E27FC236}">
                                    <a16:creationId xmlns:a16="http://schemas.microsoft.com/office/drawing/2014/main" id="{38AC41B5-9888-2B44-BA51-40187C58AD0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26367" y="2347069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7">
                                <a:extLst>
                                  <a:ext uri="{FF2B5EF4-FFF2-40B4-BE49-F238E27FC236}">
                                    <a16:creationId xmlns:a16="http://schemas.microsoft.com/office/drawing/2014/main" id="{47C01BC2-4768-AB48-8741-558D1DC8B86E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8">
                                <a:extLst>
                                  <a:ext uri="{FF2B5EF4-FFF2-40B4-BE49-F238E27FC236}">
                                    <a16:creationId xmlns:a16="http://schemas.microsoft.com/office/drawing/2014/main" id="{61DDB2D0-5262-1149-B165-113C3184270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6830" y="2666748"/>
                                <a:ext cx="3017966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9">
                                <a:extLst>
                                  <a:ext uri="{FF2B5EF4-FFF2-40B4-BE49-F238E27FC236}">
                                    <a16:creationId xmlns:a16="http://schemas.microsoft.com/office/drawing/2014/main" id="{164E6EE3-355E-0540-AD07-3CF5F9C032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518" y="3119216"/>
                                <a:ext cx="1813548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10">
                                <a:extLst>
                                  <a:ext uri="{FF2B5EF4-FFF2-40B4-BE49-F238E27FC236}">
                                    <a16:creationId xmlns:a16="http://schemas.microsoft.com/office/drawing/2014/main" id="{EC5D1295-36FE-2A4B-A062-4874B07990F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11">
                                <a:extLst>
                                  <a:ext uri="{FF2B5EF4-FFF2-40B4-BE49-F238E27FC236}">
                                    <a16:creationId xmlns:a16="http://schemas.microsoft.com/office/drawing/2014/main" id="{C84DB658-B622-0D48-892D-BF6E9699297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12">
                                <a:extLst>
                                  <a:ext uri="{FF2B5EF4-FFF2-40B4-BE49-F238E27FC236}">
                                    <a16:creationId xmlns:a16="http://schemas.microsoft.com/office/drawing/2014/main" id="{BE355BE3-ADBE-F641-A68F-6017303EB54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13">
                                <a:extLst>
                                  <a:ext uri="{FF2B5EF4-FFF2-40B4-BE49-F238E27FC236}">
                                    <a16:creationId xmlns:a16="http://schemas.microsoft.com/office/drawing/2014/main" id="{3683998B-76FA-C140-9AB3-48A560CFB78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4">
                                <a:extLst>
                                  <a:ext uri="{FF2B5EF4-FFF2-40B4-BE49-F238E27FC236}">
                                    <a16:creationId xmlns:a16="http://schemas.microsoft.com/office/drawing/2014/main" id="{0438DBA5-C254-A249-88D4-7EB43C86B90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5">
                                <a:extLst>
                                  <a:ext uri="{FF2B5EF4-FFF2-40B4-BE49-F238E27FC236}">
                                    <a16:creationId xmlns:a16="http://schemas.microsoft.com/office/drawing/2014/main" id="{6655803F-2CC1-9747-AD84-BBB4E4CC0F1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8" y="1341314"/>
                                <a:ext cx="1384388" cy="96395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Text Box 30">
                                <a:extLst>
                                  <a:ext uri="{FF2B5EF4-FFF2-40B4-BE49-F238E27FC236}">
                                    <a16:creationId xmlns:a16="http://schemas.microsoft.com/office/drawing/2014/main" id="{99EF2F41-F5C1-3843-9C97-34684DEE760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0339" y="2787940"/>
                                <a:ext cx="99445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ЗКО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Text Box 31">
                                <a:extLst>
                                  <a:ext uri="{FF2B5EF4-FFF2-40B4-BE49-F238E27FC236}">
                                    <a16:creationId xmlns:a16="http://schemas.microsoft.com/office/drawing/2014/main" id="{C8DCAF53-1E2F-674F-8909-EBA80A8CD153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3176" y="4569467"/>
                                <a:ext cx="152999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Мангистауская</a:t>
                                </a: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Text Box 23">
                                <a:extLst>
                                  <a:ext uri="{FF2B5EF4-FFF2-40B4-BE49-F238E27FC236}">
                                    <a16:creationId xmlns:a16="http://schemas.microsoft.com/office/drawing/2014/main" id="{D23130B3-951A-A040-A30A-CD30B0A38CE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74043" y="1956991"/>
                                <a:ext cx="954272" cy="4547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75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Акмолинская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75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o</a:t>
                                </a:r>
                                <a:r>
                                  <a:rPr lang="ru-RU" sz="750" b="1" dirty="0" err="1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бл</a:t>
                                </a:r>
                                <a:r>
                                  <a:rPr lang="en-GB" sz="75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750" dirty="0">
                                  <a:solidFill>
                                    <a:srgbClr val="E7E6E6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Text Box 26">
                                <a:extLst>
                                  <a:ext uri="{FF2B5EF4-FFF2-40B4-BE49-F238E27FC236}">
                                    <a16:creationId xmlns:a16="http://schemas.microsoft.com/office/drawing/2014/main" id="{B23CFCB2-1A94-7B44-8279-90B007B20A62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03771" y="4593123"/>
                                <a:ext cx="1259320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Кызылординская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</a:t>
                                </a:r>
                                <a:r>
                                  <a:rPr lang="ru-RU" alt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altLang="ru-RU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Text Box 28">
                                <a:extLst>
                                  <a:ext uri="{FF2B5EF4-FFF2-40B4-BE49-F238E27FC236}">
                                    <a16:creationId xmlns:a16="http://schemas.microsoft.com/office/drawing/2014/main" id="{5D824E6B-2462-6B42-B198-736B909DA48E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39530" y="3351138"/>
                                <a:ext cx="1305636" cy="242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Актюбинская 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29">
                                <a:extLst>
                                  <a:ext uri="{FF2B5EF4-FFF2-40B4-BE49-F238E27FC236}">
                                    <a16:creationId xmlns:a16="http://schemas.microsoft.com/office/drawing/2014/main" id="{7C82F157-BB0D-F748-B7EA-B823A58D0BC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6277" y="3413909"/>
                                <a:ext cx="122403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Атырауская обл</a:t>
                                </a:r>
                                <a:r>
                                  <a:rPr 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2">
                                <a:extLst>
                                  <a:ext uri="{FF2B5EF4-FFF2-40B4-BE49-F238E27FC236}">
                                    <a16:creationId xmlns:a16="http://schemas.microsoft.com/office/drawing/2014/main" id="{E7526B73-C04A-D247-BB0B-69AAF82E876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12900" y="2311857"/>
                                <a:ext cx="1049935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Костанайская</a:t>
                                </a:r>
                                <a:endParaRPr lang="en-GB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33">
                                <a:extLst>
                                  <a:ext uri="{FF2B5EF4-FFF2-40B4-BE49-F238E27FC236}">
                                    <a16:creationId xmlns:a16="http://schemas.microsoft.com/office/drawing/2014/main" id="{E61FFC8B-9C11-D24D-BAD4-AC2AA727ACFA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15293" y="1573502"/>
                                <a:ext cx="477615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СКО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34">
                                <a:extLst>
                                  <a:ext uri="{FF2B5EF4-FFF2-40B4-BE49-F238E27FC236}">
                                    <a16:creationId xmlns:a16="http://schemas.microsoft.com/office/drawing/2014/main" id="{FD5EE502-1611-9A4E-ADFB-A73823CAD0C7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30056" y="2236234"/>
                                <a:ext cx="106267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Павлодарская </a:t>
                                </a:r>
                                <a:b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</a:b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36">
                                <a:extLst>
                                  <a:ext uri="{FF2B5EF4-FFF2-40B4-BE49-F238E27FC236}">
                                    <a16:creationId xmlns:a16="http://schemas.microsoft.com/office/drawing/2014/main" id="{07BF2B35-5591-014F-BD82-F6EB075190CD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61649" y="4127759"/>
                                <a:ext cx="95528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Алматинская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o</a:t>
                                </a:r>
                                <a:r>
                                  <a:rPr lang="ru-RU" sz="800" b="1" dirty="0" err="1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бл</a:t>
                                </a:r>
                                <a:r>
                                  <a:rPr lang="en-GB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47">
                                <a:extLst>
                                  <a:ext uri="{FF2B5EF4-FFF2-40B4-BE49-F238E27FC236}">
                                    <a16:creationId xmlns:a16="http://schemas.microsoft.com/office/drawing/2014/main" id="{088E1BA4-09D1-864B-884E-6A4CA3C5A17B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07972" y="4546310"/>
                                <a:ext cx="983638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Жамбылская</a:t>
                                </a: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  <a:b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</a:b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</a:t>
                                </a:r>
                                <a:r>
                                  <a:rPr 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3" name="Text Box 28">
                            <a:extLst>
                              <a:ext uri="{FF2B5EF4-FFF2-40B4-BE49-F238E27FC236}">
                                <a16:creationId xmlns:a16="http://schemas.microsoft.com/office/drawing/2014/main" id="{AC223AC7-4F81-244A-BFA6-5DDE6FD7E9A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69783" y="5433891"/>
                            <a:ext cx="687003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Карагандинская обл.</a:t>
                            </a:r>
                            <a:endParaRPr lang="en-US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" name="Text Box 33">
                            <a:extLst>
                              <a:ext uri="{FF2B5EF4-FFF2-40B4-BE49-F238E27FC236}">
                                <a16:creationId xmlns:a16="http://schemas.microsoft.com/office/drawing/2014/main" id="{3500F585-BA39-A147-8B64-340C7EB90956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6840" y="6015036"/>
                            <a:ext cx="622528" cy="2429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Туркестанская </a:t>
                            </a:r>
                            <a:endParaRPr lang="en-GB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GB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o</a:t>
                            </a:r>
                            <a:r>
                              <a:rPr lang="ru-RU" sz="800" b="1" dirty="0" err="1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бл</a:t>
                            </a:r>
                            <a:r>
                              <a:rPr lang="en-GB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.</a:t>
                            </a:r>
                            <a:endPara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xt Box 33">
                            <a:extLst>
                              <a:ext uri="{FF2B5EF4-FFF2-40B4-BE49-F238E27FC236}">
                                <a16:creationId xmlns:a16="http://schemas.microsoft.com/office/drawing/2014/main" id="{086C6892-DDB0-8C4D-9C7C-F32A2F150E1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212" y="5107626"/>
                            <a:ext cx="214689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ru-RU" altLang="ru-RU" sz="800" b="1" dirty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ВКО</a:t>
                            </a:r>
                            <a:endParaRPr lang="en-US" altLang="ru-RU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Rechteckige Legende 583">
                          <a:extLst>
                            <a:ext uri="{FF2B5EF4-FFF2-40B4-BE49-F238E27FC236}">
                              <a16:creationId xmlns:a16="http://schemas.microsoft.com/office/drawing/2014/main" id="{D01F0DB0-D139-DD49-9032-0E832991408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26138" y="5007844"/>
                          <a:ext cx="297187" cy="171447"/>
                        </a:xfrm>
                        <a:prstGeom prst="wedgeRectCallout">
                          <a:avLst>
                            <a:gd name="adj1" fmla="val -43310"/>
                            <a:gd name="adj2" fmla="val 838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2 721,9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hteckige Legende 583">
                          <a:extLst>
                            <a:ext uri="{FF2B5EF4-FFF2-40B4-BE49-F238E27FC236}">
                              <a16:creationId xmlns:a16="http://schemas.microsoft.com/office/drawing/2014/main" id="{127B6E5F-D0E8-CE46-B58B-9F895646D05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814468" y="4710471"/>
                          <a:ext cx="244888" cy="140806"/>
                        </a:xfrm>
                        <a:prstGeom prst="wedgeRectCallout">
                          <a:avLst>
                            <a:gd name="adj1" fmla="val 7699"/>
                            <a:gd name="adj2" fmla="val 69442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1 479,8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Rechteckige Legende 583">
                          <a:extLst>
                            <a:ext uri="{FF2B5EF4-FFF2-40B4-BE49-F238E27FC236}">
                              <a16:creationId xmlns:a16="http://schemas.microsoft.com/office/drawing/2014/main" id="{8011572B-1F68-4743-927A-8998D0550EA2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218402" y="4310286"/>
                          <a:ext cx="254924" cy="151459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1 150,4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hteckige Legende 583">
                          <a:extLst>
                            <a:ext uri="{FF2B5EF4-FFF2-40B4-BE49-F238E27FC236}">
                              <a16:creationId xmlns:a16="http://schemas.microsoft.com/office/drawing/2014/main" id="{CC3A3B12-36EB-D841-ACCE-44BCB445C07F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1499860" y="4911076"/>
                          <a:ext cx="213840" cy="123071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511,0</a:t>
                          </a:r>
                        </a:p>
                      </p:txBody>
                    </p:sp>
                    <p:sp>
                      <p:nvSpPr>
                        <p:cNvPr id="119" name="Rechteckige Legende 583">
                          <a:extLst>
                            <a:ext uri="{FF2B5EF4-FFF2-40B4-BE49-F238E27FC236}">
                              <a16:creationId xmlns:a16="http://schemas.microsoft.com/office/drawing/2014/main" id="{AF805D42-1291-F64E-93FF-C178E98FFA5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434679" y="5949013"/>
                          <a:ext cx="211773" cy="122290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126,1</a:t>
                          </a:r>
                          <a:endParaRPr lang="de-DE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hteckige Legende 583">
                          <a:extLst>
                            <a:ext uri="{FF2B5EF4-FFF2-40B4-BE49-F238E27FC236}">
                              <a16:creationId xmlns:a16="http://schemas.microsoft.com/office/drawing/2014/main" id="{DA220C5E-49C3-E840-84C4-5A47812D726B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015099" y="4375795"/>
                          <a:ext cx="229110" cy="123071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261,4</a:t>
                          </a:r>
                        </a:p>
                      </p:txBody>
                    </p:sp>
                    <p:sp>
                      <p:nvSpPr>
                        <p:cNvPr id="121" name="Rechteckige Legende 583">
                          <a:extLst>
                            <a:ext uri="{FF2B5EF4-FFF2-40B4-BE49-F238E27FC236}">
                              <a16:creationId xmlns:a16="http://schemas.microsoft.com/office/drawing/2014/main" id="{8AF5BE78-43BA-634B-9446-A3995A48FF9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75226" y="4469925"/>
                          <a:ext cx="213456" cy="136233"/>
                        </a:xfrm>
                        <a:prstGeom prst="wedgeRectCallout">
                          <a:avLst>
                            <a:gd name="adj1" fmla="val -81356"/>
                            <a:gd name="adj2" fmla="val -35306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75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459,2</a:t>
                          </a:r>
                        </a:p>
                      </p:txBody>
                    </p:sp>
                  </p:grpSp>
                  <p:sp>
                    <p:nvSpPr>
                      <p:cNvPr id="108" name="Rechteckige Legende 583">
                        <a:extLst>
                          <a:ext uri="{FF2B5EF4-FFF2-40B4-BE49-F238E27FC236}">
                            <a16:creationId xmlns:a16="http://schemas.microsoft.com/office/drawing/2014/main" id="{BFEB7EC2-E4F8-A849-A671-AB48A037F96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380952" y="6947276"/>
                        <a:ext cx="340521" cy="203516"/>
                      </a:xfrm>
                      <a:prstGeom prst="wedgeRectCallout">
                        <a:avLst>
                          <a:gd name="adj1" fmla="val -5723"/>
                          <a:gd name="adj2" fmla="val -6779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657,4</a:t>
                        </a:r>
                        <a:endParaRPr lang="de-DE" sz="800" b="1" dirty="0"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09" name="Rechteckige Legende 583">
                        <a:extLst>
                          <a:ext uri="{FF2B5EF4-FFF2-40B4-BE49-F238E27FC236}">
                            <a16:creationId xmlns:a16="http://schemas.microsoft.com/office/drawing/2014/main" id="{D1CFD9D8-1A6C-C14E-BD86-C62255B0427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2021203" y="6673784"/>
                        <a:ext cx="268564" cy="176100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solidFill>
                              <a:srgbClr val="0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13,7</a:t>
                        </a:r>
                        <a:endParaRPr lang="de-DE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Text Box 23">
                      <a:extLst>
                        <a:ext uri="{FF2B5EF4-FFF2-40B4-BE49-F238E27FC236}">
                          <a16:creationId xmlns:a16="http://schemas.microsoft.com/office/drawing/2014/main" id="{749E8C83-5DBB-544B-824C-CEB8AD1C2D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3014" y="6702099"/>
                      <a:ext cx="611851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Нур-Султан</a:t>
                      </a:r>
                      <a:endParaRPr lang="en-US" sz="800" b="1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Text Box 23">
                      <a:extLst>
                        <a:ext uri="{FF2B5EF4-FFF2-40B4-BE49-F238E27FC236}">
                          <a16:creationId xmlns:a16="http://schemas.microsoft.com/office/drawing/2014/main" id="{351E8D47-EA3B-7B4C-A40F-1A688F9BAA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3127" y="8350866"/>
                      <a:ext cx="407372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Алматы</a:t>
                      </a:r>
                      <a:endParaRPr lang="en-US" sz="800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eckige Legende 583">
                      <a:extLst>
                        <a:ext uri="{FF2B5EF4-FFF2-40B4-BE49-F238E27FC236}">
                          <a16:creationId xmlns:a16="http://schemas.microsoft.com/office/drawing/2014/main" id="{43F46912-70B9-704B-A149-6ACEAAF99881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1954508" y="8066875"/>
                      <a:ext cx="300150" cy="174983"/>
                    </a:xfrm>
                    <a:prstGeom prst="wedgeRectCallout">
                      <a:avLst>
                        <a:gd name="adj1" fmla="val -67489"/>
                        <a:gd name="adj2" fmla="val -49899"/>
                      </a:avLst>
                    </a:prstGeom>
                    <a:solidFill>
                      <a:srgbClr val="FFFFFF"/>
                    </a:solidFill>
                    <a:ln w="3175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37,8</a:t>
                      </a:r>
                      <a:endParaRPr lang="de-DE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0" name="Rechteckige Legende 583">
                    <a:extLst>
                      <a:ext uri="{FF2B5EF4-FFF2-40B4-BE49-F238E27FC236}">
                        <a16:creationId xmlns:a16="http://schemas.microsoft.com/office/drawing/2014/main" id="{79DE32B8-144F-5445-8049-BBCD140717C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89371" y="8582129"/>
                    <a:ext cx="307550" cy="181275"/>
                  </a:xfrm>
                  <a:prstGeom prst="wedgeRectCallout">
                    <a:avLst>
                      <a:gd name="adj1" fmla="val 24389"/>
                      <a:gd name="adj2" fmla="val -70028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78,5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eckige Legende 583">
                    <a:extLst>
                      <a:ext uri="{FF2B5EF4-FFF2-40B4-BE49-F238E27FC236}">
                        <a16:creationId xmlns:a16="http://schemas.microsoft.com/office/drawing/2014/main" id="{F530ACFA-9C82-344E-9461-455EF22AC2E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404962" y="8035478"/>
                    <a:ext cx="211111" cy="163581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45,1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eckige Legende 583">
                    <a:extLst>
                      <a:ext uri="{FF2B5EF4-FFF2-40B4-BE49-F238E27FC236}">
                        <a16:creationId xmlns:a16="http://schemas.microsoft.com/office/drawing/2014/main" id="{0C6D014D-DABE-AA4B-BE20-A10EDDEAE57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1956537" y="8613663"/>
                    <a:ext cx="228774" cy="174524"/>
                  </a:xfrm>
                  <a:prstGeom prst="wedgeRectCallout">
                    <a:avLst>
                      <a:gd name="adj1" fmla="val -38931"/>
                      <a:gd name="adj2" fmla="val -76676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4,4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id="{63D5FA16-2468-814D-A5BF-DE4C268824CC}"/>
                    </a:ext>
                  </a:extLst>
                </p:cNvPr>
                <p:cNvSpPr/>
                <p:nvPr/>
              </p:nvSpPr>
              <p:spPr>
                <a:xfrm>
                  <a:off x="466191" y="6756502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 dirty="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id="{BB3DC920-A36C-E24F-BE90-A84EA57D4C3A}"/>
                    </a:ext>
                  </a:extLst>
                </p:cNvPr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Text Box 47">
                <a:extLst>
                  <a:ext uri="{FF2B5EF4-FFF2-40B4-BE49-F238E27FC236}">
                    <a16:creationId xmlns:a16="http://schemas.microsoft.com/office/drawing/2014/main" id="{DBA78745-707C-6F43-85E0-7B4B3763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1358" y="8938546"/>
                <a:ext cx="467367" cy="15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ru-RU" sz="800" b="1" dirty="0">
                    <a:ea typeface="Baskerville" panose="02020502070401020303" pitchFamily="18" charset="0"/>
                    <a:cs typeface="Calibri" panose="020F0502020204030204" pitchFamily="34" charset="0"/>
                  </a:rPr>
                  <a:t>Шымкент</a:t>
                </a:r>
                <a:endParaRPr lang="en-US" sz="800" dirty="0"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eckige Legende 583">
                <a:extLst>
                  <a:ext uri="{FF2B5EF4-FFF2-40B4-BE49-F238E27FC236}">
                    <a16:creationId xmlns:a16="http://schemas.microsoft.com/office/drawing/2014/main" id="{B70AC645-4159-8846-9093-E2E2B85652DF}"/>
                  </a:ext>
                </a:extLst>
              </p:cNvPr>
              <p:cNvSpPr/>
              <p:nvPr/>
            </p:nvSpPr>
            <p:spPr bwMode="gray">
              <a:xfrm>
                <a:off x="3511511" y="8735703"/>
                <a:ext cx="319088" cy="159809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ru-RU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82,2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eckige Legende 583">
                <a:extLst>
                  <a:ext uri="{FF2B5EF4-FFF2-40B4-BE49-F238E27FC236}">
                    <a16:creationId xmlns:a16="http://schemas.microsoft.com/office/drawing/2014/main" id="{D08B5929-88C3-D447-B1B9-15449A4B68D9}"/>
                  </a:ext>
                </a:extLst>
              </p:cNvPr>
              <p:cNvSpPr/>
              <p:nvPr/>
            </p:nvSpPr>
            <p:spPr bwMode="gray">
              <a:xfrm>
                <a:off x="3517362" y="9106121"/>
                <a:ext cx="299831" cy="155834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</a:t>
                </a:r>
                <a:r>
                  <a:rPr lang="ru-RU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4,4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eckige Legende 583">
              <a:extLst>
                <a:ext uri="{FF2B5EF4-FFF2-40B4-BE49-F238E27FC236}">
                  <a16:creationId xmlns:a16="http://schemas.microsoft.com/office/drawing/2014/main" id="{04063806-03F4-084E-97DE-230EE38FE14D}"/>
                </a:ext>
              </a:extLst>
            </p:cNvPr>
            <p:cNvSpPr/>
            <p:nvPr/>
          </p:nvSpPr>
          <p:spPr bwMode="gray">
            <a:xfrm>
              <a:off x="3793108" y="6246772"/>
              <a:ext cx="251871" cy="179407"/>
            </a:xfrm>
            <a:prstGeom prst="wedgeRectCallout">
              <a:avLst>
                <a:gd name="adj1" fmla="val -69123"/>
                <a:gd name="adj2" fmla="val 978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3,</a:t>
              </a: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7</a:t>
              </a:r>
              <a:endParaRPr lang="en-GB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ige Legende 583">
              <a:extLst>
                <a:ext uri="{FF2B5EF4-FFF2-40B4-BE49-F238E27FC236}">
                  <a16:creationId xmlns:a16="http://schemas.microsoft.com/office/drawing/2014/main" id="{E7A9CB7B-4C2D-9643-8830-02089FFC8577}"/>
                </a:ext>
              </a:extLst>
            </p:cNvPr>
            <p:cNvSpPr/>
            <p:nvPr/>
          </p:nvSpPr>
          <p:spPr bwMode="gray">
            <a:xfrm>
              <a:off x="1184417" y="7291005"/>
              <a:ext cx="344817" cy="151876"/>
            </a:xfrm>
            <a:prstGeom prst="wedgeRectCallout">
              <a:avLst>
                <a:gd name="adj1" fmla="val -36789"/>
                <a:gd name="adj2" fmla="val 8342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1,0</a:t>
              </a:r>
              <a:endParaRPr lang="de-DE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1EB3F8-96AF-2342-8FE4-F10CD69AAFC1}"/>
              </a:ext>
            </a:extLst>
          </p:cNvPr>
          <p:cNvSpPr txBox="1"/>
          <p:nvPr/>
        </p:nvSpPr>
        <p:spPr>
          <a:xfrm>
            <a:off x="302489" y="5844723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bg1">
                    <a:lumMod val="75000"/>
                  </a:schemeClr>
                </a:solidFill>
              </a:rPr>
              <a:t>Объем производства в разрезе регионов за январь</a:t>
            </a:r>
            <a:r>
              <a:rPr lang="en-GB" altLang="ru-RU" sz="1100" b="1" cap="all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ru-RU" altLang="ru-RU" sz="1100" b="1" cap="all" dirty="0">
                <a:solidFill>
                  <a:schemeClr val="bg1">
                    <a:lumMod val="75000"/>
                  </a:schemeClr>
                </a:solidFill>
              </a:rPr>
              <a:t>декабрь 2021 г., млрд тенге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2" name="Picture 62" descr="Картинки по запросу &quot;турция флаг круглый&quot;">
            <a:extLst>
              <a:ext uri="{FF2B5EF4-FFF2-40B4-BE49-F238E27FC236}">
                <a16:creationId xmlns:a16="http://schemas.microsoft.com/office/drawing/2014/main" id="{7BE71A11-CB8E-F548-869B-A610F2172F71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250" y1="32875" x2="33250" y2="32875"/>
                        <a14:foregroundMark x1="29250" y1="38500" x2="29250" y2="38500"/>
                        <a14:foregroundMark x1="21500" y1="41625" x2="21250" y2="55875"/>
                        <a14:foregroundMark x1="24875" y1="55125" x2="37625" y2="75000"/>
                        <a14:foregroundMark x1="31500" y1="35000" x2="23875" y2="45000"/>
                        <a14:foregroundMark x1="55500" y1="48250" x2="58500" y2="57750"/>
                        <a14:foregroundMark x1="34250" y1="33500" x2="48875" y2="3325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" y="424616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 descr="Узбекистан, круглая иконка. Скачать иллюстрацию">
            <a:extLst>
              <a:ext uri="{FF2B5EF4-FFF2-40B4-BE49-F238E27FC236}">
                <a16:creationId xmlns:a16="http://schemas.microsoft.com/office/drawing/2014/main" id="{BEE69B05-5480-204C-9FF9-23537A07F90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-1" r="15127" b="264"/>
          <a:stretch/>
        </p:blipFill>
        <p:spPr bwMode="auto">
          <a:xfrm flipH="1">
            <a:off x="5150789" y="4272464"/>
            <a:ext cx="370987" cy="39655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8808</TotalTime>
  <Words>187</Words>
  <Application>Microsoft Office PowerPoint</Application>
  <PresentationFormat>Экран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Сетка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Махсат Сагимбеков</cp:lastModifiedBy>
  <cp:revision>216</cp:revision>
  <dcterms:created xsi:type="dcterms:W3CDTF">2020-04-15T04:44:30Z</dcterms:created>
  <dcterms:modified xsi:type="dcterms:W3CDTF">2022-02-02T04:19:37Z</dcterms:modified>
</cp:coreProperties>
</file>