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024DFE7-639B-4D77-A9A6-6B69A08E761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2024%20&#1075;&#1086;&#1076;\&#1052;&#1077;&#1076;&#1080;&#1072;%20&#1087;&#1083;&#1072;&#1085;\&#1096;&#1072;&#1073;&#1083;&#1086;&#1085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856375511200635E-2"/>
          <c:y val="9.7186107550509673E-2"/>
          <c:w val="0.82874015748031493"/>
          <c:h val="0.6629921259842519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037538912287117"/>
          <c:y val="0.78604553500579866"/>
          <c:w val="0.35187267289263263"/>
          <c:h val="0.20930379051455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45431138067173"/>
          <c:y val="0.14120142865914301"/>
          <c:w val="0.72806919252605007"/>
          <c:h val="0.7653388512668259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13949126788859"/>
          <c:y val="0.81169759574760469"/>
          <c:w val="0.64888377105147721"/>
          <c:h val="0.188302404252395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ID4096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2C1-4B42-97BF-32C4FF20D943}"/>
                </c:ext>
              </c:extLst>
            </c:dLbl>
            <c:dLbl>
              <c:idx val="1"/>
              <c:layout>
                <c:manualLayout>
                  <c:x val="0"/>
                  <c:y val="2.196610094443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C1-4B42-97BF-32C4FF20D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Лист1!$B$2:$B$4</c:f>
              <c:strCache>
                <c:ptCount val="3"/>
                <c:pt idx="0">
                  <c:v>Национальные компании</c:v>
                </c:pt>
                <c:pt idx="1">
                  <c:v>Государственные органы</c:v>
                </c:pt>
                <c:pt idx="2">
                  <c:v>Недропользователи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 formatCode="General">
                  <c:v>5.7</c:v>
                </c:pt>
                <c:pt idx="1">
                  <c:v>4</c:v>
                </c:pt>
                <c:pt idx="2" formatCode="General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C1-4B42-97BF-32C4FF20D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2459392"/>
        <c:axId val="672461192"/>
      </c:barChart>
      <c:catAx>
        <c:axId val="67245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LID4096"/>
          </a:p>
        </c:txPr>
        <c:crossAx val="672461192"/>
        <c:crosses val="autoZero"/>
        <c:auto val="1"/>
        <c:lblAlgn val="ctr"/>
        <c:lblOffset val="100"/>
        <c:noMultiLvlLbl val="0"/>
      </c:catAx>
      <c:valAx>
        <c:axId val="672461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245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91829222813689E-2"/>
          <c:y val="0.14818606007582386"/>
          <c:w val="0.5697351423855096"/>
          <c:h val="0.6612998375203099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52-4B99-A92E-AF923DDDD58B}"/>
              </c:ext>
            </c:extLst>
          </c:dPt>
          <c:dPt>
            <c:idx val="1"/>
            <c:bubble3D val="0"/>
            <c:explosion val="5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52-4B99-A92E-AF923DDDD58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A7F2AEE-C10A-45F9-98BE-215A58665648}" type="VALUE">
                      <a:rPr lang="en-US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052-4B99-A92E-AF923DDDD58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4155304-E7C0-4700-8D16-7942E27A1792}" type="VALUE">
                      <a:rPr lang="en-US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052-4B99-A92E-AF923DDDD58B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Лист1!$C$39:$D$39</c:f>
              <c:strCache>
                <c:ptCount val="2"/>
                <c:pt idx="0">
                  <c:v>ВЦ</c:v>
                </c:pt>
                <c:pt idx="1">
                  <c:v>Импорт</c:v>
                </c:pt>
              </c:strCache>
            </c:strRef>
          </c:cat>
          <c:val>
            <c:numRef>
              <c:f>Лист1!$C$40:$D$40</c:f>
              <c:numCache>
                <c:formatCode>0.0%</c:formatCode>
                <c:ptCount val="2"/>
                <c:pt idx="0">
                  <c:v>0.79500000000000004</c:v>
                </c:pt>
                <c:pt idx="1">
                  <c:v>0.20499999999999996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52-4B99-A92E-AF923DDDD5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637890456892038"/>
          <c:y val="0.84317074948964732"/>
          <c:w val="0.58981903855009743"/>
          <c:h val="0.156829146356705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00591502731641E-2"/>
          <c:y val="3.2760692575856086E-2"/>
          <c:w val="0.81237865401526621"/>
          <c:h val="0.80197647089941082"/>
        </c:manualLayout>
      </c:layout>
      <c:doughnutChart>
        <c:varyColors val="1"/>
        <c:ser>
          <c:idx val="0"/>
          <c:order val="0"/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C54-417B-9A70-FCB42A31AE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C54-417B-9A70-FCB42A31AEB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3512403-16AE-4F9E-B731-0F836B0CCCDC}" type="VALUE">
                      <a:rPr lang="en-US" sz="1400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63335690479579"/>
                      <c:h val="0.223022962316409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C54-417B-9A70-FCB42A31AEB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1A5F3C6-D7C8-45BE-B567-535B4810BF48}" type="VALUE">
                      <a:rPr lang="en-US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87065582570775"/>
                      <c:h val="0.223022962316409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C54-417B-9A70-FCB42A31AEB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Лист1!$C$30:$D$30</c:f>
              <c:strCache>
                <c:ptCount val="2"/>
                <c:pt idx="0">
                  <c:v>ВЦ</c:v>
                </c:pt>
                <c:pt idx="1">
                  <c:v>Импорт</c:v>
                </c:pt>
              </c:strCache>
            </c:strRef>
          </c:cat>
          <c:val>
            <c:numRef>
              <c:f>Лист1!$C$31:$D$31</c:f>
              <c:numCache>
                <c:formatCode>0.0%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54-417B-9A70-FCB42A31AEB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5.2226848742126138E-2"/>
          <c:y val="0.79069617598171005"/>
          <c:w val="0.71000010715629192"/>
          <c:h val="0.20930379051455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2303142388184"/>
          <c:y val="4.0700161748253832E-2"/>
          <c:w val="0.80323488197274895"/>
          <c:h val="0.78080526379607362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F65-46F4-8C82-43629FEA8F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F65-46F4-8C82-43629FEA8F0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EA5F4AB-CE34-4D99-BF3F-BC952E236D9A}" type="VALUE">
                      <a:rPr lang="en-US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20495870258281"/>
                      <c:h val="0.21605448651220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F65-46F4-8C82-43629FEA8F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0204EF3-3DB7-4840-BCFE-2F8835F662F1}" type="VALUE">
                      <a:rPr lang="en-US"/>
                      <a:pPr/>
                      <a:t>[ЗНАЧЕНИЕ]</a:t>
                    </a:fld>
                    <a:endParaRPr lang="LID4096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816089871012355"/>
                      <c:h val="0.21605448651220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F65-46F4-8C82-43629FEA8F0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ID4096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Лист1!$C$23:$D$23</c:f>
              <c:strCache>
                <c:ptCount val="2"/>
                <c:pt idx="0">
                  <c:v>ВЦ</c:v>
                </c:pt>
                <c:pt idx="1">
                  <c:v>Импорт</c:v>
                </c:pt>
              </c:strCache>
            </c:strRef>
          </c:cat>
          <c:val>
            <c:numRef>
              <c:f>Лист1!$C$24:$D$24</c:f>
              <c:numCache>
                <c:formatCode>0.0%</c:formatCode>
                <c:ptCount val="2"/>
                <c:pt idx="0">
                  <c:v>0.13300000000000001</c:v>
                </c:pt>
                <c:pt idx="1">
                  <c:v>0.86699999999999999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65-46F4-8C82-43629FEA8F0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4081757918574404"/>
          <c:y val="0.75620483609761546"/>
          <c:w val="0.59833078132067963"/>
          <c:h val="0.239363377450159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LID4096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ID4096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0.125</cdr:x>
      <cdr:y>0.5536</cdr:y>
    </cdr:from>
    <cdr:to>
      <cdr:x>0.25</cdr:x>
      <cdr:y>0.72721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D90AFE0-AECC-9B16-6F06-376093DDF321}"/>
            </a:ext>
          </a:extLst>
        </cdr:cNvPr>
        <cdr:cNvSpPr txBox="1"/>
      </cdr:nvSpPr>
      <cdr:spPr>
        <a:xfrm xmlns:a="http://schemas.openxmlformats.org/drawingml/2006/main">
          <a:off x="853137" y="1600359"/>
          <a:ext cx="853138" cy="501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chemeClr val="bg1"/>
              </a:solidFill>
            </a:rPr>
            <a:t>79,5%</a:t>
          </a:r>
          <a:endParaRPr lang="LID4096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0.44166</cdr:x>
      <cdr:y>0.56055</cdr:y>
    </cdr:from>
    <cdr:to>
      <cdr:x>0.5625</cdr:x>
      <cdr:y>0.67861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DF822518-D159-1837-6B6D-94F89E7B52D0}"/>
            </a:ext>
          </a:extLst>
        </cdr:cNvPr>
        <cdr:cNvSpPr txBox="1"/>
      </cdr:nvSpPr>
      <cdr:spPr>
        <a:xfrm xmlns:a="http://schemas.openxmlformats.org/drawingml/2006/main">
          <a:off x="3014373" y="1620450"/>
          <a:ext cx="824745" cy="34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>
              <a:solidFill>
                <a:schemeClr val="bg1"/>
              </a:solidFill>
            </a:rPr>
            <a:t>13,3%</a:t>
          </a:r>
          <a:endParaRPr lang="LID4096" sz="160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0.7758</cdr:x>
      <cdr:y>0.55813</cdr:y>
    </cdr:from>
    <cdr:to>
      <cdr:x>0.89663</cdr:x>
      <cdr:y>0.67619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F8ECFD4B-18DF-7078-EB9A-F985666C3A55}"/>
            </a:ext>
          </a:extLst>
        </cdr:cNvPr>
        <cdr:cNvSpPr txBox="1"/>
      </cdr:nvSpPr>
      <cdr:spPr>
        <a:xfrm xmlns:a="http://schemas.openxmlformats.org/drawingml/2006/main">
          <a:off x="5294901" y="1613446"/>
          <a:ext cx="824677" cy="3412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chemeClr val="bg1"/>
              </a:solidFill>
            </a:rPr>
            <a:t>60,0%</a:t>
          </a:r>
          <a:endParaRPr lang="LID4096" sz="16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78FC4-7A0C-42B5-B834-91755C03D694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ED9EE-47CF-4A31-A4B6-B3C151FDC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6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ED9EE-47CF-4A31-A4B6-B3C151FDC40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5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7964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8813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89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737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7435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013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7031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65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7347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288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6960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DC836-BE76-4B84-94E3-9DCEC3282A46}" type="datetimeFigureOut">
              <a:rPr lang="x-none" smtClean="0"/>
              <a:t>12/17/2024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97C4-EEDE-4126-8F4C-33B06291499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6701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C5F5DE9-334B-436F-8B19-866E827BB3B4}"/>
              </a:ext>
            </a:extLst>
          </p:cNvPr>
          <p:cNvSpPr txBox="1"/>
          <p:nvPr/>
        </p:nvSpPr>
        <p:spPr>
          <a:xfrm>
            <a:off x="4744921" y="19504"/>
            <a:ext cx="21130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ndustry</a:t>
            </a:r>
            <a:endParaRPr lang="x-none" sz="2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A507B75-06D3-4852-940D-DDF99AD1BFB9}"/>
              </a:ext>
            </a:extLst>
          </p:cNvPr>
          <p:cNvCxnSpPr/>
          <p:nvPr/>
        </p:nvCxnSpPr>
        <p:spPr>
          <a:xfrm>
            <a:off x="97293" y="4472618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EB04998A-ECA4-4808-BDE0-FDACBBC28FE8}"/>
              </a:ext>
            </a:extLst>
          </p:cNvPr>
          <p:cNvCxnSpPr/>
          <p:nvPr/>
        </p:nvCxnSpPr>
        <p:spPr>
          <a:xfrm>
            <a:off x="-52773" y="4948633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BFF3D13-DA83-4C44-A136-5CCD1AF964C0}"/>
              </a:ext>
            </a:extLst>
          </p:cNvPr>
          <p:cNvSpPr txBox="1"/>
          <p:nvPr/>
        </p:nvSpPr>
        <p:spPr>
          <a:xfrm>
            <a:off x="1703755" y="4504512"/>
            <a:ext cx="358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Лидеры закупок  (трлн тенге)</a:t>
            </a:r>
            <a:endParaRPr lang="x-none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A360FEC9-BBB2-430F-97A6-2D24595BDE7F}"/>
              </a:ext>
            </a:extLst>
          </p:cNvPr>
          <p:cNvCxnSpPr/>
          <p:nvPr/>
        </p:nvCxnSpPr>
        <p:spPr>
          <a:xfrm>
            <a:off x="32896" y="7957949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E9C943A6-5BBD-47A3-BDF1-D6741FC8CC29}"/>
              </a:ext>
            </a:extLst>
          </p:cNvPr>
          <p:cNvCxnSpPr/>
          <p:nvPr/>
        </p:nvCxnSpPr>
        <p:spPr>
          <a:xfrm>
            <a:off x="65793" y="8398692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6BC0F38-D058-42F7-B559-D9B4E87DFD77}"/>
              </a:ext>
            </a:extLst>
          </p:cNvPr>
          <p:cNvSpPr txBox="1"/>
          <p:nvPr/>
        </p:nvSpPr>
        <p:spPr>
          <a:xfrm>
            <a:off x="119528" y="7988830"/>
            <a:ext cx="661315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импорта и </a:t>
            </a:r>
            <a:r>
              <a:rPr lang="ru-RU" sz="17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внутристрановой</a:t>
            </a:r>
            <a:r>
              <a:rPr 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ценности в закупках ТРУ</a:t>
            </a:r>
            <a:endParaRPr lang="x-none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92003A6F-BB68-43AC-9F2C-3E4456240491}"/>
              </a:ext>
            </a:extLst>
          </p:cNvPr>
          <p:cNvCxnSpPr/>
          <p:nvPr/>
        </p:nvCxnSpPr>
        <p:spPr>
          <a:xfrm>
            <a:off x="-52773" y="930996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39BB1A0-E526-47A1-A996-0E41382C2475}"/>
              </a:ext>
            </a:extLst>
          </p:cNvPr>
          <p:cNvSpPr txBox="1"/>
          <p:nvPr/>
        </p:nvSpPr>
        <p:spPr>
          <a:xfrm>
            <a:off x="2348936" y="8500853"/>
            <a:ext cx="257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Недропользователи</a:t>
            </a:r>
            <a:endParaRPr lang="x-none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0B0C5FC-AB50-4389-8725-9E0706E42095}"/>
              </a:ext>
            </a:extLst>
          </p:cNvPr>
          <p:cNvSpPr txBox="1"/>
          <p:nvPr/>
        </p:nvSpPr>
        <p:spPr>
          <a:xfrm>
            <a:off x="204235" y="8508878"/>
            <a:ext cx="2090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НК и холдинги</a:t>
            </a:r>
            <a:endParaRPr lang="x-none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C2ACCC-353D-4495-AAC7-DE8C6968A98C}"/>
              </a:ext>
            </a:extLst>
          </p:cNvPr>
          <p:cNvSpPr txBox="1"/>
          <p:nvPr/>
        </p:nvSpPr>
        <p:spPr>
          <a:xfrm>
            <a:off x="5060822" y="8525833"/>
            <a:ext cx="1592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Госорганы</a:t>
            </a:r>
            <a:endParaRPr lang="x-none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3939B2F3-AF2E-4DB1-BC6C-01B02B01D94B}"/>
              </a:ext>
            </a:extLst>
          </p:cNvPr>
          <p:cNvCxnSpPr>
            <a:cxnSpLocks/>
          </p:cNvCxnSpPr>
          <p:nvPr/>
        </p:nvCxnSpPr>
        <p:spPr>
          <a:xfrm>
            <a:off x="887615" y="2986366"/>
            <a:ext cx="163228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3E7C30A-EDD9-4DE9-A055-5C7AD333C6F8}"/>
              </a:ext>
            </a:extLst>
          </p:cNvPr>
          <p:cNvSpPr txBox="1"/>
          <p:nvPr/>
        </p:nvSpPr>
        <p:spPr>
          <a:xfrm>
            <a:off x="711960" y="1991621"/>
            <a:ext cx="2026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14,9           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тенге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BD6AE1-6A45-4356-AA1B-4821D9F94443}"/>
              </a:ext>
            </a:extLst>
          </p:cNvPr>
          <p:cNvSpPr txBox="1"/>
          <p:nvPr/>
        </p:nvSpPr>
        <p:spPr>
          <a:xfrm>
            <a:off x="676812" y="1022463"/>
            <a:ext cx="2323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закуп за 1 полугодия 2024 г.</a:t>
            </a:r>
            <a:endParaRPr lang="x-none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FE305A7-410D-4EA0-927A-670862C49BBB}"/>
              </a:ext>
            </a:extLst>
          </p:cNvPr>
          <p:cNvSpPr txBox="1"/>
          <p:nvPr/>
        </p:nvSpPr>
        <p:spPr>
          <a:xfrm>
            <a:off x="960710" y="3071938"/>
            <a:ext cx="1632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53,1%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МС</a:t>
            </a:r>
            <a:endParaRPr lang="x-non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8A3BDC6B-1E66-4A9D-983D-4B24D1CA05E3}"/>
              </a:ext>
            </a:extLst>
          </p:cNvPr>
          <p:cNvCxnSpPr>
            <a:cxnSpLocks/>
          </p:cNvCxnSpPr>
          <p:nvPr/>
        </p:nvCxnSpPr>
        <p:spPr>
          <a:xfrm>
            <a:off x="3343329" y="1067953"/>
            <a:ext cx="65795" cy="3470815"/>
          </a:xfrm>
          <a:prstGeom prst="line">
            <a:avLst/>
          </a:prstGeom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67B09F3-E941-47EE-B3BF-87DC7096A33D}"/>
              </a:ext>
            </a:extLst>
          </p:cNvPr>
          <p:cNvSpPr txBox="1"/>
          <p:nvPr/>
        </p:nvSpPr>
        <p:spPr>
          <a:xfrm>
            <a:off x="3577596" y="1022463"/>
            <a:ext cx="3196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мониторинга</a:t>
            </a:r>
            <a:endParaRPr lang="x-none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F7596E-3D85-486B-B6B5-E7F1932F2C5C}"/>
              </a:ext>
            </a:extLst>
          </p:cNvPr>
          <p:cNvSpPr txBox="1"/>
          <p:nvPr/>
        </p:nvSpPr>
        <p:spPr>
          <a:xfrm>
            <a:off x="3526294" y="1376406"/>
            <a:ext cx="327893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Государственные органы;</a:t>
            </a:r>
          </a:p>
          <a:p>
            <a:pPr marL="285750" indent="-285750">
              <a:buFontTx/>
              <a:buChar char="-"/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Нац.компании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холдинги;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Концессионеры;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Системообразующие предприятия;</a:t>
            </a:r>
          </a:p>
          <a:p>
            <a:pPr marL="285750" indent="-285750">
              <a:buFontTx/>
              <a:buChar char="-"/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горнорудного комплекса;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углю: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урану;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нефтегазового сектора.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x-non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633273-FE20-4C4F-9F62-75829D867C0F}"/>
              </a:ext>
            </a:extLst>
          </p:cNvPr>
          <p:cNvSpPr txBox="1"/>
          <p:nvPr/>
        </p:nvSpPr>
        <p:spPr>
          <a:xfrm>
            <a:off x="1509107" y="493510"/>
            <a:ext cx="4329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 субъектов мониторинга</a:t>
            </a:r>
            <a:endParaRPr lang="x-non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A360FEC9-BBB2-430F-97A6-2D24595BDE7F}"/>
              </a:ext>
            </a:extLst>
          </p:cNvPr>
          <p:cNvCxnSpPr/>
          <p:nvPr/>
        </p:nvCxnSpPr>
        <p:spPr>
          <a:xfrm>
            <a:off x="-32902" y="11101199"/>
            <a:ext cx="6858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6509" y="11137064"/>
            <a:ext cx="69107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Контакты предоставления консультации по мерам государственного стимулирования промышленности 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7 (7172) 793391, 793392 (</a:t>
            </a:r>
            <a:r>
              <a:rPr lang="ru-RU" sz="2000" dirty="0" err="1">
                <a:solidFill>
                  <a:schemeClr val="bg1"/>
                </a:solidFill>
              </a:rPr>
              <a:t>вн</a:t>
            </a:r>
            <a:r>
              <a:rPr lang="ru-RU" sz="2000" dirty="0">
                <a:solidFill>
                  <a:schemeClr val="bg1"/>
                </a:solidFill>
              </a:rPr>
              <a:t>. + 444)</a:t>
            </a: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FC332FF3-4697-0DED-96C0-42789F53D7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004203"/>
              </p:ext>
            </p:extLst>
          </p:nvPr>
        </p:nvGraphicFramePr>
        <p:xfrm>
          <a:off x="141560" y="9003703"/>
          <a:ext cx="1638300" cy="204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6" name="Диаграмма 35">
            <a:extLst>
              <a:ext uri="{FF2B5EF4-FFF2-40B4-BE49-F238E27FC236}">
                <a16:creationId xmlns:a16="http://schemas.microsoft.com/office/drawing/2014/main" id="{8DD0C521-1C0A-668B-04B5-FC4155642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362654"/>
              </p:ext>
            </p:extLst>
          </p:nvPr>
        </p:nvGraphicFramePr>
        <p:xfrm>
          <a:off x="76303" y="8742917"/>
          <a:ext cx="2516688" cy="2394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" name="Диаграмма 40">
            <a:extLst>
              <a:ext uri="{FF2B5EF4-FFF2-40B4-BE49-F238E27FC236}">
                <a16:creationId xmlns:a16="http://schemas.microsoft.com/office/drawing/2014/main" id="{64CD9E40-2BC9-CF74-87D5-FBCD47A70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025677"/>
              </p:ext>
            </p:extLst>
          </p:nvPr>
        </p:nvGraphicFramePr>
        <p:xfrm>
          <a:off x="0" y="4944948"/>
          <a:ext cx="6825098" cy="2890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2" name="Диаграмма 41">
            <a:extLst>
              <a:ext uri="{FF2B5EF4-FFF2-40B4-BE49-F238E27FC236}">
                <a16:creationId xmlns:a16="http://schemas.microsoft.com/office/drawing/2014/main" id="{8DD0C521-1C0A-668B-04B5-FC4155642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719805"/>
              </p:ext>
            </p:extLst>
          </p:nvPr>
        </p:nvGraphicFramePr>
        <p:xfrm>
          <a:off x="-13960" y="8510676"/>
          <a:ext cx="2786063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3" name="Диаграмма 42">
            <a:extLst>
              <a:ext uri="{FF2B5EF4-FFF2-40B4-BE49-F238E27FC236}">
                <a16:creationId xmlns:a16="http://schemas.microsoft.com/office/drawing/2014/main" id="{FC332FF3-4697-0DED-96C0-42789F53D7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491677"/>
              </p:ext>
            </p:extLst>
          </p:nvPr>
        </p:nvGraphicFramePr>
        <p:xfrm>
          <a:off x="2422265" y="8803591"/>
          <a:ext cx="2090098" cy="2117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4" name="Диаграмма 43">
            <a:extLst>
              <a:ext uri="{FF2B5EF4-FFF2-40B4-BE49-F238E27FC236}">
                <a16:creationId xmlns:a16="http://schemas.microsoft.com/office/drawing/2014/main" id="{5AE7DAFF-453A-BE0A-2C7F-68605C7FAE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671964"/>
              </p:ext>
            </p:extLst>
          </p:nvPr>
        </p:nvGraphicFramePr>
        <p:xfrm>
          <a:off x="4657230" y="8837454"/>
          <a:ext cx="2124467" cy="2185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005536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1357</TotalTime>
  <Words>105</Words>
  <Application>Microsoft Office PowerPoint</Application>
  <PresentationFormat>Широкоэкранный</PresentationFormat>
  <Paragraphs>35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Хайбрахманов Темирлан Айдынулы</dc:creator>
  <cp:lastModifiedBy>Жамкеева Махаббат Кангожиевна</cp:lastModifiedBy>
  <cp:revision>43</cp:revision>
  <dcterms:created xsi:type="dcterms:W3CDTF">2021-11-29T11:10:31Z</dcterms:created>
  <dcterms:modified xsi:type="dcterms:W3CDTF">2024-12-17T10:28:58Z</dcterms:modified>
</cp:coreProperties>
</file>