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ED8E1B"/>
    <a:srgbClr val="356D9B"/>
    <a:srgbClr val="000000"/>
    <a:srgbClr val="295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858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sideWall>
    <c:back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9650105664876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Лист1!$L$41</c:f>
              <c:strCache>
                <c:ptCount val="1"/>
                <c:pt idx="0">
                  <c:v>Объем производства, млрд.тг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  <a:sp3d contourW="9525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F2-4E39-8A08-CBD60E047F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  <a:sp3d contourW="9525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F2-4E39-8A08-CBD60E047F29}"/>
              </c:ext>
            </c:extLst>
          </c:dPt>
          <c:dLbls>
            <c:dLbl>
              <c:idx val="0"/>
              <c:layout>
                <c:manualLayout>
                  <c:x val="-2.6625056912703685E-3"/>
                  <c:y val="0.26775709167792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2-4E39-8A08-CBD60E047F29}"/>
                </c:ext>
              </c:extLst>
            </c:dLbl>
            <c:dLbl>
              <c:idx val="1"/>
              <c:layout>
                <c:manualLayout>
                  <c:x val="-5.6516526802534678E-4"/>
                  <c:y val="0.35276558697861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535567489540772"/>
                      <c:h val="0.14233905233192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F2-4E39-8A08-CBD60E047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Лист1!$M$40:$N$40</c:f>
              <c:strCache>
                <c:ptCount val="2"/>
                <c:pt idx="0">
                  <c:v>янв.-нояб. 2020</c:v>
                </c:pt>
                <c:pt idx="1">
                  <c:v>янв.-нояб. 2021</c:v>
                </c:pt>
              </c:strCache>
            </c:strRef>
          </c:cat>
          <c:val>
            <c:numRef>
              <c:f>Лист1!$M$41:$N$41</c:f>
              <c:numCache>
                <c:formatCode>General</c:formatCode>
                <c:ptCount val="2"/>
                <c:pt idx="0">
                  <c:v>602.20000000000005</c:v>
                </c:pt>
                <c:pt idx="1">
                  <c:v>820.2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F2-4E39-8A08-CBD60E047F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7501184"/>
        <c:axId val="167590912"/>
        <c:axId val="0"/>
      </c:bar3DChart>
      <c:catAx>
        <c:axId val="16750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590912"/>
        <c:crosses val="autoZero"/>
        <c:auto val="1"/>
        <c:lblAlgn val="ctr"/>
        <c:lblOffset val="100"/>
        <c:noMultiLvlLbl val="0"/>
      </c:catAx>
      <c:valAx>
        <c:axId val="16759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7501184"/>
        <c:crosses val="autoZero"/>
        <c:crossBetween val="between"/>
      </c:valAx>
      <c:spPr>
        <a:solidFill>
          <a:srgbClr val="0E436D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0D426C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26" Type="http://schemas.microsoft.com/office/2007/relationships/hdphoto" Target="../media/hdphoto3.wdp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chart" Target="../charts/char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29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2.wdp"/><Relationship Id="rId32" Type="http://schemas.microsoft.com/office/2007/relationships/hdphoto" Target="../media/hdphoto6.wdp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microsoft.com/office/2007/relationships/hdphoto" Target="../media/hdphoto4.wdp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hdphoto" Target="../media/hdphoto1.wdp"/><Relationship Id="rId27" Type="http://schemas.openxmlformats.org/officeDocument/2006/relationships/image" Target="../media/image6.png"/><Relationship Id="rId30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2310" y="1999712"/>
            <a:ext cx="1467310" cy="77488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820,2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9256" y="2006058"/>
            <a:ext cx="1593014" cy="7740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109,2%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20617" y="3131840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765268" y="1417870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622905" y="486679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302508" y="484360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379407" y="3356273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 184,5 </a:t>
            </a:r>
            <a:r>
              <a:rPr lang="kk-KZ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55079" y="3322940"/>
            <a:ext cx="2066767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 1 152 </a:t>
            </a:r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80369" y="5797820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0" y="8744193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097836" y="3318807"/>
            <a:ext cx="2457926" cy="1898203"/>
            <a:chOff x="487799" y="2287899"/>
            <a:chExt cx="3309704" cy="23237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516992" y="2366334"/>
              <a:ext cx="2280511" cy="2245347"/>
            </a:xfrm>
            <a:prstGeom prst="blockArc">
              <a:avLst>
                <a:gd name="adj1" fmla="val 6825471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flipH="1">
              <a:off x="1633239" y="2655420"/>
              <a:ext cx="1909676" cy="1653372"/>
            </a:xfrm>
            <a:prstGeom prst="blockArc">
              <a:avLst>
                <a:gd name="adj1" fmla="val 3497388"/>
                <a:gd name="adj2" fmla="val 16077088"/>
                <a:gd name="adj3" fmla="val 15786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297308" y="3141826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2,9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12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87799" y="2287899"/>
              <a:ext cx="2132364" cy="679339"/>
              <a:chOff x="1190490" y="2012602"/>
              <a:chExt cx="1369266" cy="463405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90490" y="2218989"/>
                <a:ext cx="1353100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60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34801" y="2012602"/>
                <a:ext cx="1224955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40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48718" y="487236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251310" y="3400612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673122" y="3376137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305494" y="5416406"/>
            <a:ext cx="4462257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January-October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568909" y="1602033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124744" y="494483"/>
            <a:ext cx="5064361" cy="98117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300" b="1" dirty="0" err="1">
                <a:solidFill>
                  <a:schemeClr val="bg1"/>
                </a:solidFill>
              </a:rPr>
              <a:t>Production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of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building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 smtClean="0">
                <a:solidFill>
                  <a:schemeClr val="bg1"/>
                </a:solidFill>
              </a:rPr>
              <a:t>materials</a:t>
            </a:r>
            <a:r>
              <a:rPr lang="ru-RU" sz="2300" b="1" dirty="0" smtClean="0">
                <a:solidFill>
                  <a:schemeClr val="bg1"/>
                </a:solidFill>
              </a:rPr>
              <a:t>  </a:t>
            </a:r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cap="none" dirty="0" smtClean="0">
                <a:solidFill>
                  <a:schemeClr val="bg1"/>
                </a:solidFill>
              </a:rPr>
              <a:t>January</a:t>
            </a:r>
            <a:r>
              <a:rPr lang="ru-RU" sz="1600" b="1" cap="none" dirty="0" smtClean="0">
                <a:solidFill>
                  <a:schemeClr val="bg1"/>
                </a:solidFill>
              </a:rPr>
              <a:t>-</a:t>
            </a:r>
            <a:r>
              <a:rPr lang="en-US" sz="1600" b="1" cap="none" dirty="0" smtClean="0">
                <a:solidFill>
                  <a:schemeClr val="bg1"/>
                </a:solidFill>
              </a:rPr>
              <a:t>November </a:t>
            </a:r>
            <a:r>
              <a:rPr lang="ru-RU" sz="1600" b="1" cap="none" dirty="0" smtClean="0">
                <a:solidFill>
                  <a:schemeClr val="bg1"/>
                </a:solidFill>
              </a:rPr>
              <a:t>2021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39810" y="3886461"/>
            <a:ext cx="1381294" cy="1065493"/>
            <a:chOff x="5063604" y="4083674"/>
            <a:chExt cx="1381294" cy="106549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0A21DCB1-23DA-4DAD-88B2-58748FBECE74}"/>
                </a:ext>
              </a:extLst>
            </p:cNvPr>
            <p:cNvGrpSpPr/>
            <p:nvPr/>
          </p:nvGrpSpPr>
          <p:grpSpPr>
            <a:xfrm>
              <a:off x="5458334" y="4083674"/>
              <a:ext cx="986564" cy="573738"/>
              <a:chOff x="5428718" y="3695582"/>
              <a:chExt cx="947201" cy="573738"/>
            </a:xfrm>
          </p:grpSpPr>
          <p:pic>
            <p:nvPicPr>
              <p:cNvPr id="158" name="Picture 32" descr="Картинки по запросу &quot;россия  флаг круглый без фона&quot;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2535" b="90282" l="9842" r="88574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84" t="2817" r="1584" b="-2817"/>
              <a:stretch/>
            </p:blipFill>
            <p:spPr bwMode="auto">
              <a:xfrm>
                <a:off x="5428718" y="3695582"/>
                <a:ext cx="510028" cy="510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0000" b="90000" l="10000" r="9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66645" y="3853347"/>
                <a:ext cx="509274" cy="415973"/>
              </a:xfrm>
              <a:prstGeom prst="rect">
                <a:avLst/>
              </a:prstGeom>
            </p:spPr>
          </p:pic>
        </p:grpSp>
        <p:pic>
          <p:nvPicPr>
            <p:cNvPr id="5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2EA6AF33-BC09-4EBF-91B9-20B760E3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5063604" y="4513090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50227" y="3875509"/>
            <a:ext cx="1518652" cy="1053117"/>
            <a:chOff x="471612" y="4095786"/>
            <a:chExt cx="1518652" cy="1053117"/>
          </a:xfrm>
        </p:grpSpPr>
        <p:pic>
          <p:nvPicPr>
            <p:cNvPr id="92" name="Picture 8" descr="Лоснистое флага Узбекистана круглое Иллюстрация вектора - иллюстрации  насчитывающей флага, лоснистое: 150320446">
              <a:extLst>
                <a:ext uri="{FF2B5EF4-FFF2-40B4-BE49-F238E27FC236}">
                  <a16:creationId xmlns:a16="http://schemas.microsoft.com/office/drawing/2014/main" xmlns="" id="{7D809F8B-34AF-4577-A908-778B3A364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167" y="4095786"/>
              <a:ext cx="754097" cy="75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471612" y="4118883"/>
              <a:ext cx="1372927" cy="1030020"/>
              <a:chOff x="469785" y="4154610"/>
              <a:chExt cx="1372927" cy="103002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3BDBF2B2-24FD-4AC2-9197-448995F74F5A}"/>
                  </a:ext>
                </a:extLst>
              </p:cNvPr>
              <p:cNvGrpSpPr/>
              <p:nvPr/>
            </p:nvGrpSpPr>
            <p:grpSpPr>
              <a:xfrm>
                <a:off x="469785" y="4154610"/>
                <a:ext cx="1372927" cy="1030020"/>
                <a:chOff x="485613" y="3799531"/>
                <a:chExt cx="1372927" cy="1030020"/>
              </a:xfrm>
            </p:grpSpPr>
            <p:pic>
              <p:nvPicPr>
                <p:cNvPr id="1056" name="Picture 32" descr="Картинки по запросу &quot;россия  флаг круглый без фона&quot;"/>
                <p:cNvPicPr>
                  <a:picLocks noChangeAspect="1" noChangeArrowheads="1"/>
                </p:cNvPicPr>
                <p:nvPr/>
              </p:nvPicPr>
              <p:blipFill rotWithShape="1"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12535" b="90282" l="9842" r="88574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584" t="2817" r="1584" b="-2817"/>
                <a:stretch/>
              </p:blipFill>
              <p:spPr bwMode="auto">
                <a:xfrm>
                  <a:off x="954443" y="3799531"/>
                  <a:ext cx="466362" cy="466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Картинки по запросу &quot;пьедестал 1-3 место белый фон png&quot;">
                  <a:extLst>
                    <a:ext uri="{FF2B5EF4-FFF2-40B4-BE49-F238E27FC236}">
                      <a16:creationId xmlns:a16="http://schemas.microsoft.com/office/drawing/2014/main" xmlns="" id="{F2771AAD-7491-463C-90E1-BF5759581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5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46757" b="94084" l="10000" r="9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161" t="40841" r="-144"/>
                <a:stretch/>
              </p:blipFill>
              <p:spPr bwMode="auto">
                <a:xfrm>
                  <a:off x="485613" y="4193474"/>
                  <a:ext cx="1372927" cy="636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Picture 6" descr="флаг Кыргызстана скачать бесплатно - Общие папского Григорианского  Улучшенный университета общества Иисуса Игнатия духовность иезуитов - Флаг  Кыргызстана">
                <a:extLst>
                  <a:ext uri="{FF2B5EF4-FFF2-40B4-BE49-F238E27FC236}">
                    <a16:creationId xmlns:a16="http://schemas.microsoft.com/office/drawing/2014/main" xmlns="" id="{335130FC-3240-4382-9DF9-84685E2A2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8000" b="92000" l="10000" r="90000">
                            <a14:foregroundMark x1="43077" y1="9000" x2="54231" y2="8000"/>
                            <a14:foregroundMark x1="54231" y1="8000" x2="57308" y2="9000"/>
                            <a14:foregroundMark x1="45385" y1="92000" x2="56538" y2="9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00" y="4344813"/>
                <a:ext cx="491803" cy="378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1B9D3E48-6150-40C1-80F5-BA9791762389}"/>
              </a:ext>
            </a:extLst>
          </p:cNvPr>
          <p:cNvGrpSpPr/>
          <p:nvPr/>
        </p:nvGrpSpPr>
        <p:grpSpPr>
          <a:xfrm>
            <a:off x="687822" y="6094818"/>
            <a:ext cx="5470163" cy="2604926"/>
            <a:chOff x="758075" y="6297384"/>
            <a:chExt cx="5562326" cy="3018519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758075" y="6297384"/>
              <a:ext cx="5562326" cy="3018519"/>
              <a:chOff x="684188" y="6183884"/>
              <a:chExt cx="5548312" cy="3160710"/>
            </a:xfrm>
          </p:grpSpPr>
          <p:grpSp>
            <p:nvGrpSpPr>
              <p:cNvPr id="96" name="Группа 191"/>
              <p:cNvGrpSpPr>
                <a:grpSpLocks/>
              </p:cNvGrpSpPr>
              <p:nvPr/>
            </p:nvGrpSpPr>
            <p:grpSpPr bwMode="auto">
              <a:xfrm>
                <a:off x="684188" y="6183884"/>
                <a:ext cx="5548312" cy="3160710"/>
                <a:chOff x="-2668021" y="5863897"/>
                <a:chExt cx="5795782" cy="3555145"/>
              </a:xfrm>
            </p:grpSpPr>
            <p:grpSp>
              <p:nvGrpSpPr>
                <p:cNvPr id="98" name="Группа 192"/>
                <p:cNvGrpSpPr>
                  <a:grpSpLocks/>
                </p:cNvGrpSpPr>
                <p:nvPr/>
              </p:nvGrpSpPr>
              <p:grpSpPr bwMode="auto">
                <a:xfrm>
                  <a:off x="-2668021" y="5863897"/>
                  <a:ext cx="5795782" cy="3555145"/>
                  <a:chOff x="-2668021" y="5863897"/>
                  <a:chExt cx="5795782" cy="3555145"/>
                </a:xfrm>
              </p:grpSpPr>
              <p:grpSp>
                <p:nvGrpSpPr>
                  <p:cNvPr id="102" name="Группа 195"/>
                  <p:cNvGrpSpPr>
                    <a:grpSpLocks/>
                  </p:cNvGrpSpPr>
                  <p:nvPr/>
                </p:nvGrpSpPr>
                <p:grpSpPr bwMode="auto">
                  <a:xfrm>
                    <a:off x="-2668021" y="5863897"/>
                    <a:ext cx="5795782" cy="3555145"/>
                    <a:chOff x="-2668021" y="5863897"/>
                    <a:chExt cx="5795782" cy="3555145"/>
                  </a:xfrm>
                </p:grpSpPr>
                <p:grpSp>
                  <p:nvGrpSpPr>
                    <p:cNvPr id="107" name="Группа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1" y="5863897"/>
                      <a:ext cx="5795782" cy="3555145"/>
                      <a:chOff x="-2668021" y="5863897"/>
                      <a:chExt cx="5795782" cy="3555145"/>
                    </a:xfrm>
                  </p:grpSpPr>
                  <p:grpSp>
                    <p:nvGrpSpPr>
                      <p:cNvPr id="111" name="Группа 2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1" y="5863897"/>
                        <a:ext cx="5795782" cy="3555145"/>
                        <a:chOff x="350985" y="4036294"/>
                        <a:chExt cx="4089243" cy="2484581"/>
                      </a:xfrm>
                    </p:grpSpPr>
                    <p:grpSp>
                      <p:nvGrpSpPr>
                        <p:cNvPr id="119" name="Группа 2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4"/>
                          <a:ext cx="4089243" cy="2484581"/>
                          <a:chOff x="415637" y="4257958"/>
                          <a:chExt cx="3619537" cy="2452255"/>
                        </a:xfrm>
                      </p:grpSpPr>
                      <p:grpSp>
                        <p:nvGrpSpPr>
                          <p:cNvPr id="127" name="Group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8"/>
                            <a:ext cx="3619537" cy="2452255"/>
                            <a:chOff x="323522" y="1341312"/>
                            <a:chExt cx="8064059" cy="4896000"/>
                          </a:xfrm>
                        </p:grpSpPr>
                        <p:sp>
                          <p:nvSpPr>
                            <p:cNvPr id="131" name="Freeform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/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1050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32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2"/>
                              <a:ext cx="8064059" cy="4896000"/>
                              <a:chOff x="323522" y="1341312"/>
                              <a:chExt cx="8064059" cy="4896000"/>
                            </a:xfrm>
                          </p:grpSpPr>
                          <p:sp>
                            <p:nvSpPr>
                              <p:cNvPr id="133" name="Freeform 3"/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952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1665" y="1864777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03292" y="2360804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90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7949" y="2667042"/>
                                <a:ext cx="3017967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187" y="3121733"/>
                                <a:ext cx="1813547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9" y="1341312"/>
                                <a:ext cx="1384388" cy="96395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30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7"/>
                                </p:custDataLst>
                              </p:nvPr>
                            </p:nvSpPr>
                            <p:spPr bwMode="auto">
                              <a:xfrm>
                                <a:off x="826517" y="2755602"/>
                                <a:ext cx="994453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WKR</a:t>
                                </a:r>
                                <a:endParaRPr lang="en-US" sz="10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1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8"/>
                                </p:custDataLst>
                              </p:nvPr>
                            </p:nvSpPr>
                            <p:spPr bwMode="auto">
                              <a:xfrm>
                                <a:off x="520906" y="4587796"/>
                                <a:ext cx="1843544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Mangystau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9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2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9"/>
                                </p:custDataLst>
                              </p:nvPr>
                            </p:nvSpPr>
                            <p:spPr bwMode="auto">
                              <a:xfrm>
                                <a:off x="4775542" y="1946044"/>
                                <a:ext cx="614414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Akmola</a:t>
                                </a: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2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0"/>
                                </p:custDataLst>
                              </p:nvPr>
                            </p:nvSpPr>
                            <p:spPr bwMode="auto">
                              <a:xfrm>
                                <a:off x="3158404" y="4409988"/>
                                <a:ext cx="758565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5pPr>
                                <a:lvl6pPr marL="25146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6pPr>
                                <a:lvl7pPr marL="29718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7pPr>
                                <a:lvl8pPr marL="34290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8pPr>
                                <a:lvl9pPr marL="38862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err="1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Kyzylorda</a:t>
                                </a:r>
                                <a:r>
                                  <a:rPr lang="en-US" altLang="ru-RU" sz="800" b="1" dirty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altLang="ru-RU" sz="800" b="1" dirty="0">
                                  <a:solidFill>
                                    <a:srgbClr val="000000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28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1"/>
                                </p:custDataLst>
                              </p:nvPr>
                            </p:nvSpPr>
                            <p:spPr bwMode="auto">
                              <a:xfrm>
                                <a:off x="2309321" y="3483037"/>
                                <a:ext cx="1044503" cy="2313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Aktobe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29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2"/>
                                </p:custDataLst>
                              </p:nvPr>
                            </p:nvSpPr>
                            <p:spPr bwMode="auto">
                              <a:xfrm>
                                <a:off x="405802" y="3284480"/>
                                <a:ext cx="1778029" cy="2313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Atyrau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sz="800" dirty="0">
                                  <a:solidFill>
                                    <a:srgbClr val="4472C4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Text Box 32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3"/>
                                </p:custDataLst>
                              </p:nvPr>
                            </p:nvSpPr>
                            <p:spPr bwMode="auto">
                              <a:xfrm>
                                <a:off x="3194343" y="2514850"/>
                                <a:ext cx="1260561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Kostanay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Text Box 3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4"/>
                                </p:custDataLst>
                              </p:nvPr>
                            </p:nvSpPr>
                            <p:spPr bwMode="auto">
                              <a:xfrm>
                                <a:off x="4462842" y="1577265"/>
                                <a:ext cx="477615" cy="2313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NKR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Text Box 34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5"/>
                                </p:custDataLst>
                              </p:nvPr>
                            </p:nvSpPr>
                            <p:spPr bwMode="auto">
                              <a:xfrm>
                                <a:off x="5242350" y="1864876"/>
                                <a:ext cx="1811972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Pavlodar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Text Box 3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6"/>
                                </p:custDataLst>
                              </p:nvPr>
                            </p:nvSpPr>
                            <p:spPr bwMode="auto">
                              <a:xfrm>
                                <a:off x="6030671" y="4059444"/>
                                <a:ext cx="1579956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Almaty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Text Box 47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7"/>
                                </p:custDataLst>
                              </p:nvPr>
                            </p:nvSpPr>
                            <p:spPr bwMode="auto">
                              <a:xfrm>
                                <a:off x="5172416" y="4534437"/>
                                <a:ext cx="671129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Zhambyl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1050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8" name="Text Box 28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4"/>
                            </p:custDataLst>
                          </p:nvPr>
                        </p:nvSpPr>
                        <p:spPr bwMode="auto">
                          <a:xfrm>
                            <a:off x="2264959" y="5378560"/>
                            <a:ext cx="618380" cy="115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Karaganda region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5"/>
                            </p:custDataLst>
                          </p:nvPr>
                        </p:nvSpPr>
                        <p:spPr bwMode="auto">
                          <a:xfrm>
                            <a:off x="2044124" y="6001437"/>
                            <a:ext cx="707086" cy="2317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/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Turkestan 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region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6"/>
                            </p:custDataLst>
                          </p:nvPr>
                        </p:nvSpPr>
                        <p:spPr bwMode="auto">
                          <a:xfrm>
                            <a:off x="3506212" y="5110412"/>
                            <a:ext cx="214689" cy="115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ru-RU" sz="800" b="1" dirty="0" smtClean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EKR</a:t>
                            </a:r>
                            <a:endParaRPr lang="en-US" altLang="ru-RU" sz="900" b="1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0" name="Rechteckige Legende 583"/>
                        <p:cNvSpPr/>
                        <p:nvPr/>
                      </p:nvSpPr>
                      <p:spPr bwMode="gray">
                        <a:xfrm>
                          <a:off x="2739598" y="5336876"/>
                          <a:ext cx="230490" cy="163824"/>
                        </a:xfrm>
                        <a:prstGeom prst="wedgeRectCallout">
                          <a:avLst>
                            <a:gd name="adj1" fmla="val 93404"/>
                            <a:gd name="adj2" fmla="val -78853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C00000"/>
                              </a:solidFill>
                              <a:cs typeface="Arial" panose="020B0604020202020204" pitchFamily="34" charset="0"/>
                            </a:rPr>
                            <a:t>73,6</a:t>
                          </a:r>
                          <a:endParaRPr lang="de-DE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Rechteckige Legende 583"/>
                        <p:cNvSpPr/>
                        <p:nvPr/>
                      </p:nvSpPr>
                      <p:spPr bwMode="gray">
                        <a:xfrm>
                          <a:off x="3942903" y="4663329"/>
                          <a:ext cx="242549" cy="143549"/>
                        </a:xfrm>
                        <a:prstGeom prst="wedgeRectCallout">
                          <a:avLst>
                            <a:gd name="adj1" fmla="val -35792"/>
                            <a:gd name="adj2" fmla="val 85113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96,7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Rechteckige Legende 583"/>
                        <p:cNvSpPr/>
                        <p:nvPr/>
                      </p:nvSpPr>
                      <p:spPr bwMode="gray">
                        <a:xfrm>
                          <a:off x="3286542" y="4566496"/>
                          <a:ext cx="208472" cy="158682"/>
                        </a:xfrm>
                        <a:prstGeom prst="wedgeRectCallout">
                          <a:avLst>
                            <a:gd name="adj1" fmla="val 21967"/>
                            <a:gd name="adj2" fmla="val -8101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21,3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Rechteckige Legende 583"/>
                        <p:cNvSpPr/>
                        <p:nvPr/>
                      </p:nvSpPr>
                      <p:spPr bwMode="gray">
                        <a:xfrm>
                          <a:off x="1527262" y="4897716"/>
                          <a:ext cx="166915" cy="161528"/>
                        </a:xfrm>
                        <a:prstGeom prst="wedgeRectCallout">
                          <a:avLst>
                            <a:gd name="adj1" fmla="val 18461"/>
                            <a:gd name="adj2" fmla="val 62439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38,3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Rechteckige Legende 583"/>
                        <p:cNvSpPr/>
                        <p:nvPr/>
                      </p:nvSpPr>
                      <p:spPr bwMode="gray">
                        <a:xfrm>
                          <a:off x="3429479" y="5960280"/>
                          <a:ext cx="199072" cy="141334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69,4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Rechteckige Legende 583"/>
                        <p:cNvSpPr/>
                        <p:nvPr/>
                      </p:nvSpPr>
                      <p:spPr bwMode="gray">
                        <a:xfrm>
                          <a:off x="2015934" y="4357511"/>
                          <a:ext cx="208849" cy="189177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27,8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Rechteckige Legende 583"/>
                        <p:cNvSpPr/>
                        <p:nvPr/>
                      </p:nvSpPr>
                      <p:spPr bwMode="gray">
                        <a:xfrm>
                          <a:off x="2516794" y="4543849"/>
                          <a:ext cx="169630" cy="161906"/>
                        </a:xfrm>
                        <a:prstGeom prst="wedgeRectCallout">
                          <a:avLst>
                            <a:gd name="adj1" fmla="val -16544"/>
                            <a:gd name="adj2" fmla="val -72210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39,2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6" name="Rechteckige Legende 583"/>
                      <p:cNvSpPr/>
                      <p:nvPr/>
                    </p:nvSpPr>
                    <p:spPr bwMode="gray">
                      <a:xfrm>
                        <a:off x="507583" y="7013423"/>
                        <a:ext cx="382701" cy="214626"/>
                      </a:xfrm>
                      <a:prstGeom prst="wedgeRectCallout">
                        <a:avLst>
                          <a:gd name="adj1" fmla="val 60088"/>
                          <a:gd name="adj2" fmla="val -111911"/>
                        </a:avLst>
                      </a:prstGeom>
                      <a:solidFill>
                        <a:srgbClr val="FFFFFF"/>
                      </a:solidFill>
                      <a:ln w="19050">
                        <a:noFill/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a:t>110,8</a:t>
                        </a:r>
                        <a:endParaRPr lang="de-DE" sz="900" b="1" dirty="0">
                          <a:solidFill>
                            <a:srgbClr val="C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Rechteckige Legende 583"/>
                      <p:cNvSpPr/>
                      <p:nvPr/>
                    </p:nvSpPr>
                    <p:spPr bwMode="gray">
                      <a:xfrm>
                        <a:off x="687543" y="5897994"/>
                        <a:ext cx="215033" cy="228585"/>
                      </a:xfrm>
                      <a:prstGeom prst="wedgeRectCallout">
                        <a:avLst>
                          <a:gd name="adj1" fmla="val -72085"/>
                          <a:gd name="adj2" fmla="val 40334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6,9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" name="Rechteckige Legende 583"/>
                      <p:cNvSpPr/>
                      <p:nvPr/>
                    </p:nvSpPr>
                    <p:spPr bwMode="gray">
                      <a:xfrm>
                        <a:off x="-2010505" y="6644234"/>
                        <a:ext cx="276125" cy="179839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12,7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8" name="Text Box 23"/>
                    <p:cNvSpPr txBox="1">
                      <a:spLocks noChangeArrowheads="1"/>
                    </p:cNvSpPr>
                    <p:nvPr>
                      <p:custDataLst>
                        <p:tags r:id="rId2"/>
                      </p:custDataLst>
                    </p:nvPr>
                  </p:nvSpPr>
                  <p:spPr bwMode="auto">
                    <a:xfrm>
                      <a:off x="900410" y="6866545"/>
                      <a:ext cx="609734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err="1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Nur</a:t>
                      </a:r>
                      <a:r>
                        <a:rPr lang="ru-RU" sz="900" b="1" u="sng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900" b="1" u="sng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Sultan</a:t>
                      </a:r>
                      <a:endParaRPr lang="en-US" sz="900" u="sng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23"/>
                    <p:cNvSpPr txBox="1">
                      <a:spLocks noChangeArrowheads="1"/>
                    </p:cNvSpPr>
                    <p:nvPr>
                      <p:custDataLst>
                        <p:tags r:id="rId3"/>
                      </p:custDataLst>
                    </p:nvPr>
                  </p:nvSpPr>
                  <p:spPr bwMode="auto">
                    <a:xfrm>
                      <a:off x="1868429" y="8207068"/>
                      <a:ext cx="424606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Almaty</a:t>
                      </a:r>
                      <a:endParaRPr lang="en-US" sz="800" u="sng" dirty="0">
                        <a:solidFill>
                          <a:srgbClr val="E7E6E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Rechteckige Legende 583"/>
                    <p:cNvSpPr/>
                    <p:nvPr/>
                  </p:nvSpPr>
                  <p:spPr bwMode="gray">
                    <a:xfrm>
                      <a:off x="2249153" y="7982750"/>
                      <a:ext cx="351149" cy="235702"/>
                    </a:xfrm>
                    <a:prstGeom prst="wedgeRectCallout">
                      <a:avLst>
                        <a:gd name="adj1" fmla="val -62967"/>
                        <a:gd name="adj2" fmla="val -30861"/>
                      </a:avLst>
                    </a:prstGeom>
                    <a:solidFill>
                      <a:srgbClr val="FFFFFF"/>
                    </a:solidFill>
                    <a:ln w="19050">
                      <a:noFill/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457200">
                        <a:defRPr/>
                      </a:pPr>
                      <a:r>
                        <a:rPr lang="kk-KZ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91,4</a:t>
                      </a:r>
                      <a:endParaRPr lang="de-DE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3" name="Rechteckige Legende 583"/>
                  <p:cNvSpPr/>
                  <p:nvPr/>
                </p:nvSpPr>
                <p:spPr bwMode="gray">
                  <a:xfrm>
                    <a:off x="362779" y="8751930"/>
                    <a:ext cx="295178" cy="209491"/>
                  </a:xfrm>
                  <a:prstGeom prst="wedgeRectCallout">
                    <a:avLst>
                      <a:gd name="adj1" fmla="val -22310"/>
                      <a:gd name="adj2" fmla="val -6340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21,0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Rechteckige Legende 583"/>
                  <p:cNvSpPr/>
                  <p:nvPr/>
                </p:nvSpPr>
                <p:spPr bwMode="gray">
                  <a:xfrm>
                    <a:off x="1168929" y="8461188"/>
                    <a:ext cx="306940" cy="205821"/>
                  </a:xfrm>
                  <a:prstGeom prst="wedgeRectCallout">
                    <a:avLst>
                      <a:gd name="adj1" fmla="val -29760"/>
                      <a:gd name="adj2" fmla="val -72474"/>
                    </a:avLst>
                  </a:prstGeom>
                  <a:solidFill>
                    <a:srgbClr val="FFFFFF"/>
                  </a:solidFill>
                  <a:ln w="19050">
                    <a:noFill/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42,6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Rechteckige Legende 583"/>
                  <p:cNvSpPr/>
                  <p:nvPr/>
                </p:nvSpPr>
                <p:spPr bwMode="gray">
                  <a:xfrm>
                    <a:off x="-557108" y="7797814"/>
                    <a:ext cx="276040" cy="226042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33,7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echteckige Legende 583"/>
                  <p:cNvSpPr/>
                  <p:nvPr/>
                </p:nvSpPr>
                <p:spPr bwMode="gray">
                  <a:xfrm>
                    <a:off x="-1916827" y="8616896"/>
                    <a:ext cx="304380" cy="219705"/>
                  </a:xfrm>
                  <a:prstGeom prst="wedgeRectCallout">
                    <a:avLst>
                      <a:gd name="adj1" fmla="val -13731"/>
                      <a:gd name="adj2" fmla="val -83657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29,5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Овал 98"/>
                <p:cNvSpPr/>
                <p:nvPr/>
              </p:nvSpPr>
              <p:spPr>
                <a:xfrm>
                  <a:off x="839115" y="6761110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Овал 100">
                  <a:extLst>
                    <a:ext uri="{FF2B5EF4-FFF2-40B4-BE49-F238E27FC236}">
                      <a16:creationId xmlns:a16="http://schemas.microsoft.com/office/drawing/2014/main" xmlns="" id="{C0E777A9-48C9-4B74-A224-68FB8BDEE342}"/>
                    </a:ext>
                  </a:extLst>
                </p:cNvPr>
                <p:cNvSpPr/>
                <p:nvPr/>
              </p:nvSpPr>
              <p:spPr>
                <a:xfrm>
                  <a:off x="599677" y="8972134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7" name="Rechteckige Legende 583"/>
              <p:cNvSpPr/>
              <p:nvPr/>
            </p:nvSpPr>
            <p:spPr bwMode="gray">
              <a:xfrm>
                <a:off x="1281985" y="7641586"/>
                <a:ext cx="242808" cy="217364"/>
              </a:xfrm>
              <a:prstGeom prst="wedgeRectCallout">
                <a:avLst>
                  <a:gd name="adj1" fmla="val -16380"/>
                  <a:gd name="adj2" fmla="val -84997"/>
                </a:avLst>
              </a:prstGeom>
              <a:solidFill>
                <a:srgbClr val="FFFFFF"/>
              </a:solidFill>
              <a:ln w="19050">
                <a:noFill/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 defTabSz="457200">
                  <a:defRPr/>
                </a:pPr>
                <a:r>
                  <a:rPr lang="kk-KZ" sz="9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13,9</a:t>
                </a:r>
                <a:endParaRPr lang="de-DE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 Box 23">
              <a:extLst>
                <a:ext uri="{FF2B5EF4-FFF2-40B4-BE49-F238E27FC236}">
                  <a16:creationId xmlns:a16="http://schemas.microsoft.com/office/drawing/2014/main" xmlns="" id="{BC43CF28-3DEE-46D7-AEEC-1B95D278A8D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76796" y="9029677"/>
              <a:ext cx="493893" cy="1426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457200">
                <a:defRPr/>
              </a:pPr>
              <a:r>
                <a:rPr lang="en-US" sz="800" b="1" u="sng" dirty="0" err="1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Shymkent</a:t>
              </a:r>
              <a:endParaRPr lang="en-US" sz="800" u="sng" dirty="0">
                <a:solidFill>
                  <a:srgbClr val="E7E6E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5" name="Rechteckige Legende 583">
              <a:extLst>
                <a:ext uri="{FF2B5EF4-FFF2-40B4-BE49-F238E27FC236}">
                  <a16:creationId xmlns:a16="http://schemas.microsoft.com/office/drawing/2014/main" xmlns="" id="{9B2B00F7-D64D-43E9-88B7-B5B838B0E83B}"/>
                </a:ext>
              </a:extLst>
            </p:cNvPr>
            <p:cNvSpPr/>
            <p:nvPr/>
          </p:nvSpPr>
          <p:spPr bwMode="gray">
            <a:xfrm>
              <a:off x="4105069" y="8918793"/>
              <a:ext cx="314509" cy="199062"/>
            </a:xfrm>
            <a:prstGeom prst="wedgeRectCallout">
              <a:avLst>
                <a:gd name="adj1" fmla="val -68275"/>
                <a:gd name="adj2" fmla="val -27320"/>
              </a:avLst>
            </a:pr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/>
            <a:p>
              <a:pPr algn="ctr" defTabSz="457200">
                <a:defRPr/>
              </a:pPr>
              <a:r>
                <a:rPr lang="kk-KZ" sz="9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91,6</a:t>
              </a:r>
              <a:endParaRPr lang="de-DE" sz="9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7" name="TextBox 14">
            <a:extLst>
              <a:ext uri="{FF2B5EF4-FFF2-40B4-BE49-F238E27FC236}">
                <a16:creationId xmlns:a16="http://schemas.microsoft.com/office/drawing/2014/main" xmlns="" id="{851EB3F8-96AF-2342-8FE4-F10CD69AAFC1}"/>
              </a:ext>
            </a:extLst>
          </p:cNvPr>
          <p:cNvSpPr txBox="1"/>
          <p:nvPr/>
        </p:nvSpPr>
        <p:spPr>
          <a:xfrm>
            <a:off x="379407" y="5824697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11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Production volume by region in January-November 2021, </a:t>
            </a:r>
            <a:r>
              <a:rPr lang="en-US" altLang="ru-RU" sz="1100" b="1" cap="all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bln</a:t>
            </a:r>
            <a:r>
              <a:rPr lang="en-US" altLang="ru-RU" sz="1100" b="1" cap="all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1100" b="1" cap="all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tenge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2952953" y="1509223"/>
            <a:ext cx="1059272" cy="3213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</a:t>
            </a:r>
            <a:r>
              <a:rPr lang="kk-KZ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36,2</a:t>
            </a: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B15B05-C3BD-46FA-BFBC-2F3BB34256AB}"/>
              </a:ext>
            </a:extLst>
          </p:cNvPr>
          <p:cNvSpPr/>
          <p:nvPr/>
        </p:nvSpPr>
        <p:spPr>
          <a:xfrm>
            <a:off x="4241006" y="1568562"/>
            <a:ext cx="792079" cy="16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bln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tg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60" name="Диаграмма 159">
            <a:extLst>
              <a:ext uri="{FF2B5EF4-FFF2-40B4-BE49-F238E27FC236}">
                <a16:creationId xmlns:a16="http://schemas.microsoft.com/office/drawing/2014/main" xmlns="" id="{B6530CB4-0D22-4022-BF6E-4F3B2B2C8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20699"/>
              </p:ext>
            </p:extLst>
          </p:nvPr>
        </p:nvGraphicFramePr>
        <p:xfrm>
          <a:off x="1744719" y="1792804"/>
          <a:ext cx="3529384" cy="11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pic>
        <p:nvPicPr>
          <p:cNvPr id="161" name="Picture 8" descr="Лоснистое флага Узбекистана круглое Иллюстрация вектора - иллюстрации  насчитывающей флага, лоснистое: 150320446">
            <a:extLst>
              <a:ext uri="{FF2B5EF4-FFF2-40B4-BE49-F238E27FC236}">
                <a16:creationId xmlns:a16="http://schemas.microsoft.com/office/drawing/2014/main" xmlns="" id="{0248C6EC-E469-4595-9577-65DCC440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4" y="3954263"/>
            <a:ext cx="754097" cy="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fJZgLSVE6X4v0PG3cy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aTkfuI0SJ09XDltMI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aERBKqW0KOMWKJRG_s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3Ohp6xo0ON7g.eBq2r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twNHxjfEiPXtpJrmcB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N2anMDcUaX26ucTva9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Uszkwqp0mMzioPJQ_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2Tn_rIU6dtBShFvmJ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4214</TotalTime>
  <Words>146</Words>
  <Application>Microsoft Office PowerPoint</Application>
  <PresentationFormat>Экран (4:3)</PresentationFormat>
  <Paragraphs>64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221</cp:revision>
  <dcterms:created xsi:type="dcterms:W3CDTF">2020-04-15T04:44:30Z</dcterms:created>
  <dcterms:modified xsi:type="dcterms:W3CDTF">2022-02-09T16:41:14Z</dcterms:modified>
</cp:coreProperties>
</file>