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7" r:id="rId2"/>
  </p:sldIdLst>
  <p:sldSz cx="6858000" cy="9144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D9B"/>
    <a:srgbClr val="0D426C"/>
    <a:srgbClr val="0E436D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90" autoAdjust="0"/>
    <p:restoredTop sz="96357" autoAdjust="0"/>
  </p:normalViewPr>
  <p:slideViewPr>
    <p:cSldViewPr>
      <p:cViewPr>
        <p:scale>
          <a:sx n="72" d="100"/>
          <a:sy n="72" d="100"/>
        </p:scale>
        <p:origin x="-3000" y="14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8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518637" y="1563717"/>
            <a:ext cx="2744006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/>
                </a:solidFill>
              </a:rPr>
              <a:t>187,6 </a:t>
            </a:r>
          </a:p>
          <a:p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tg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12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92985" y="2390118"/>
            <a:ext cx="2006185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127,9%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20688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598381" y="499364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2477" y="4956576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566720" y="3510622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56,1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kk-KZ" sz="12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5041214" y="3494628"/>
            <a:ext cx="1955168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1394 </a:t>
            </a:r>
            <a:r>
              <a:rPr lang="ru-RU" sz="12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en-US" sz="12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 dirty="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</p:txBody>
      </p: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442817" y="6210405"/>
            <a:ext cx="4912424" cy="2284730"/>
            <a:chOff x="323528" y="1341312"/>
            <a:chExt cx="8104631" cy="4896000"/>
          </a:xfrm>
          <a:effectLst>
            <a:glow rad="127000">
              <a:schemeClr val="accent1">
                <a:alpha val="0"/>
              </a:schemeClr>
            </a:glow>
            <a:outerShdw blurRad="9017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grpSpPr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4907951" y="4439331"/>
              <a:ext cx="1388327" cy="1228907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22" y="84"/>
                </a:cxn>
                <a:cxn ang="0">
                  <a:pos x="34" y="123"/>
                </a:cxn>
                <a:cxn ang="0">
                  <a:pos x="56" y="162"/>
                </a:cxn>
                <a:cxn ang="0">
                  <a:pos x="73" y="224"/>
                </a:cxn>
                <a:cxn ang="0">
                  <a:pos x="84" y="269"/>
                </a:cxn>
                <a:cxn ang="0">
                  <a:pos x="95" y="314"/>
                </a:cxn>
                <a:cxn ang="0">
                  <a:pos x="95" y="359"/>
                </a:cxn>
                <a:cxn ang="0">
                  <a:pos x="95" y="409"/>
                </a:cxn>
                <a:cxn ang="0">
                  <a:pos x="78" y="454"/>
                </a:cxn>
                <a:cxn ang="0">
                  <a:pos x="62" y="493"/>
                </a:cxn>
                <a:cxn ang="0">
                  <a:pos x="78" y="515"/>
                </a:cxn>
                <a:cxn ang="0">
                  <a:pos x="106" y="538"/>
                </a:cxn>
                <a:cxn ang="0">
                  <a:pos x="129" y="555"/>
                </a:cxn>
                <a:cxn ang="0">
                  <a:pos x="145" y="577"/>
                </a:cxn>
                <a:cxn ang="0">
                  <a:pos x="157" y="600"/>
                </a:cxn>
                <a:cxn ang="0">
                  <a:pos x="168" y="633"/>
                </a:cxn>
                <a:cxn ang="0">
                  <a:pos x="179" y="667"/>
                </a:cxn>
                <a:cxn ang="0">
                  <a:pos x="196" y="678"/>
                </a:cxn>
                <a:cxn ang="0">
                  <a:pos x="218" y="689"/>
                </a:cxn>
                <a:cxn ang="0">
                  <a:pos x="229" y="695"/>
                </a:cxn>
                <a:cxn ang="0">
                  <a:pos x="241" y="717"/>
                </a:cxn>
                <a:cxn ang="0">
                  <a:pos x="246" y="734"/>
                </a:cxn>
                <a:cxn ang="0">
                  <a:pos x="325" y="555"/>
                </a:cxn>
                <a:cxn ang="0">
                  <a:pos x="631" y="510"/>
                </a:cxn>
                <a:cxn ang="0">
                  <a:pos x="804" y="470"/>
                </a:cxn>
                <a:cxn ang="0">
                  <a:pos x="884" y="521"/>
                </a:cxn>
                <a:cxn ang="0">
                  <a:pos x="884" y="487"/>
                </a:cxn>
                <a:cxn ang="0">
                  <a:pos x="867" y="459"/>
                </a:cxn>
                <a:cxn ang="0">
                  <a:pos x="856" y="437"/>
                </a:cxn>
                <a:cxn ang="0">
                  <a:pos x="845" y="398"/>
                </a:cxn>
                <a:cxn ang="0">
                  <a:pos x="822" y="342"/>
                </a:cxn>
                <a:cxn ang="0">
                  <a:pos x="817" y="319"/>
                </a:cxn>
                <a:cxn ang="0">
                  <a:pos x="794" y="303"/>
                </a:cxn>
                <a:cxn ang="0">
                  <a:pos x="778" y="297"/>
                </a:cxn>
                <a:cxn ang="0">
                  <a:pos x="739" y="286"/>
                </a:cxn>
                <a:cxn ang="0">
                  <a:pos x="694" y="224"/>
                </a:cxn>
                <a:cxn ang="0">
                  <a:pos x="660" y="179"/>
                </a:cxn>
                <a:cxn ang="0">
                  <a:pos x="638" y="146"/>
                </a:cxn>
                <a:cxn ang="0">
                  <a:pos x="627" y="118"/>
                </a:cxn>
                <a:cxn ang="0">
                  <a:pos x="621" y="84"/>
                </a:cxn>
                <a:cxn ang="0">
                  <a:pos x="615" y="50"/>
                </a:cxn>
                <a:cxn ang="0">
                  <a:pos x="615" y="11"/>
                </a:cxn>
                <a:cxn ang="0">
                  <a:pos x="537" y="11"/>
                </a:cxn>
                <a:cxn ang="0">
                  <a:pos x="431" y="22"/>
                </a:cxn>
                <a:cxn ang="0">
                  <a:pos x="313" y="34"/>
                </a:cxn>
                <a:cxn ang="0">
                  <a:pos x="201" y="39"/>
                </a:cxn>
                <a:cxn ang="0">
                  <a:pos x="78" y="39"/>
                </a:cxn>
              </a:cxnLst>
              <a:rect l="0" t="0" r="r" b="b"/>
              <a:pathLst>
                <a:path w="884" h="734">
                  <a:moveTo>
                    <a:pt x="0" y="39"/>
                  </a:moveTo>
                  <a:lnTo>
                    <a:pt x="0" y="45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7" y="73"/>
                  </a:lnTo>
                  <a:lnTo>
                    <a:pt x="22" y="84"/>
                  </a:lnTo>
                  <a:lnTo>
                    <a:pt x="28" y="101"/>
                  </a:lnTo>
                  <a:lnTo>
                    <a:pt x="34" y="112"/>
                  </a:lnTo>
                  <a:lnTo>
                    <a:pt x="34" y="123"/>
                  </a:lnTo>
                  <a:lnTo>
                    <a:pt x="39" y="140"/>
                  </a:lnTo>
                  <a:lnTo>
                    <a:pt x="50" y="151"/>
                  </a:lnTo>
                  <a:lnTo>
                    <a:pt x="56" y="162"/>
                  </a:lnTo>
                  <a:lnTo>
                    <a:pt x="67" y="196"/>
                  </a:lnTo>
                  <a:lnTo>
                    <a:pt x="67" y="207"/>
                  </a:lnTo>
                  <a:lnTo>
                    <a:pt x="73" y="224"/>
                  </a:lnTo>
                  <a:lnTo>
                    <a:pt x="78" y="241"/>
                  </a:lnTo>
                  <a:lnTo>
                    <a:pt x="78" y="252"/>
                  </a:lnTo>
                  <a:lnTo>
                    <a:pt x="84" y="269"/>
                  </a:lnTo>
                  <a:lnTo>
                    <a:pt x="84" y="286"/>
                  </a:lnTo>
                  <a:lnTo>
                    <a:pt x="95" y="303"/>
                  </a:lnTo>
                  <a:lnTo>
                    <a:pt x="95" y="314"/>
                  </a:lnTo>
                  <a:lnTo>
                    <a:pt x="95" y="331"/>
                  </a:lnTo>
                  <a:lnTo>
                    <a:pt x="95" y="347"/>
                  </a:lnTo>
                  <a:lnTo>
                    <a:pt x="95" y="359"/>
                  </a:lnTo>
                  <a:lnTo>
                    <a:pt x="95" y="381"/>
                  </a:lnTo>
                  <a:lnTo>
                    <a:pt x="95" y="392"/>
                  </a:lnTo>
                  <a:lnTo>
                    <a:pt x="95" y="409"/>
                  </a:lnTo>
                  <a:lnTo>
                    <a:pt x="84" y="426"/>
                  </a:lnTo>
                  <a:lnTo>
                    <a:pt x="84" y="437"/>
                  </a:lnTo>
                  <a:lnTo>
                    <a:pt x="78" y="454"/>
                  </a:lnTo>
                  <a:lnTo>
                    <a:pt x="73" y="465"/>
                  </a:lnTo>
                  <a:lnTo>
                    <a:pt x="73" y="482"/>
                  </a:lnTo>
                  <a:lnTo>
                    <a:pt x="62" y="493"/>
                  </a:lnTo>
                  <a:lnTo>
                    <a:pt x="67" y="499"/>
                  </a:lnTo>
                  <a:lnTo>
                    <a:pt x="73" y="504"/>
                  </a:lnTo>
                  <a:lnTo>
                    <a:pt x="78" y="515"/>
                  </a:lnTo>
                  <a:lnTo>
                    <a:pt x="84" y="521"/>
                  </a:lnTo>
                  <a:lnTo>
                    <a:pt x="95" y="527"/>
                  </a:lnTo>
                  <a:lnTo>
                    <a:pt x="106" y="538"/>
                  </a:lnTo>
                  <a:lnTo>
                    <a:pt x="117" y="543"/>
                  </a:lnTo>
                  <a:lnTo>
                    <a:pt x="123" y="549"/>
                  </a:lnTo>
                  <a:lnTo>
                    <a:pt x="129" y="555"/>
                  </a:lnTo>
                  <a:lnTo>
                    <a:pt x="134" y="566"/>
                  </a:lnTo>
                  <a:lnTo>
                    <a:pt x="145" y="572"/>
                  </a:lnTo>
                  <a:lnTo>
                    <a:pt x="145" y="577"/>
                  </a:lnTo>
                  <a:lnTo>
                    <a:pt x="151" y="583"/>
                  </a:lnTo>
                  <a:lnTo>
                    <a:pt x="151" y="588"/>
                  </a:lnTo>
                  <a:lnTo>
                    <a:pt x="157" y="600"/>
                  </a:lnTo>
                  <a:lnTo>
                    <a:pt x="162" y="616"/>
                  </a:lnTo>
                  <a:lnTo>
                    <a:pt x="162" y="622"/>
                  </a:lnTo>
                  <a:lnTo>
                    <a:pt x="168" y="633"/>
                  </a:lnTo>
                  <a:lnTo>
                    <a:pt x="173" y="644"/>
                  </a:lnTo>
                  <a:lnTo>
                    <a:pt x="173" y="650"/>
                  </a:lnTo>
                  <a:lnTo>
                    <a:pt x="179" y="667"/>
                  </a:lnTo>
                  <a:lnTo>
                    <a:pt x="179" y="672"/>
                  </a:lnTo>
                  <a:lnTo>
                    <a:pt x="190" y="672"/>
                  </a:lnTo>
                  <a:lnTo>
                    <a:pt x="196" y="678"/>
                  </a:lnTo>
                  <a:lnTo>
                    <a:pt x="201" y="678"/>
                  </a:lnTo>
                  <a:lnTo>
                    <a:pt x="207" y="684"/>
                  </a:lnTo>
                  <a:lnTo>
                    <a:pt x="218" y="689"/>
                  </a:lnTo>
                  <a:lnTo>
                    <a:pt x="224" y="689"/>
                  </a:lnTo>
                  <a:lnTo>
                    <a:pt x="224" y="695"/>
                  </a:lnTo>
                  <a:lnTo>
                    <a:pt x="229" y="695"/>
                  </a:lnTo>
                  <a:lnTo>
                    <a:pt x="229" y="706"/>
                  </a:lnTo>
                  <a:lnTo>
                    <a:pt x="241" y="712"/>
                  </a:lnTo>
                  <a:lnTo>
                    <a:pt x="241" y="717"/>
                  </a:lnTo>
                  <a:lnTo>
                    <a:pt x="246" y="723"/>
                  </a:lnTo>
                  <a:lnTo>
                    <a:pt x="246" y="728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52" y="734"/>
                  </a:lnTo>
                  <a:cubicBezTo>
                    <a:pt x="265" y="704"/>
                    <a:pt x="206" y="594"/>
                    <a:pt x="325" y="555"/>
                  </a:cubicBezTo>
                  <a:cubicBezTo>
                    <a:pt x="444" y="516"/>
                    <a:pt x="541" y="650"/>
                    <a:pt x="593" y="628"/>
                  </a:cubicBezTo>
                  <a:cubicBezTo>
                    <a:pt x="643" y="630"/>
                    <a:pt x="619" y="588"/>
                    <a:pt x="625" y="568"/>
                  </a:cubicBezTo>
                  <a:cubicBezTo>
                    <a:pt x="631" y="548"/>
                    <a:pt x="620" y="531"/>
                    <a:pt x="631" y="510"/>
                  </a:cubicBezTo>
                  <a:cubicBezTo>
                    <a:pt x="642" y="489"/>
                    <a:pt x="672" y="457"/>
                    <a:pt x="692" y="445"/>
                  </a:cubicBezTo>
                  <a:cubicBezTo>
                    <a:pt x="712" y="433"/>
                    <a:pt x="722" y="426"/>
                    <a:pt x="754" y="440"/>
                  </a:cubicBezTo>
                  <a:cubicBezTo>
                    <a:pt x="773" y="444"/>
                    <a:pt x="782" y="455"/>
                    <a:pt x="804" y="470"/>
                  </a:cubicBezTo>
                  <a:cubicBezTo>
                    <a:pt x="826" y="485"/>
                    <a:pt x="871" y="517"/>
                    <a:pt x="884" y="527"/>
                  </a:cubicBezTo>
                  <a:lnTo>
                    <a:pt x="884" y="527"/>
                  </a:lnTo>
                  <a:lnTo>
                    <a:pt x="884" y="521"/>
                  </a:lnTo>
                  <a:lnTo>
                    <a:pt x="884" y="504"/>
                  </a:lnTo>
                  <a:lnTo>
                    <a:pt x="884" y="493"/>
                  </a:lnTo>
                  <a:lnTo>
                    <a:pt x="884" y="487"/>
                  </a:lnTo>
                  <a:lnTo>
                    <a:pt x="878" y="482"/>
                  </a:lnTo>
                  <a:lnTo>
                    <a:pt x="873" y="465"/>
                  </a:lnTo>
                  <a:lnTo>
                    <a:pt x="867" y="459"/>
                  </a:lnTo>
                  <a:lnTo>
                    <a:pt x="867" y="454"/>
                  </a:lnTo>
                  <a:lnTo>
                    <a:pt x="862" y="448"/>
                  </a:lnTo>
                  <a:lnTo>
                    <a:pt x="856" y="437"/>
                  </a:lnTo>
                  <a:lnTo>
                    <a:pt x="856" y="431"/>
                  </a:lnTo>
                  <a:lnTo>
                    <a:pt x="850" y="415"/>
                  </a:lnTo>
                  <a:lnTo>
                    <a:pt x="845" y="398"/>
                  </a:lnTo>
                  <a:lnTo>
                    <a:pt x="834" y="381"/>
                  </a:lnTo>
                  <a:lnTo>
                    <a:pt x="828" y="359"/>
                  </a:lnTo>
                  <a:lnTo>
                    <a:pt x="822" y="342"/>
                  </a:lnTo>
                  <a:lnTo>
                    <a:pt x="822" y="336"/>
                  </a:lnTo>
                  <a:lnTo>
                    <a:pt x="817" y="331"/>
                  </a:lnTo>
                  <a:lnTo>
                    <a:pt x="817" y="319"/>
                  </a:lnTo>
                  <a:lnTo>
                    <a:pt x="811" y="314"/>
                  </a:lnTo>
                  <a:lnTo>
                    <a:pt x="806" y="308"/>
                  </a:lnTo>
                  <a:lnTo>
                    <a:pt x="794" y="303"/>
                  </a:lnTo>
                  <a:lnTo>
                    <a:pt x="789" y="303"/>
                  </a:lnTo>
                  <a:lnTo>
                    <a:pt x="783" y="297"/>
                  </a:lnTo>
                  <a:lnTo>
                    <a:pt x="778" y="297"/>
                  </a:lnTo>
                  <a:lnTo>
                    <a:pt x="767" y="291"/>
                  </a:lnTo>
                  <a:lnTo>
                    <a:pt x="755" y="291"/>
                  </a:lnTo>
                  <a:lnTo>
                    <a:pt x="739" y="286"/>
                  </a:lnTo>
                  <a:lnTo>
                    <a:pt x="727" y="269"/>
                  </a:lnTo>
                  <a:lnTo>
                    <a:pt x="716" y="258"/>
                  </a:lnTo>
                  <a:lnTo>
                    <a:pt x="694" y="224"/>
                  </a:lnTo>
                  <a:lnTo>
                    <a:pt x="683" y="213"/>
                  </a:lnTo>
                  <a:lnTo>
                    <a:pt x="671" y="202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38" y="151"/>
                  </a:lnTo>
                  <a:lnTo>
                    <a:pt x="638" y="146"/>
                  </a:lnTo>
                  <a:lnTo>
                    <a:pt x="632" y="129"/>
                  </a:lnTo>
                  <a:lnTo>
                    <a:pt x="632" y="123"/>
                  </a:lnTo>
                  <a:lnTo>
                    <a:pt x="627" y="118"/>
                  </a:lnTo>
                  <a:lnTo>
                    <a:pt x="621" y="106"/>
                  </a:lnTo>
                  <a:lnTo>
                    <a:pt x="621" y="95"/>
                  </a:lnTo>
                  <a:lnTo>
                    <a:pt x="621" y="84"/>
                  </a:lnTo>
                  <a:lnTo>
                    <a:pt x="615" y="73"/>
                  </a:lnTo>
                  <a:lnTo>
                    <a:pt x="615" y="62"/>
                  </a:lnTo>
                  <a:lnTo>
                    <a:pt x="615" y="50"/>
                  </a:lnTo>
                  <a:lnTo>
                    <a:pt x="615" y="34"/>
                  </a:lnTo>
                  <a:lnTo>
                    <a:pt x="615" y="22"/>
                  </a:lnTo>
                  <a:lnTo>
                    <a:pt x="615" y="11"/>
                  </a:lnTo>
                  <a:lnTo>
                    <a:pt x="615" y="0"/>
                  </a:lnTo>
                  <a:lnTo>
                    <a:pt x="576" y="6"/>
                  </a:lnTo>
                  <a:lnTo>
                    <a:pt x="537" y="11"/>
                  </a:lnTo>
                  <a:lnTo>
                    <a:pt x="504" y="17"/>
                  </a:lnTo>
                  <a:lnTo>
                    <a:pt x="470" y="17"/>
                  </a:lnTo>
                  <a:lnTo>
                    <a:pt x="431" y="22"/>
                  </a:lnTo>
                  <a:lnTo>
                    <a:pt x="392" y="22"/>
                  </a:lnTo>
                  <a:lnTo>
                    <a:pt x="352" y="28"/>
                  </a:lnTo>
                  <a:lnTo>
                    <a:pt x="313" y="34"/>
                  </a:lnTo>
                  <a:lnTo>
                    <a:pt x="280" y="34"/>
                  </a:lnTo>
                  <a:lnTo>
                    <a:pt x="241" y="34"/>
                  </a:lnTo>
                  <a:lnTo>
                    <a:pt x="201" y="39"/>
                  </a:lnTo>
                  <a:lnTo>
                    <a:pt x="162" y="39"/>
                  </a:lnTo>
                  <a:lnTo>
                    <a:pt x="117" y="39"/>
                  </a:lnTo>
                  <a:lnTo>
                    <a:pt x="78" y="39"/>
                  </a:lnTo>
                  <a:lnTo>
                    <a:pt x="39" y="39"/>
                  </a:lnTo>
                  <a:lnTo>
                    <a:pt x="0" y="39"/>
                  </a:lnTo>
                </a:path>
              </a:pathLst>
            </a:custGeom>
            <a:solidFill>
              <a:srgbClr val="0E436D"/>
            </a:solidFill>
            <a:ln w="3175">
              <a:solidFill>
                <a:srgbClr val="356D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90000"/>
                </a:lnSpc>
                <a:buClr>
                  <a:srgbClr val="0563C1"/>
                </a:buClr>
                <a:buSzPct val="110000"/>
              </a:pPr>
              <a:endParaRPr lang="en-US" sz="1200" dirty="0">
                <a:solidFill>
                  <a:prstClr val="white"/>
                </a:solidFill>
                <a:effectLst>
                  <a:glow rad="127000">
                    <a:schemeClr val="accent1"/>
                  </a:glow>
                </a:effectLst>
              </a:endParaRPr>
            </a:p>
          </p:txBody>
        </p: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323528" y="1341312"/>
              <a:ext cx="8104631" cy="4896000"/>
              <a:chOff x="323528" y="1341312"/>
              <a:chExt cx="8104631" cy="4896000"/>
            </a:xfrm>
          </p:grpSpPr>
          <p:sp>
            <p:nvSpPr>
              <p:cNvPr id="75" name="Freeform 3"/>
              <p:cNvSpPr>
                <a:spLocks noEditPoints="1"/>
              </p:cNvSpPr>
              <p:nvPr/>
            </p:nvSpPr>
            <p:spPr bwMode="auto">
              <a:xfrm>
                <a:off x="3132069" y="1586603"/>
                <a:ext cx="1496254" cy="213893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6" name="Freeform 4"/>
              <p:cNvSpPr>
                <a:spLocks/>
              </p:cNvSpPr>
              <p:nvPr/>
            </p:nvSpPr>
            <p:spPr bwMode="auto">
              <a:xfrm>
                <a:off x="4132842" y="1866234"/>
                <a:ext cx="1648332" cy="120683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323528" y="2317569"/>
                <a:ext cx="1665500" cy="1040032"/>
              </a:xfrm>
              <a:custGeom>
                <a:avLst/>
                <a:gdLst/>
                <a:ahLst/>
                <a:cxnLst>
                  <a:cxn ang="0">
                    <a:pos x="110" y="1"/>
                  </a:cxn>
                  <a:cxn ang="0">
                    <a:pos x="111" y="5"/>
                  </a:cxn>
                  <a:cxn ang="0">
                    <a:pos x="113" y="8"/>
                  </a:cxn>
                  <a:cxn ang="0">
                    <a:pos x="122" y="9"/>
                  </a:cxn>
                  <a:cxn ang="0">
                    <a:pos x="126" y="5"/>
                  </a:cxn>
                  <a:cxn ang="0">
                    <a:pos x="131" y="4"/>
                  </a:cxn>
                  <a:cxn ang="0">
                    <a:pos x="133" y="9"/>
                  </a:cxn>
                  <a:cxn ang="0">
                    <a:pos x="135" y="12"/>
                  </a:cxn>
                  <a:cxn ang="0">
                    <a:pos x="139" y="13"/>
                  </a:cxn>
                  <a:cxn ang="0">
                    <a:pos x="148" y="15"/>
                  </a:cxn>
                  <a:cxn ang="0">
                    <a:pos x="153" y="19"/>
                  </a:cxn>
                  <a:cxn ang="0">
                    <a:pos x="157" y="25"/>
                  </a:cxn>
                  <a:cxn ang="0">
                    <a:pos x="162" y="31"/>
                  </a:cxn>
                  <a:cxn ang="0">
                    <a:pos x="166" y="38"/>
                  </a:cxn>
                  <a:cxn ang="0">
                    <a:pos x="164" y="43"/>
                  </a:cxn>
                  <a:cxn ang="0">
                    <a:pos x="166" y="46"/>
                  </a:cxn>
                  <a:cxn ang="0">
                    <a:pos x="168" y="49"/>
                  </a:cxn>
                  <a:cxn ang="0">
                    <a:pos x="168" y="55"/>
                  </a:cxn>
                  <a:cxn ang="0">
                    <a:pos x="162" y="71"/>
                  </a:cxn>
                  <a:cxn ang="0">
                    <a:pos x="145" y="79"/>
                  </a:cxn>
                  <a:cxn ang="0">
                    <a:pos x="138" y="83"/>
                  </a:cxn>
                  <a:cxn ang="0">
                    <a:pos x="128" y="86"/>
                  </a:cxn>
                  <a:cxn ang="0">
                    <a:pos x="121" y="95"/>
                  </a:cxn>
                  <a:cxn ang="0">
                    <a:pos x="111" y="90"/>
                  </a:cxn>
                  <a:cxn ang="0">
                    <a:pos x="105" y="85"/>
                  </a:cxn>
                  <a:cxn ang="0">
                    <a:pos x="90" y="87"/>
                  </a:cxn>
                  <a:cxn ang="0">
                    <a:pos x="72" y="91"/>
                  </a:cxn>
                  <a:cxn ang="0">
                    <a:pos x="61" y="97"/>
                  </a:cxn>
                  <a:cxn ang="0">
                    <a:pos x="43" y="91"/>
                  </a:cxn>
                  <a:cxn ang="0">
                    <a:pos x="26" y="88"/>
                  </a:cxn>
                  <a:cxn ang="0">
                    <a:pos x="18" y="87"/>
                  </a:cxn>
                  <a:cxn ang="0">
                    <a:pos x="5" y="79"/>
                  </a:cxn>
                  <a:cxn ang="0">
                    <a:pos x="0" y="74"/>
                  </a:cxn>
                  <a:cxn ang="0">
                    <a:pos x="3" y="69"/>
                  </a:cxn>
                  <a:cxn ang="0">
                    <a:pos x="6" y="65"/>
                  </a:cxn>
                  <a:cxn ang="0">
                    <a:pos x="11" y="62"/>
                  </a:cxn>
                  <a:cxn ang="0">
                    <a:pos x="16" y="57"/>
                  </a:cxn>
                  <a:cxn ang="0">
                    <a:pos x="14" y="50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17" y="37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0" y="24"/>
                  </a:cxn>
                  <a:cxn ang="0">
                    <a:pos x="36" y="27"/>
                  </a:cxn>
                  <a:cxn ang="0">
                    <a:pos x="38" y="31"/>
                  </a:cxn>
                  <a:cxn ang="0">
                    <a:pos x="39" y="39"/>
                  </a:cxn>
                  <a:cxn ang="0">
                    <a:pos x="41" y="43"/>
                  </a:cxn>
                  <a:cxn ang="0">
                    <a:pos x="50" y="45"/>
                  </a:cxn>
                  <a:cxn ang="0">
                    <a:pos x="57" y="44"/>
                  </a:cxn>
                  <a:cxn ang="0">
                    <a:pos x="59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7" y="34"/>
                  </a:cxn>
                  <a:cxn ang="0">
                    <a:pos x="61" y="23"/>
                  </a:cxn>
                  <a:cxn ang="0">
                    <a:pos x="69" y="20"/>
                  </a:cxn>
                  <a:cxn ang="0">
                    <a:pos x="74" y="19"/>
                  </a:cxn>
                  <a:cxn ang="0">
                    <a:pos x="77" y="12"/>
                  </a:cxn>
                  <a:cxn ang="0">
                    <a:pos x="82" y="13"/>
                  </a:cxn>
                  <a:cxn ang="0">
                    <a:pos x="86" y="10"/>
                  </a:cxn>
                  <a:cxn ang="0">
                    <a:pos x="94" y="8"/>
                  </a:cxn>
                  <a:cxn ang="0">
                    <a:pos x="101" y="2"/>
                  </a:cxn>
                </a:cxnLst>
                <a:rect l="0" t="0" r="r" b="b"/>
                <a:pathLst>
                  <a:path w="168" h="97">
                    <a:moveTo>
                      <a:pt x="101" y="2"/>
                    </a:move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7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0" y="15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4"/>
                    </a:lnTo>
                    <a:lnTo>
                      <a:pt x="154" y="25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7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7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4" y="41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7" y="51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8" y="58"/>
                    </a:lnTo>
                    <a:lnTo>
                      <a:pt x="168" y="59"/>
                    </a:lnTo>
                    <a:lnTo>
                      <a:pt x="168" y="60"/>
                    </a:lnTo>
                    <a:lnTo>
                      <a:pt x="168" y="61"/>
                    </a:lnTo>
                    <a:lnTo>
                      <a:pt x="168" y="62"/>
                    </a:lnTo>
                    <a:lnTo>
                      <a:pt x="166" y="65"/>
                    </a:lnTo>
                    <a:lnTo>
                      <a:pt x="164" y="67"/>
                    </a:lnTo>
                    <a:lnTo>
                      <a:pt x="164" y="68"/>
                    </a:lnTo>
                    <a:lnTo>
                      <a:pt x="163" y="70"/>
                    </a:lnTo>
                    <a:lnTo>
                      <a:pt x="162" y="71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7" y="76"/>
                    </a:lnTo>
                    <a:lnTo>
                      <a:pt x="146" y="77"/>
                    </a:lnTo>
                    <a:lnTo>
                      <a:pt x="145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4" y="81"/>
                    </a:lnTo>
                    <a:lnTo>
                      <a:pt x="143" y="82"/>
                    </a:lnTo>
                    <a:lnTo>
                      <a:pt x="143" y="83"/>
                    </a:lnTo>
                    <a:lnTo>
                      <a:pt x="143" y="83"/>
                    </a:lnTo>
                    <a:lnTo>
                      <a:pt x="142" y="84"/>
                    </a:lnTo>
                    <a:lnTo>
                      <a:pt x="141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3"/>
                    </a:lnTo>
                    <a:lnTo>
                      <a:pt x="136" y="83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8" y="85"/>
                    </a:lnTo>
                    <a:lnTo>
                      <a:pt x="128" y="86"/>
                    </a:lnTo>
                    <a:lnTo>
                      <a:pt x="128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5" y="91"/>
                    </a:lnTo>
                    <a:lnTo>
                      <a:pt x="123" y="93"/>
                    </a:lnTo>
                    <a:lnTo>
                      <a:pt x="121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3" y="93"/>
                    </a:lnTo>
                    <a:lnTo>
                      <a:pt x="112" y="92"/>
                    </a:lnTo>
                    <a:lnTo>
                      <a:pt x="111" y="9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08" y="88"/>
                    </a:lnTo>
                    <a:lnTo>
                      <a:pt x="107" y="87"/>
                    </a:lnTo>
                    <a:lnTo>
                      <a:pt x="106" y="87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9"/>
                    </a:lnTo>
                    <a:lnTo>
                      <a:pt x="87" y="89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2" y="91"/>
                    </a:lnTo>
                    <a:lnTo>
                      <a:pt x="72" y="91"/>
                    </a:lnTo>
                    <a:lnTo>
                      <a:pt x="71" y="91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93"/>
                    </a:lnTo>
                    <a:lnTo>
                      <a:pt x="67" y="94"/>
                    </a:lnTo>
                    <a:lnTo>
                      <a:pt x="67" y="95"/>
                    </a:lnTo>
                    <a:lnTo>
                      <a:pt x="66" y="95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7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0" y="95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39" y="90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6443784" y="2364327"/>
                <a:ext cx="1984375" cy="1842130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719213" y="2604558"/>
                <a:ext cx="2146266" cy="1959873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607927" y="2670787"/>
                <a:ext cx="3017036" cy="1839679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335604" y="3099460"/>
                <a:ext cx="1815126" cy="1177394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5869478" y="3826105"/>
                <a:ext cx="1905885" cy="1552690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634136" y="3848182"/>
                <a:ext cx="1967206" cy="1788168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750328" y="4137625"/>
                <a:ext cx="1417762" cy="1670428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4203976" y="4468766"/>
                <a:ext cx="1091529" cy="1768546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592303" y="1532639"/>
                <a:ext cx="1150398" cy="1447214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4260392" y="1341312"/>
                <a:ext cx="1383421" cy="963991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</p:grp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BDBF2B2-24FD-4AC2-9197-448995F74F5A}"/>
              </a:ext>
            </a:extLst>
          </p:cNvPr>
          <p:cNvGrpSpPr/>
          <p:nvPr/>
        </p:nvGrpSpPr>
        <p:grpSpPr>
          <a:xfrm>
            <a:off x="481704" y="4046291"/>
            <a:ext cx="1372927" cy="1073488"/>
            <a:chOff x="466102" y="3730661"/>
            <a:chExt cx="1372927" cy="1073488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865585" y="3730661"/>
              <a:ext cx="537462" cy="53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xmlns="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xmlns="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D74D543-85C3-46E0-8960-9A2180BD3528}"/>
              </a:ext>
            </a:extLst>
          </p:cNvPr>
          <p:cNvGrpSpPr/>
          <p:nvPr/>
        </p:nvGrpSpPr>
        <p:grpSpPr>
          <a:xfrm>
            <a:off x="2040044" y="3332475"/>
            <a:ext cx="2397068" cy="1772628"/>
            <a:chOff x="460038" y="2301141"/>
            <a:chExt cx="3277730" cy="231591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xmlns="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xmlns="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3163319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xmlns="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908726" y="3267665"/>
              <a:ext cx="1229821" cy="940315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 smtClean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1,8</a:t>
              </a:r>
              <a:r>
                <a:rPr lang="en-US" sz="1200" b="1" cap="all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BLN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xmlns="" id="{87143035-C289-4E8D-BF7B-0FE8E8610A85}"/>
                </a:ext>
              </a:extLst>
            </p:cNvPr>
            <p:cNvGrpSpPr/>
            <p:nvPr/>
          </p:nvGrpSpPr>
          <p:grpSpPr bwMode="gray">
            <a:xfrm>
              <a:off x="460038" y="2301141"/>
              <a:ext cx="2107189" cy="792898"/>
              <a:chOff x="1172664" y="2021636"/>
              <a:chExt cx="1353100" cy="540869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xmlns="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72664" y="2288211"/>
                <a:ext cx="1353100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21,7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xmlns="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00809" y="2021636"/>
                <a:ext cx="1224955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78,3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69385" y="5025563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379B309-F190-455B-897F-1DAA77367879}"/>
              </a:ext>
            </a:extLst>
          </p:cNvPr>
          <p:cNvSpPr/>
          <p:nvPr/>
        </p:nvSpPr>
        <p:spPr>
          <a:xfrm>
            <a:off x="2162783" y="5576282"/>
            <a:ext cx="4483278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Market, export and import data for January-October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xmlns="" id="{CA5EE847-0A79-446D-B1AE-188C89BF85AC}"/>
              </a:ext>
            </a:extLst>
          </p:cNvPr>
          <p:cNvSpPr txBox="1">
            <a:spLocks/>
          </p:cNvSpPr>
          <p:nvPr/>
        </p:nvSpPr>
        <p:spPr>
          <a:xfrm>
            <a:off x="4006053" y="6019024"/>
            <a:ext cx="2728352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800" b="1" dirty="0">
                <a:solidFill>
                  <a:schemeClr val="bg1">
                    <a:lumMod val="75000"/>
                  </a:schemeClr>
                </a:solidFill>
              </a:rPr>
              <a:t>TOP Producers </a:t>
            </a:r>
            <a:r>
              <a:rPr lang="de-DE" sz="1800" b="1" dirty="0" err="1">
                <a:solidFill>
                  <a:schemeClr val="bg1">
                    <a:lumMod val="75000"/>
                  </a:schemeClr>
                </a:solidFill>
              </a:rPr>
              <a:t>regions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xmlns="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656598" y="2261295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xmlns="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67468" y="361014"/>
            <a:ext cx="6655263" cy="44946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 smtClean="0">
                <a:solidFill>
                  <a:schemeClr val="bg1"/>
                </a:solidFill>
              </a:rPr>
              <a:t>Pharmaceutical industry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Доставка личных грузов из Узбекистана в Россию, перевозка личных вещей в  Узбекистан">
            <a:extLst>
              <a:ext uri="{FF2B5EF4-FFF2-40B4-BE49-F238E27FC236}">
                <a16:creationId xmlns:a16="http://schemas.microsoft.com/office/drawing/2014/main" xmlns="" id="{F92175BA-2785-4DA6-BD8C-397E6991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8" y="4197006"/>
            <a:ext cx="449234" cy="4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руглый флаг Германии. Иллюстрация вектора. Значок значок кнопки глянцевая  Иллюстрация вектора - иллюстрации насчитывающей иллюстрация, вектора:  193803536">
            <a:extLst>
              <a:ext uri="{FF2B5EF4-FFF2-40B4-BE49-F238E27FC236}">
                <a16:creationId xmlns:a16="http://schemas.microsoft.com/office/drawing/2014/main" xmlns="" id="{602F5BFF-603A-4FA8-A28F-59943097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03" y="4086422"/>
            <a:ext cx="690400" cy="6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0C88E4-C399-944A-B9A7-8ABB6BBAFD22}"/>
              </a:ext>
            </a:extLst>
          </p:cNvPr>
          <p:cNvSpPr/>
          <p:nvPr/>
        </p:nvSpPr>
        <p:spPr>
          <a:xfrm>
            <a:off x="2079297" y="719689"/>
            <a:ext cx="301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January-November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2021</a:t>
            </a: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E61D99-C8F0-EA42-9DB2-4694610CE864}"/>
              </a:ext>
            </a:extLst>
          </p:cNvPr>
          <p:cNvSpPr txBox="1"/>
          <p:nvPr/>
        </p:nvSpPr>
        <p:spPr>
          <a:xfrm>
            <a:off x="1368450" y="7594766"/>
            <a:ext cx="165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chemeClr val="bg2"/>
                </a:solidFill>
              </a:rPr>
              <a:t>Shymkent</a:t>
            </a:r>
            <a:r>
              <a:rPr lang="en-US" sz="1200" b="1" dirty="0" smtClean="0">
                <a:solidFill>
                  <a:schemeClr val="bg2"/>
                </a:solidFill>
              </a:rPr>
              <a:t> city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</a:rPr>
              <a:t>4</a:t>
            </a:r>
            <a:r>
              <a:rPr lang="ru-RU" sz="1200" b="1" dirty="0">
                <a:solidFill>
                  <a:schemeClr val="bg2"/>
                </a:solidFill>
              </a:rPr>
              <a:t>6,9 </a:t>
            </a:r>
            <a:r>
              <a:rPr lang="en-US" sz="1200" b="1" dirty="0" err="1" smtClean="0">
                <a:solidFill>
                  <a:schemeClr val="bg2"/>
                </a:solidFill>
              </a:rPr>
              <a:t>bln</a:t>
            </a:r>
            <a:r>
              <a:rPr lang="en-US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 err="1" smtClean="0">
                <a:solidFill>
                  <a:schemeClr val="bg2"/>
                </a:solidFill>
              </a:rPr>
              <a:t>tenge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2"/>
                </a:solidFill>
              </a:rPr>
              <a:t>share</a:t>
            </a:r>
            <a:r>
              <a:rPr lang="ru-RU" sz="1200" b="1" dirty="0" smtClean="0">
                <a:solidFill>
                  <a:schemeClr val="bg2"/>
                </a:solidFill>
              </a:rPr>
              <a:t> </a:t>
            </a:r>
            <a:r>
              <a:rPr lang="ru-RU" sz="1200" b="1" dirty="0">
                <a:solidFill>
                  <a:schemeClr val="bg2"/>
                </a:solidFill>
              </a:rPr>
              <a:t>25% </a:t>
            </a:r>
            <a:endParaRPr lang="x-none" sz="1200" b="1" dirty="0">
              <a:solidFill>
                <a:schemeClr val="bg2"/>
              </a:solidFill>
            </a:endParaRPr>
          </a:p>
        </p:txBody>
      </p:sp>
      <p:sp>
        <p:nvSpPr>
          <p:cNvPr id="72" name="Овал 62">
            <a:extLst>
              <a:ext uri="{FF2B5EF4-FFF2-40B4-BE49-F238E27FC236}">
                <a16:creationId xmlns:a16="http://schemas.microsoft.com/office/drawing/2014/main" xmlns="" id="{CE1E1101-AE62-054A-BDDA-5A789644C003}"/>
              </a:ext>
            </a:extLst>
          </p:cNvPr>
          <p:cNvSpPr/>
          <p:nvPr/>
        </p:nvSpPr>
        <p:spPr>
          <a:xfrm>
            <a:off x="3129073" y="8102873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9517A41-E40E-D340-A992-46012141433C}"/>
              </a:ext>
            </a:extLst>
          </p:cNvPr>
          <p:cNvSpPr txBox="1"/>
          <p:nvPr/>
        </p:nvSpPr>
        <p:spPr>
          <a:xfrm>
            <a:off x="613153" y="6441916"/>
            <a:ext cx="302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2"/>
                </a:solidFill>
              </a:rPr>
              <a:t>Karaganda region</a:t>
            </a:r>
            <a:endParaRPr lang="ru-RU" sz="12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77,4 </a:t>
            </a:r>
            <a:r>
              <a:rPr lang="en-US" sz="1100" b="1" dirty="0" err="1" smtClean="0">
                <a:solidFill>
                  <a:schemeClr val="bg2"/>
                </a:solidFill>
              </a:rPr>
              <a:t>bln</a:t>
            </a:r>
            <a:r>
              <a:rPr lang="ru-RU" sz="1100" b="1" dirty="0" smtClean="0">
                <a:solidFill>
                  <a:schemeClr val="bg2"/>
                </a:solidFill>
              </a:rPr>
              <a:t> </a:t>
            </a:r>
            <a:r>
              <a:rPr lang="en-US" sz="1100" b="1" dirty="0" err="1" smtClean="0">
                <a:solidFill>
                  <a:schemeClr val="bg2"/>
                </a:solidFill>
              </a:rPr>
              <a:t>tenge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bg2"/>
                </a:solidFill>
              </a:rPr>
              <a:t>share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>
                <a:solidFill>
                  <a:schemeClr val="bg2"/>
                </a:solidFill>
              </a:rPr>
              <a:t>41,3% </a:t>
            </a:r>
            <a:endParaRPr lang="x-none" sz="1400" b="1" dirty="0">
              <a:solidFill>
                <a:schemeClr val="bg2"/>
              </a:solidFill>
            </a:endParaRPr>
          </a:p>
        </p:txBody>
      </p:sp>
      <p:sp>
        <p:nvSpPr>
          <p:cNvPr id="89" name="Овал 62">
            <a:extLst>
              <a:ext uri="{FF2B5EF4-FFF2-40B4-BE49-F238E27FC236}">
                <a16:creationId xmlns:a16="http://schemas.microsoft.com/office/drawing/2014/main" xmlns="" id="{EDC3A1D4-B6F2-9A4F-9764-DA8D7402869E}"/>
              </a:ext>
            </a:extLst>
          </p:cNvPr>
          <p:cNvSpPr/>
          <p:nvPr/>
        </p:nvSpPr>
        <p:spPr>
          <a:xfrm>
            <a:off x="3573016" y="7164288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Freeform 101">
            <a:extLst>
              <a:ext uri="{FF2B5EF4-FFF2-40B4-BE49-F238E27FC236}">
                <a16:creationId xmlns:a16="http://schemas.microsoft.com/office/drawing/2014/main" xmlns="" id="{2C708288-F1FE-B34D-80F2-A0A79380342B}"/>
              </a:ext>
            </a:extLst>
          </p:cNvPr>
          <p:cNvSpPr>
            <a:spLocks noEditPoints="1"/>
          </p:cNvSpPr>
          <p:nvPr/>
        </p:nvSpPr>
        <p:spPr bwMode="auto">
          <a:xfrm>
            <a:off x="743560" y="1243032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D4DBB740-9B3D-4131-A9F2-5A5E7AEF8F5B}"/>
              </a:ext>
            </a:extLst>
          </p:cNvPr>
          <p:cNvSpPr/>
          <p:nvPr/>
        </p:nvSpPr>
        <p:spPr>
          <a:xfrm>
            <a:off x="3831375" y="2051720"/>
            <a:ext cx="1646498" cy="861621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251 </a:t>
            </a:r>
            <a:r>
              <a:rPr lang="en-US" sz="1600" b="1" dirty="0" smtClean="0">
                <a:solidFill>
                  <a:schemeClr val="accent1"/>
                </a:solidFill>
              </a:rPr>
              <a:t>tons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+2,4%</a:t>
            </a:r>
            <a:endParaRPr lang="ru-RU" sz="5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950" b="1" dirty="0" err="1">
                <a:solidFill>
                  <a:schemeClr val="bg1">
                    <a:lumMod val="75000"/>
                  </a:schemeClr>
                </a:solidFill>
              </a:rPr>
              <a:t>Med</a:t>
            </a:r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DE" sz="95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950" b="1" dirty="0" err="1">
                <a:solidFill>
                  <a:schemeClr val="bg1">
                    <a:lumMod val="75000"/>
                  </a:schemeClr>
                </a:solidFill>
              </a:rPr>
              <a:t>cont</a:t>
            </a:r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de-DE" sz="950" b="1" dirty="0" err="1" smtClean="0">
                <a:solidFill>
                  <a:schemeClr val="bg1">
                    <a:lumMod val="75000"/>
                  </a:schemeClr>
                </a:solidFill>
              </a:rPr>
              <a:t>hormons</a:t>
            </a:r>
            <a:endParaRPr lang="ru-RU" b="1" dirty="0"/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:a16="http://schemas.microsoft.com/office/drawing/2014/main" xmlns="" id="{7B51A938-B6F0-43C1-A00D-77B78C5F7CA2}"/>
              </a:ext>
            </a:extLst>
          </p:cNvPr>
          <p:cNvSpPr/>
          <p:nvPr/>
        </p:nvSpPr>
        <p:spPr>
          <a:xfrm>
            <a:off x="4768858" y="1118369"/>
            <a:ext cx="2053873" cy="861621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1,7 </a:t>
            </a:r>
            <a:r>
              <a:rPr lang="en-US" sz="1600" b="1" dirty="0" smtClean="0">
                <a:solidFill>
                  <a:schemeClr val="accent1"/>
                </a:solidFill>
              </a:rPr>
              <a:t>thousand tons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-15%</a:t>
            </a:r>
          </a:p>
          <a:p>
            <a:pPr algn="ctr"/>
            <a:endParaRPr lang="ru-RU" sz="5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950" b="1" dirty="0" err="1">
                <a:solidFill>
                  <a:schemeClr val="bg1">
                    <a:lumMod val="75000"/>
                  </a:schemeClr>
                </a:solidFill>
              </a:rPr>
              <a:t>Med</a:t>
            </a:r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DE" sz="95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950" b="1" dirty="0" err="1">
                <a:solidFill>
                  <a:schemeClr val="bg1">
                    <a:lumMod val="75000"/>
                  </a:schemeClr>
                </a:solidFill>
              </a:rPr>
              <a:t>cont</a:t>
            </a:r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de-DE" sz="950" b="1" dirty="0" err="1" smtClean="0">
                <a:solidFill>
                  <a:schemeClr val="bg1">
                    <a:lumMod val="75000"/>
                  </a:schemeClr>
                </a:solidFill>
              </a:rPr>
              <a:t>antibiotics</a:t>
            </a:r>
            <a:endParaRPr lang="ru-RU" b="1" dirty="0"/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:a16="http://schemas.microsoft.com/office/drawing/2014/main" xmlns="" id="{5FA6E139-93C0-47CD-95F7-D5D03EA99BF6}"/>
              </a:ext>
            </a:extLst>
          </p:cNvPr>
          <p:cNvSpPr/>
          <p:nvPr/>
        </p:nvSpPr>
        <p:spPr>
          <a:xfrm>
            <a:off x="2794857" y="1122874"/>
            <a:ext cx="1958994" cy="846757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33 </a:t>
            </a:r>
            <a:r>
              <a:rPr lang="en-US" sz="1600" b="1" dirty="0" smtClean="0">
                <a:solidFill>
                  <a:schemeClr val="accent1"/>
                </a:solidFill>
              </a:rPr>
              <a:t>thousand tons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+4% </a:t>
            </a:r>
          </a:p>
          <a:p>
            <a:pPr algn="ctr"/>
            <a:endParaRPr lang="ru-RU" sz="500" b="1" dirty="0">
              <a:solidFill>
                <a:schemeClr val="accent1"/>
              </a:solidFill>
            </a:endParaRPr>
          </a:p>
          <a:p>
            <a:pPr algn="ctr"/>
            <a:r>
              <a:rPr lang="de-DE" sz="950" b="1" dirty="0" err="1">
                <a:solidFill>
                  <a:schemeClr val="bg1">
                    <a:lumMod val="75000"/>
                  </a:schemeClr>
                </a:solidFill>
              </a:rPr>
              <a:t>Med</a:t>
            </a:r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DE" sz="95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950" b="1" dirty="0" err="1">
                <a:solidFill>
                  <a:schemeClr val="bg1">
                    <a:lumMod val="75000"/>
                  </a:schemeClr>
                </a:solidFill>
              </a:rPr>
              <a:t>cont</a:t>
            </a:r>
            <a:r>
              <a:rPr lang="ru-RU" sz="950" b="1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de-DE" sz="950" b="1" dirty="0" err="1">
                <a:solidFill>
                  <a:schemeClr val="bg1">
                    <a:lumMod val="75000"/>
                  </a:schemeClr>
                </a:solidFill>
              </a:rPr>
              <a:t>alkaloids</a:t>
            </a:r>
            <a:endParaRPr lang="ru-RU" sz="95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ru-RU" b="1" dirty="0"/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:a16="http://schemas.microsoft.com/office/drawing/2014/main" xmlns="" id="{90BA734A-70BC-4E38-92FA-7ABA83989ECF}"/>
              </a:ext>
            </a:extLst>
          </p:cNvPr>
          <p:cNvCxnSpPr/>
          <p:nvPr/>
        </p:nvCxnSpPr>
        <p:spPr>
          <a:xfrm>
            <a:off x="2890640" y="6830808"/>
            <a:ext cx="658347" cy="3334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xmlns="" id="{AEF0172B-E5C9-4BF9-8EE4-8B8C83BB5C4D}"/>
              </a:ext>
            </a:extLst>
          </p:cNvPr>
          <p:cNvCxnSpPr>
            <a:cxnSpLocks/>
          </p:cNvCxnSpPr>
          <p:nvPr/>
        </p:nvCxnSpPr>
        <p:spPr>
          <a:xfrm>
            <a:off x="2775528" y="8043772"/>
            <a:ext cx="350130" cy="938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289F46F-BEBC-4382-AAE0-67FA5CB32DF4}"/>
              </a:ext>
            </a:extLst>
          </p:cNvPr>
          <p:cNvSpPr txBox="1"/>
          <p:nvPr/>
        </p:nvSpPr>
        <p:spPr>
          <a:xfrm>
            <a:off x="3854506" y="8069853"/>
            <a:ext cx="182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Almaty city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ru-RU" sz="1200" b="1" dirty="0">
                <a:solidFill>
                  <a:schemeClr val="bg2"/>
                </a:solidFill>
              </a:rPr>
              <a:t>21,6 </a:t>
            </a:r>
            <a:r>
              <a:rPr lang="en-US" sz="1000" b="1" dirty="0" err="1" smtClean="0">
                <a:solidFill>
                  <a:schemeClr val="bg2"/>
                </a:solidFill>
              </a:rPr>
              <a:t>bln</a:t>
            </a:r>
            <a:r>
              <a:rPr lang="en-US" sz="1000" b="1" dirty="0" smtClean="0">
                <a:solidFill>
                  <a:schemeClr val="bg2"/>
                </a:solidFill>
              </a:rPr>
              <a:t> </a:t>
            </a:r>
            <a:r>
              <a:rPr lang="en-US" sz="1000" b="1" dirty="0" err="1" smtClean="0">
                <a:solidFill>
                  <a:schemeClr val="bg2"/>
                </a:solidFill>
              </a:rPr>
              <a:t>tenge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share</a:t>
            </a:r>
            <a:r>
              <a:rPr lang="ru-RU" sz="1200" b="1" dirty="0" smtClean="0">
                <a:solidFill>
                  <a:schemeClr val="bg2"/>
                </a:solidFill>
              </a:rPr>
              <a:t> </a:t>
            </a:r>
            <a:r>
              <a:rPr lang="ru-RU" sz="1200" b="1" dirty="0">
                <a:solidFill>
                  <a:schemeClr val="bg2"/>
                </a:solidFill>
              </a:rPr>
              <a:t>11,5% </a:t>
            </a:r>
            <a:endParaRPr lang="x-none" sz="1200" b="1" dirty="0">
              <a:solidFill>
                <a:schemeClr val="bg2"/>
              </a:solidFill>
            </a:endParaRPr>
          </a:p>
        </p:txBody>
      </p:sp>
      <p:sp>
        <p:nvSpPr>
          <p:cNvPr id="97" name="Овал 62">
            <a:extLst>
              <a:ext uri="{FF2B5EF4-FFF2-40B4-BE49-F238E27FC236}">
                <a16:creationId xmlns:a16="http://schemas.microsoft.com/office/drawing/2014/main" xmlns="" id="{7E2C6BB9-0C4C-4AF4-9E60-980069B83A24}"/>
              </a:ext>
            </a:extLst>
          </p:cNvPr>
          <p:cNvSpPr/>
          <p:nvPr/>
        </p:nvSpPr>
        <p:spPr>
          <a:xfrm>
            <a:off x="4293096" y="7958857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:a16="http://schemas.microsoft.com/office/drawing/2014/main" xmlns="" id="{912045F1-7348-4025-BED4-5F35F233397B}"/>
              </a:ext>
            </a:extLst>
          </p:cNvPr>
          <p:cNvCxnSpPr>
            <a:cxnSpLocks/>
          </p:cNvCxnSpPr>
          <p:nvPr/>
        </p:nvCxnSpPr>
        <p:spPr>
          <a:xfrm rot="10800000">
            <a:off x="4437112" y="7999913"/>
            <a:ext cx="331746" cy="2773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A7A40DDA-594B-4D41-9621-97727606D336}"/>
              </a:ext>
            </a:extLst>
          </p:cNvPr>
          <p:cNvSpPr txBox="1"/>
          <p:nvPr/>
        </p:nvSpPr>
        <p:spPr>
          <a:xfrm>
            <a:off x="4428929" y="7192544"/>
            <a:ext cx="239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Almaty region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ru-RU" sz="1200" b="1" dirty="0">
                <a:solidFill>
                  <a:schemeClr val="bg2"/>
                </a:solidFill>
              </a:rPr>
              <a:t>32,4 </a:t>
            </a:r>
            <a:r>
              <a:rPr lang="en-US" sz="1000" b="1" dirty="0" err="1" smtClean="0">
                <a:solidFill>
                  <a:schemeClr val="bg2"/>
                </a:solidFill>
              </a:rPr>
              <a:t>bln</a:t>
            </a:r>
            <a:r>
              <a:rPr lang="en-US" sz="1000" b="1" dirty="0" smtClean="0">
                <a:solidFill>
                  <a:schemeClr val="bg2"/>
                </a:solidFill>
              </a:rPr>
              <a:t> </a:t>
            </a:r>
            <a:r>
              <a:rPr lang="en-US" sz="1000" b="1" dirty="0" err="1" smtClean="0">
                <a:solidFill>
                  <a:schemeClr val="bg2"/>
                </a:solidFill>
              </a:rPr>
              <a:t>tenge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share</a:t>
            </a:r>
            <a:r>
              <a:rPr lang="ru-RU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17</a:t>
            </a:r>
            <a:r>
              <a:rPr lang="ru-RU" sz="1200" b="1" dirty="0">
                <a:solidFill>
                  <a:schemeClr val="bg2"/>
                </a:solidFill>
              </a:rPr>
              <a:t>,3% </a:t>
            </a:r>
            <a:endParaRPr lang="x-none" sz="1200" b="1" dirty="0">
              <a:solidFill>
                <a:schemeClr val="bg2"/>
              </a:solidFill>
            </a:endParaRPr>
          </a:p>
        </p:txBody>
      </p:sp>
      <p:sp>
        <p:nvSpPr>
          <p:cNvPr id="99" name="Овал 62">
            <a:extLst>
              <a:ext uri="{FF2B5EF4-FFF2-40B4-BE49-F238E27FC236}">
                <a16:creationId xmlns:a16="http://schemas.microsoft.com/office/drawing/2014/main" xmlns="" id="{512472ED-C288-4399-BAEF-3827A0F8CB67}"/>
              </a:ext>
            </a:extLst>
          </p:cNvPr>
          <p:cNvSpPr/>
          <p:nvPr/>
        </p:nvSpPr>
        <p:spPr>
          <a:xfrm>
            <a:off x="4425217" y="7742833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xmlns="" id="{437CC33B-AF35-4314-942C-02CDF93410E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50708" y="7612439"/>
            <a:ext cx="587367" cy="186883"/>
          </a:xfrm>
          <a:prstGeom prst="curvedConnector3">
            <a:avLst>
              <a:gd name="adj1" fmla="val 367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02D53475-A272-42C3-B47C-5B5C60DDF48E}"/>
              </a:ext>
            </a:extLst>
          </p:cNvPr>
          <p:cNvSpPr/>
          <p:nvPr/>
        </p:nvSpPr>
        <p:spPr>
          <a:xfrm>
            <a:off x="3642303" y="2870239"/>
            <a:ext cx="3031081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growth compared to the same period in 2020</a:t>
            </a:r>
            <a:endParaRPr lang="ru-RU" sz="1000" i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2" name="Picture 32" descr="Картинки по запросу &quot;россия  флаг круглый без фона&quot;">
            <a:extLst>
              <a:ext uri="{FF2B5EF4-FFF2-40B4-BE49-F238E27FC236}">
                <a16:creationId xmlns:a16="http://schemas.microsoft.com/office/drawing/2014/main" xmlns="" id="{72C6802D-85DE-42B1-860F-069589B07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35" b="90282" l="9842" r="88574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84" t="2817" r="1584" b="-2817"/>
          <a:stretch/>
        </p:blipFill>
        <p:spPr bwMode="auto">
          <a:xfrm>
            <a:off x="5481336" y="4091436"/>
            <a:ext cx="537462" cy="5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8" descr="Кнопка флага франции. | Премиум векторы">
            <a:extLst>
              <a:ext uri="{FF2B5EF4-FFF2-40B4-BE49-F238E27FC236}">
                <a16:creationId xmlns:a16="http://schemas.microsoft.com/office/drawing/2014/main" xmlns="" id="{6424D3D9-0F08-4091-A5D8-CF2AA20C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67" y="4252474"/>
            <a:ext cx="580646" cy="49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Значок флага Кыргызстана круглый яркий на белой предпосылке Иллюстрация  штока - иллюстрации насчитывающей яркий, круглый: 142946765">
            <a:extLst>
              <a:ext uri="{FF2B5EF4-FFF2-40B4-BE49-F238E27FC236}">
                <a16:creationId xmlns:a16="http://schemas.microsoft.com/office/drawing/2014/main" xmlns="" id="{E5F23649-F1C6-478E-9F66-A693EC6F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8" y="4228057"/>
            <a:ext cx="521458" cy="4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38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4993</TotalTime>
  <Words>154</Words>
  <Application>Microsoft Office PowerPoint</Application>
  <PresentationFormat>Экран (4:3)</PresentationFormat>
  <Paragraphs>46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184</cp:revision>
  <dcterms:created xsi:type="dcterms:W3CDTF">2020-04-15T04:44:30Z</dcterms:created>
  <dcterms:modified xsi:type="dcterms:W3CDTF">2022-02-09T17:01:47Z</dcterms:modified>
</cp:coreProperties>
</file>