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046" r:id="rId2"/>
    <p:sldId id="2051" r:id="rId3"/>
    <p:sldId id="262" r:id="rId4"/>
    <p:sldId id="2057" r:id="rId5"/>
    <p:sldId id="2059" r:id="rId6"/>
    <p:sldId id="2060" r:id="rId7"/>
    <p:sldId id="256" r:id="rId8"/>
    <p:sldId id="2058" r:id="rId9"/>
    <p:sldId id="205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5597"/>
    <a:srgbClr val="F2F2F2"/>
    <a:srgbClr val="F8CBAD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9774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iliuf\Desktop\&#1055;&#1088;&#1086;&#1084;&#1099;&#1096;&#1083;&#1077;&#1085;&#1085;&#1099;&#1077;%20&#1088;&#1086;&#1073;&#1086;&#1090;&#1099;\25.01.21\&#1057;&#1074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Графики!$D$114</c:f>
              <c:strCache>
                <c:ptCount val="1"/>
                <c:pt idx="0">
                  <c:v>плотность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Графики!$C$115:$C$134</c:f>
              <c:strCache>
                <c:ptCount val="20"/>
                <c:pt idx="0">
                  <c:v>Сингапур</c:v>
                </c:pt>
                <c:pt idx="1">
                  <c:v>Южная Корея</c:v>
                </c:pt>
                <c:pt idx="2">
                  <c:v>Япония</c:v>
                </c:pt>
                <c:pt idx="3">
                  <c:v>Германия</c:v>
                </c:pt>
                <c:pt idx="4">
                  <c:v>Швеция</c:v>
                </c:pt>
                <c:pt idx="5">
                  <c:v>Дания</c:v>
                </c:pt>
                <c:pt idx="6">
                  <c:v>Гонконг</c:v>
                </c:pt>
                <c:pt idx="7">
                  <c:v>Китайский Тайбэй</c:v>
                </c:pt>
                <c:pt idx="8">
                  <c:v>США</c:v>
                </c:pt>
                <c:pt idx="9">
                  <c:v>Италия</c:v>
                </c:pt>
                <c:pt idx="10">
                  <c:v>Бельгия и Люксембург</c:v>
                </c:pt>
                <c:pt idx="11">
                  <c:v>Недерланды</c:v>
                </c:pt>
                <c:pt idx="12">
                  <c:v>Испания</c:v>
                </c:pt>
                <c:pt idx="13">
                  <c:v>Австрия</c:v>
                </c:pt>
                <c:pt idx="14">
                  <c:v>Китай </c:v>
                </c:pt>
                <c:pt idx="15">
                  <c:v>Франция</c:v>
                </c:pt>
                <c:pt idx="16">
                  <c:v>Словакия</c:v>
                </c:pt>
                <c:pt idx="17">
                  <c:v>Канада</c:v>
                </c:pt>
                <c:pt idx="18">
                  <c:v>Швейцария</c:v>
                </c:pt>
                <c:pt idx="19">
                  <c:v>Словения</c:v>
                </c:pt>
              </c:strCache>
            </c:strRef>
          </c:cat>
          <c:val>
            <c:numRef>
              <c:f>Графики!$D$115:$D$134</c:f>
              <c:numCache>
                <c:formatCode>General</c:formatCode>
                <c:ptCount val="20"/>
                <c:pt idx="0">
                  <c:v>918</c:v>
                </c:pt>
                <c:pt idx="1">
                  <c:v>855</c:v>
                </c:pt>
                <c:pt idx="2">
                  <c:v>364</c:v>
                </c:pt>
                <c:pt idx="3">
                  <c:v>346</c:v>
                </c:pt>
                <c:pt idx="4">
                  <c:v>277</c:v>
                </c:pt>
                <c:pt idx="5">
                  <c:v>243</c:v>
                </c:pt>
                <c:pt idx="6">
                  <c:v>242</c:v>
                </c:pt>
                <c:pt idx="7">
                  <c:v>234</c:v>
                </c:pt>
                <c:pt idx="8">
                  <c:v>228</c:v>
                </c:pt>
                <c:pt idx="9">
                  <c:v>212</c:v>
                </c:pt>
                <c:pt idx="10">
                  <c:v>211</c:v>
                </c:pt>
                <c:pt idx="11">
                  <c:v>194</c:v>
                </c:pt>
                <c:pt idx="12">
                  <c:v>191</c:v>
                </c:pt>
                <c:pt idx="13">
                  <c:v>189</c:v>
                </c:pt>
                <c:pt idx="14">
                  <c:v>187</c:v>
                </c:pt>
                <c:pt idx="15">
                  <c:v>177</c:v>
                </c:pt>
                <c:pt idx="16">
                  <c:v>169</c:v>
                </c:pt>
                <c:pt idx="17">
                  <c:v>165</c:v>
                </c:pt>
                <c:pt idx="18">
                  <c:v>161</c:v>
                </c:pt>
                <c:pt idx="19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F-43AA-889E-B220F9358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606863328"/>
        <c:axId val="606867264"/>
      </c:barChart>
      <c:catAx>
        <c:axId val="60686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606867264"/>
        <c:crosses val="autoZero"/>
        <c:auto val="1"/>
        <c:lblAlgn val="ctr"/>
        <c:lblOffset val="100"/>
        <c:noMultiLvlLbl val="0"/>
      </c:catAx>
      <c:valAx>
        <c:axId val="60686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686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bg1">
          <a:lumMod val="85000"/>
        </a:schemeClr>
      </a:fgClr>
      <a:bgClr>
        <a:schemeClr val="bg1"/>
      </a:bgClr>
    </a:patt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0.43549</cdr:x>
      <cdr:y>0.92377</cdr:y>
    </cdr:from>
    <cdr:to>
      <cdr:x>1</cdr:x>
      <cdr:y>1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BE0162BC-A999-4123-B790-7E314CCC6DDF}"/>
            </a:ext>
          </a:extLst>
        </cdr:cNvPr>
        <cdr:cNvSpPr txBox="1"/>
      </cdr:nvSpPr>
      <cdr:spPr>
        <a:xfrm xmlns:a="http://schemas.openxmlformats.org/drawingml/2006/main">
          <a:off x="2401727" y="2734056"/>
          <a:ext cx="3113248" cy="2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Источник: международная</a:t>
          </a:r>
          <a:r>
            <a:rPr lang="ru-RU" sz="800" baseline="0" dirty="0">
              <a:latin typeface="Arial" panose="020B0604020202020204" pitchFamily="34" charset="0"/>
              <a:cs typeface="Arial" panose="020B0604020202020204" pitchFamily="34" charset="0"/>
            </a:rPr>
            <a:t> федерация робототехники</a:t>
          </a:r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0.69234</cdr:x>
      <cdr:y>0.00739</cdr:y>
    </cdr:from>
    <cdr:to>
      <cdr:x>1</cdr:x>
      <cdr:y>0.35056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5BD0FED9-0896-4C42-BD38-831D3A26ABB2}"/>
            </a:ext>
          </a:extLst>
        </cdr:cNvPr>
        <cdr:cNvSpPr txBox="1"/>
      </cdr:nvSpPr>
      <cdr:spPr>
        <a:xfrm xmlns:a="http://schemas.openxmlformats.org/drawingml/2006/main">
          <a:off x="3818227" y="21873"/>
          <a:ext cx="1696748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Среднее</a:t>
          </a:r>
          <a: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в Европе: </a:t>
          </a:r>
          <a:r>
            <a:rPr lang="ru-RU" sz="10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114</a:t>
          </a:r>
          <a:b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Среднее в США: </a:t>
          </a:r>
          <a:r>
            <a:rPr lang="ru-RU" sz="10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103</a:t>
          </a:r>
          <a:b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Среднее в Азии: </a:t>
          </a:r>
          <a:r>
            <a:rPr lang="ru-RU" sz="10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118</a:t>
          </a:r>
          <a:b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Среднее в мире: </a:t>
          </a:r>
          <a:r>
            <a:rPr lang="ru-RU" sz="10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113</a:t>
          </a:r>
        </a:p>
        <a:p xmlns:a="http://schemas.openxmlformats.org/drawingml/2006/main">
          <a:r>
            <a:rPr lang="ru-RU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Казахстан: 3*</a:t>
          </a:r>
        </a:p>
        <a:p xmlns:a="http://schemas.openxmlformats.org/drawingml/2006/main">
          <a:r>
            <a:rPr lang="ru-RU" sz="1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итогам 2020 г</a:t>
          </a:r>
          <a:r>
            <a:rPr lang="ru-RU" sz="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3EFE4-0359-4E5A-9402-964C26BD0EA7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F32E-E366-4DEA-AA31-122A1D7FA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7:notes"/>
          <p:cNvSpPr txBox="1">
            <a:spLocks noGrp="1"/>
          </p:cNvSpPr>
          <p:nvPr>
            <p:ph type="body" idx="1"/>
          </p:nvPr>
        </p:nvSpPr>
        <p:spPr>
          <a:xfrm>
            <a:off x="686614" y="4407604"/>
            <a:ext cx="5492807" cy="3606208"/>
          </a:xfrm>
          <a:prstGeom prst="rect">
            <a:avLst/>
          </a:prstGeom>
        </p:spPr>
        <p:txBody>
          <a:bodyPr spcFirstLastPara="1" wrap="square" lIns="92309" tIns="46152" rIns="92309" bIns="46152" anchor="t" anchorCtr="0">
            <a:noAutofit/>
          </a:bodyPr>
          <a:lstStyle/>
          <a:p>
            <a:endParaRPr dirty="0"/>
          </a:p>
        </p:txBody>
      </p:sp>
      <p:sp>
        <p:nvSpPr>
          <p:cNvPr id="829" name="Google Shape;8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97512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95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ADB0-C508-4B51-A4DB-EB4A5D2479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6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5A008-10E8-416E-B5E2-8602C0C8E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0BD58-A8B9-4516-A2C4-4E961383B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811F4-BE15-4026-B572-735D5760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AD7B9-3186-44B7-92B4-E34B54E0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40320-3DFB-4F65-BBDA-4CB05E43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3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EC3B3-FA47-481D-9747-44B8BEDF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450D34-A85D-4D61-A07F-CBAB37E8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1042F-7A14-478B-A214-963B88F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54A2C-1FBC-4B04-940C-CBAB2419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E2D79-367D-4EED-ABCF-C390542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FC29F4-02A1-4A47-BEB1-3AF36F2CE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998EB5-116D-44ED-82F1-6554D6E0F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13109-92E0-4014-9406-3237EB47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6F51F-F946-4D21-BFEC-835A3EDA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E7D35-2B4B-42E2-9C6B-C696FF49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0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520A2-8023-4C7D-84D0-D35EC73B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B5B35-F25E-414A-8B62-1CC92090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B4087C-E4CE-4EED-B0F6-D103AB9E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A71D7-4D9D-4A95-A3CC-C98E41BA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7FB3D-7834-495F-B392-10C486A5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1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7D36B-950C-469E-B98A-EC3A6450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960D5-F5E3-45A4-9BFA-2DE7ED2D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2A0A7-FE8F-4C97-8EEF-FBAF8D46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10B5B-AAA8-43CE-B6ED-CDECA558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F9438-040A-49EC-8717-7D0B91D7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6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88A29-954F-4077-B44D-A7B622DB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11D52-9E13-46D9-B8F3-99E13A293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E85D8E-3F54-456A-BB28-0C442FFB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742CE0-B95A-42C6-8108-FE5ECD4F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727DC-B287-49E8-B242-41F439C4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85A85-F7DB-4CAC-BA2B-1017A271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3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D4428-40A8-4EBB-B457-6AFBD943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1F40A-835E-4269-AC10-B889EA55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B51D14-041A-4F98-B203-17CA82BF9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5609F-73BA-4129-B232-A86CC1213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055D00-8B3D-4499-A999-9BBDAB864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E80B3F-4DDF-44F9-97C6-1C99EDC7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E7E76E-9A72-46F9-88D6-EA1245B9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7EE67B-8DF4-4E40-8418-990217F3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5D5F-2519-4B19-820E-B811D344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3612C6-442D-4EF8-9379-FAB79B6E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9184A0-EA1D-4A4B-B44D-A9430DC3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B36DF3-DD07-4BB7-B8A2-EFEA9CDA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AA4B9D-283D-4E60-915E-2CCC20A3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149B6E-5C3A-4418-B7A3-835589B3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A04D0A-9F21-44F7-B1C9-9E07B388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C5427-7A85-4890-A280-5563424C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E05A9-333C-4C18-9ACE-763ADDEB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8410E-545D-4368-8B31-870A9120B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08D48A-640C-4D74-8A93-C0D22BEA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7B343-9A01-4EE7-8BE7-8A6A17DD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0DAD96-B845-4F13-9047-9A627E11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9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D7AEA-31F6-45A3-8AB5-DE820CE1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8ECAA8-3FF4-470F-9149-899CC0AE8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FCBAE-0648-4572-9589-574C733AE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328C8F-D4F9-4F24-A5E3-2BA1BB86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359D8F-D1CC-4407-B2D0-9D552239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CA498-7CE6-4CEC-952B-B122BDFF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4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0BA83-497F-40DA-BA7C-16A862D6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84D5A9-3A25-462D-8EB7-61035E63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032FD-494D-41C0-BB3C-C31A5FC65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846C-8FA2-4ED1-9B1B-F3ED138DFC0F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B3070A-E32F-4E00-9E0B-569C98359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5B899-ABCF-4C81-A93D-5E0E33B9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767E-5F03-4437-A142-6E142C65E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4"/>
          <p:cNvSpPr txBox="1">
            <a:spLocks/>
          </p:cNvSpPr>
          <p:nvPr/>
        </p:nvSpPr>
        <p:spPr>
          <a:xfrm>
            <a:off x="4740027" y="6324531"/>
            <a:ext cx="2820888" cy="35399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62531"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-Султан, 2021 год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6282E95F-FA77-4B64-A584-99D7763E98E9}"/>
              </a:ext>
            </a:extLst>
          </p:cNvPr>
          <p:cNvSpPr txBox="1">
            <a:spLocks/>
          </p:cNvSpPr>
          <p:nvPr/>
        </p:nvSpPr>
        <p:spPr>
          <a:xfrm>
            <a:off x="2554883" y="1043431"/>
            <a:ext cx="7178301" cy="615253"/>
          </a:xfrm>
          <a:prstGeom prst="rect">
            <a:avLst/>
          </a:prstGeom>
        </p:spPr>
        <p:txBody>
          <a:bodyPr lIns="64652" tIns="32326" rIns="64652" bIns="32326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7001">
              <a:buClr>
                <a:schemeClr val="tx2"/>
              </a:buClr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индустрии и инфраструктурного развития</a:t>
            </a:r>
          </a:p>
          <a:p>
            <a:pPr defTabSz="687001">
              <a:buClr>
                <a:schemeClr val="tx2"/>
              </a:buClr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</p:txBody>
      </p:sp>
      <p:pic>
        <p:nvPicPr>
          <p:cNvPr id="12" name="Picture 32" descr="Картинки по запросу герб рк 2019">
            <a:extLst>
              <a:ext uri="{FF2B5EF4-FFF2-40B4-BE49-F238E27FC236}">
                <a16:creationId xmlns:a16="http://schemas.microsoft.com/office/drawing/2014/main" id="{98A0ACC3-AD35-471D-B831-8D598F98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97" y="203550"/>
            <a:ext cx="754831" cy="7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6E3B5B-0BC8-4122-9C4D-D4441E468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4086489" y="2658147"/>
            <a:ext cx="4012047" cy="758350"/>
          </a:xfrm>
          <a:prstGeom prst="rect">
            <a:avLst/>
          </a:prstGeom>
          <a:solidFill>
            <a:schemeClr val="accent2"/>
          </a:solidFill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6054D-AD22-42EB-9874-1C2A54B1E1B6}"/>
              </a:ext>
            </a:extLst>
          </p:cNvPr>
          <p:cNvSpPr txBox="1"/>
          <p:nvPr/>
        </p:nvSpPr>
        <p:spPr>
          <a:xfrm>
            <a:off x="0" y="3423828"/>
            <a:ext cx="12192000" cy="4718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algn="ctr" defTabSz="515264">
              <a:buClr>
                <a:schemeClr val="tx2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КАЗАХСТАНСКИЙ ЦЕНТР ИНДУСТРИИ И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328726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8091375" y="2945219"/>
            <a:ext cx="3749749" cy="76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17580" y="2941676"/>
            <a:ext cx="3749749" cy="76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3785" y="2938132"/>
            <a:ext cx="3749749" cy="76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3" name="Google Shape;833;p74"/>
          <p:cNvPicPr preferRelativeResize="0"/>
          <p:nvPr/>
        </p:nvPicPr>
        <p:blipFill/>
        <p:spPr>
          <a:xfrm>
            <a:off x="-2029176" y="16634"/>
            <a:ext cx="2823" cy="211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F76054D-AD22-42EB-9874-1C2A54B1E1B6}"/>
              </a:ext>
            </a:extLst>
          </p:cNvPr>
          <p:cNvSpPr txBox="1"/>
          <p:nvPr/>
        </p:nvSpPr>
        <p:spPr>
          <a:xfrm>
            <a:off x="0" y="2"/>
            <a:ext cx="12192000" cy="4514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867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ОСНОВНЫЕ НАПРАВЛЕНИЯ ДЕЯТЕЛЬНОСТИ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6E3B5B-0BC8-4122-9C4D-D4441E468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51" t="39236" r="20988" b="50000"/>
          <a:stretch/>
        </p:blipFill>
        <p:spPr>
          <a:xfrm>
            <a:off x="4501350" y="681101"/>
            <a:ext cx="3175548" cy="600236"/>
          </a:xfrm>
          <a:prstGeom prst="rect">
            <a:avLst/>
          </a:prstGeom>
          <a:solidFill>
            <a:schemeClr val="accent2"/>
          </a:solidFill>
          <a:effectLst/>
        </p:spPr>
      </p:pic>
      <p:sp>
        <p:nvSpPr>
          <p:cNvPr id="27" name="Прямоугольник 26"/>
          <p:cNvSpPr/>
          <p:nvPr/>
        </p:nvSpPr>
        <p:spPr>
          <a:xfrm>
            <a:off x="350874" y="1403492"/>
            <a:ext cx="11493796" cy="76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3523" y="1456447"/>
            <a:ext cx="11047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налитический центр по вопросам развития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обрабатывающей промышленности и смежных отраслей экономики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-164676" y="6290949"/>
            <a:ext cx="1195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Единственный акционер – Министерство индустрии и инфраструктурного развития Республики Казахстан </a:t>
            </a:r>
            <a:endParaRPr lang="ru-RU" sz="20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9609" y="3828569"/>
            <a:ext cx="37639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spcAft>
                <a:spcPts val="600"/>
              </a:spcAft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Выработка рекомендаций по вопросам 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spcAft>
                <a:spcPts val="600"/>
              </a:spcAft>
              <a:tabLst>
                <a:tab pos="446088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политики;</a:t>
            </a:r>
          </a:p>
          <a:p>
            <a:pPr marL="88900" indent="-88900" algn="just">
              <a:spcAft>
                <a:spcPts val="600"/>
              </a:spcAft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Обзоры и анализ отраслей 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промышленности, товаров, внутренних и внешних рынков;</a:t>
            </a:r>
          </a:p>
          <a:p>
            <a:pPr algn="just">
              <a:spcAft>
                <a:spcPts val="600"/>
              </a:spcAft>
              <a:tabLst>
                <a:tab pos="446088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494" y="3029431"/>
            <a:ext cx="375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Содействие индустриальному развитию страны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9609" y="2700671"/>
            <a:ext cx="3763926" cy="3040910"/>
          </a:xfrm>
          <a:prstGeom prst="roundRect">
            <a:avLst>
              <a:gd name="adj" fmla="val 508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21125" y="3010126"/>
            <a:ext cx="3742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Развитие индустриальной инфраструктуры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40994" y="3021050"/>
            <a:ext cx="365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Комплексное стимулирование субъектов промышленности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214038" y="2704214"/>
            <a:ext cx="3763926" cy="3047999"/>
          </a:xfrm>
          <a:prstGeom prst="roundRect">
            <a:avLst>
              <a:gd name="adj" fmla="val 508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077200" y="2697126"/>
            <a:ext cx="3763926" cy="3044455"/>
          </a:xfrm>
          <a:prstGeom prst="roundRect">
            <a:avLst>
              <a:gd name="adj" fmla="val 508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21127" y="3828834"/>
            <a:ext cx="3774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Координация специальных экономических и индустриальных зон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73657" y="3821740"/>
            <a:ext cx="377455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Стимулирование повышения производительности труда;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Продвижение товаров на внутреннем рынке;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Служба развития поставщиков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Цифровая трансформация промышленности</a:t>
            </a: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0800000">
            <a:off x="680565" y="2254102"/>
            <a:ext cx="3200400" cy="2658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4501350" y="2257640"/>
            <a:ext cx="3200400" cy="2658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10800000">
            <a:off x="8332768" y="2250545"/>
            <a:ext cx="3200400" cy="2658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Изображение" descr="Изображение">
            <a:extLst>
              <a:ext uri="{FF2B5EF4-FFF2-40B4-BE49-F238E27FC236}">
                <a16:creationId xmlns:a16="http://schemas.microsoft.com/office/drawing/2014/main" id="{98B91435-2FB5-4AB3-8A06-53399DEA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594" y="109182"/>
            <a:ext cx="1813100" cy="264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Скругленный прямоугольник 47">
            <a:extLst>
              <a:ext uri="{FF2B5EF4-FFF2-40B4-BE49-F238E27FC236}">
                <a16:creationId xmlns:a16="http://schemas.microsoft.com/office/drawing/2014/main" id="{97DC5AB0-C63E-4978-B6DC-B9482FE1458E}"/>
              </a:ext>
            </a:extLst>
          </p:cNvPr>
          <p:cNvSpPr/>
          <p:nvPr/>
        </p:nvSpPr>
        <p:spPr>
          <a:xfrm>
            <a:off x="8012151" y="2576932"/>
            <a:ext cx="3894023" cy="3572545"/>
          </a:xfrm>
          <a:prstGeom prst="roundRect">
            <a:avLst>
              <a:gd name="adj" fmla="val 5082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16671-EEA8-4170-B748-5539EA85A770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855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E0138A48-2992-4BE9-BDAB-7828D091DE64}"/>
              </a:ext>
            </a:extLst>
          </p:cNvPr>
          <p:cNvSpPr txBox="1">
            <a:spLocks/>
          </p:cNvSpPr>
          <p:nvPr/>
        </p:nvSpPr>
        <p:spPr>
          <a:xfrm>
            <a:off x="626928" y="1315192"/>
            <a:ext cx="4003288" cy="3479118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863D"/>
              </a:buClr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1580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129BDD8-0BB3-4E09-9365-301B1C20CF7B}"/>
              </a:ext>
            </a:extLst>
          </p:cNvPr>
          <p:cNvSpPr/>
          <p:nvPr/>
        </p:nvSpPr>
        <p:spPr>
          <a:xfrm>
            <a:off x="815030" y="1931143"/>
            <a:ext cx="34961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инженерно-технического персонала, производственного персонала, в том числе топ-менеджеров (РК и зарубежье);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иностранного работника по трудовому договору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3CDA2E-E12A-4449-AD8F-BF2632116784}"/>
              </a:ext>
            </a:extLst>
          </p:cNvPr>
          <p:cNvSpPr txBox="1"/>
          <p:nvPr/>
        </p:nvSpPr>
        <p:spPr>
          <a:xfrm>
            <a:off x="816423" y="4063204"/>
            <a:ext cx="36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30 млн. тенге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период: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месяца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63483" y="63672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711A1-399A-4B1E-97C7-F37A2CB9C4DE}"/>
              </a:ext>
            </a:extLst>
          </p:cNvPr>
          <p:cNvSpPr txBox="1"/>
          <p:nvPr/>
        </p:nvSpPr>
        <p:spPr>
          <a:xfrm>
            <a:off x="598" y="-11619"/>
            <a:ext cx="12192000" cy="379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Меры государственной поддержки, направленные на повышение производительности труда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86F3F-E82B-4250-9502-EF8419C5ADFE}"/>
              </a:ext>
            </a:extLst>
          </p:cNvPr>
          <p:cNvSpPr txBox="1"/>
          <p:nvPr/>
        </p:nvSpPr>
        <p:spPr>
          <a:xfrm>
            <a:off x="1165367" y="822376"/>
            <a:ext cx="2861475" cy="96949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88900" marR="13546"/>
            <a:r>
              <a:rPr lang="ru-RU" sz="1500" b="1" spc="-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КОМПЕТЕНЦИЙ ПРЕДПРИЯТИЯ</a:t>
            </a:r>
          </a:p>
          <a:p>
            <a:pPr marR="13546"/>
            <a:endParaRPr lang="x-none" sz="1200" b="1" spc="-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Школьный класс со сплошной заливкой">
            <a:extLst>
              <a:ext uri="{FF2B5EF4-FFF2-40B4-BE49-F238E27FC236}">
                <a16:creationId xmlns:a16="http://schemas.microsoft.com/office/drawing/2014/main" id="{F9C6D108-4ECB-4232-88F9-176459AA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20" y="935575"/>
            <a:ext cx="637722" cy="69651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D9CBCBF-4089-46C2-A647-64DEF160D245}"/>
              </a:ext>
            </a:extLst>
          </p:cNvPr>
          <p:cNvSpPr txBox="1">
            <a:spLocks/>
          </p:cNvSpPr>
          <p:nvPr/>
        </p:nvSpPr>
        <p:spPr>
          <a:xfrm>
            <a:off x="7549379" y="1316487"/>
            <a:ext cx="4115819" cy="3479118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863D"/>
              </a:buClr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5C9C8D-CAFA-41DA-B76C-7F8861517FEA}"/>
              </a:ext>
            </a:extLst>
          </p:cNvPr>
          <p:cNvSpPr txBox="1"/>
          <p:nvPr/>
        </p:nvSpPr>
        <p:spPr>
          <a:xfrm>
            <a:off x="8298735" y="840666"/>
            <a:ext cx="2861475" cy="109260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88900" marR="13546">
              <a:defRPr sz="1500" b="1" spc="-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КОМПЛЕКСНЫЙ ПЛАН ИНДУСТРИАЛЬНО-ИННОВАЦИОННОГО ПРОЕКТА</a:t>
            </a:r>
          </a:p>
          <a:p>
            <a:endParaRPr lang="x-none" sz="500" dirty="0"/>
          </a:p>
        </p:txBody>
      </p:sp>
      <p:pic>
        <p:nvPicPr>
          <p:cNvPr id="14" name="Рисунок 13" descr="Список контур">
            <a:extLst>
              <a:ext uri="{FF2B5EF4-FFF2-40B4-BE49-F238E27FC236}">
                <a16:creationId xmlns:a16="http://schemas.microsoft.com/office/drawing/2014/main" id="{2C8616AD-8B11-4292-8E1D-78D5FDDE0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4347" y="1064456"/>
            <a:ext cx="624947" cy="62494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D736A70-8B26-4905-863D-BA804F1566D0}"/>
              </a:ext>
            </a:extLst>
          </p:cNvPr>
          <p:cNvSpPr txBox="1"/>
          <p:nvPr/>
        </p:nvSpPr>
        <p:spPr>
          <a:xfrm>
            <a:off x="8002118" y="3986795"/>
            <a:ext cx="321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60 млн. тенге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период: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месяцев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042F6B-F83B-4EF2-ADF2-B15E26D0152C}"/>
              </a:ext>
            </a:extLst>
          </p:cNvPr>
          <p:cNvSpPr txBox="1"/>
          <p:nvPr/>
        </p:nvSpPr>
        <p:spPr>
          <a:xfrm>
            <a:off x="7959312" y="2013005"/>
            <a:ext cx="3540319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§"/>
              <a:defRPr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разработка комплексного плана индустриально-инновационного проекта для получения долгосрочного лизингового финансирования;</a:t>
            </a:r>
          </a:p>
          <a:p>
            <a:endParaRPr lang="ru-RU" sz="1400" dirty="0"/>
          </a:p>
          <a:p>
            <a:r>
              <a:rPr lang="ru-RU" sz="1400" dirty="0"/>
              <a:t>разработка и/или экспертиза ТЭО для проекта, включенного в Карту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E7B78-ABFB-4A26-8814-AB239B95F5F5}"/>
              </a:ext>
            </a:extLst>
          </p:cNvPr>
          <p:cNvSpPr txBox="1"/>
          <p:nvPr/>
        </p:nvSpPr>
        <p:spPr>
          <a:xfrm>
            <a:off x="815030" y="5419366"/>
            <a:ext cx="10334264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увеличивается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до 3 месяцев</a:t>
            </a:r>
          </a:p>
          <a:p>
            <a:pPr marL="285750" indent="-28575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на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IT – специалистов</a:t>
            </a:r>
          </a:p>
          <a:p>
            <a:pPr marL="285750" indent="-28575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Возмещаемый период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привлечению иностранного работника составит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месяцев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(привлекается для двух целей: создание новых производств и модернизацию действующего)</a:t>
            </a:r>
          </a:p>
        </p:txBody>
      </p:sp>
      <p:pic>
        <p:nvPicPr>
          <p:cNvPr id="61" name="Изображение" descr="Изображение">
            <a:extLst>
              <a:ext uri="{FF2B5EF4-FFF2-40B4-BE49-F238E27FC236}">
                <a16:creationId xmlns:a16="http://schemas.microsoft.com/office/drawing/2014/main" id="{AAF8A56A-5B41-4747-857E-1DCB2918F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775" y="52226"/>
            <a:ext cx="1576098" cy="230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C846D445-F438-4600-95CB-0B33B5648380}"/>
              </a:ext>
            </a:extLst>
          </p:cNvPr>
          <p:cNvGrpSpPr/>
          <p:nvPr/>
        </p:nvGrpSpPr>
        <p:grpSpPr>
          <a:xfrm>
            <a:off x="5728099" y="1962518"/>
            <a:ext cx="1024537" cy="2747017"/>
            <a:chOff x="895292" y="762323"/>
            <a:chExt cx="1901118" cy="5547039"/>
          </a:xfrm>
        </p:grpSpPr>
        <p:pic>
          <p:nvPicPr>
            <p:cNvPr id="63" name="Рисунок 62" descr="Изображение выглядит как стоит, костюм, мужчина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95FC2F54-6413-4218-A659-E05895C37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7" r="31808"/>
            <a:stretch/>
          </p:blipFill>
          <p:spPr>
            <a:xfrm>
              <a:off x="895292" y="762323"/>
              <a:ext cx="1901118" cy="5547039"/>
            </a:xfrm>
            <a:prstGeom prst="rect">
              <a:avLst/>
            </a:prstGeom>
          </p:spPr>
        </p:pic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DDD22B04-142B-48BA-BAD1-ECA1E7EA910B}"/>
                </a:ext>
              </a:extLst>
            </p:cNvPr>
            <p:cNvSpPr/>
            <p:nvPr/>
          </p:nvSpPr>
          <p:spPr>
            <a:xfrm>
              <a:off x="1463039" y="1171004"/>
              <a:ext cx="360000" cy="489307"/>
            </a:xfrm>
            <a:prstGeom prst="ellipse">
              <a:avLst/>
            </a:prstGeom>
            <a:solidFill>
              <a:srgbClr val="E3C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Равнобедренный треугольник 65">
            <a:extLst>
              <a:ext uri="{FF2B5EF4-FFF2-40B4-BE49-F238E27FC236}">
                <a16:creationId xmlns:a16="http://schemas.microsoft.com/office/drawing/2014/main" id="{7E2574ED-C684-4A99-99DA-3B87B8E41240}"/>
              </a:ext>
            </a:extLst>
          </p:cNvPr>
          <p:cNvSpPr/>
          <p:nvPr/>
        </p:nvSpPr>
        <p:spPr>
          <a:xfrm rot="5400000">
            <a:off x="6592755" y="3132998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31E6635F-24F1-4434-9BC2-B7F3DF817CF2}"/>
              </a:ext>
            </a:extLst>
          </p:cNvPr>
          <p:cNvSpPr/>
          <p:nvPr/>
        </p:nvSpPr>
        <p:spPr>
          <a:xfrm rot="16200000">
            <a:off x="4891508" y="3123871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8859986-B43F-4DFC-B550-FB227740C9FF}"/>
              </a:ext>
            </a:extLst>
          </p:cNvPr>
          <p:cNvSpPr/>
          <p:nvPr/>
        </p:nvSpPr>
        <p:spPr>
          <a:xfrm>
            <a:off x="626928" y="5127373"/>
            <a:ext cx="11038270" cy="149083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5189AC-198C-4D77-8E8D-7BF3EFCD772C}"/>
              </a:ext>
            </a:extLst>
          </p:cNvPr>
          <p:cNvSpPr txBox="1"/>
          <p:nvPr/>
        </p:nvSpPr>
        <p:spPr>
          <a:xfrm>
            <a:off x="4549506" y="4929024"/>
            <a:ext cx="3452612" cy="369332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изменения</a:t>
            </a:r>
          </a:p>
        </p:txBody>
      </p:sp>
      <p:sp>
        <p:nvSpPr>
          <p:cNvPr id="79" name="Равнобедренный треугольник 78">
            <a:extLst>
              <a:ext uri="{FF2B5EF4-FFF2-40B4-BE49-F238E27FC236}">
                <a16:creationId xmlns:a16="http://schemas.microsoft.com/office/drawing/2014/main" id="{C2DF025C-5D3D-49F3-973B-7056B8E96539}"/>
              </a:ext>
            </a:extLst>
          </p:cNvPr>
          <p:cNvSpPr/>
          <p:nvPr/>
        </p:nvSpPr>
        <p:spPr>
          <a:xfrm rot="10800000">
            <a:off x="2079739" y="4880814"/>
            <a:ext cx="723014" cy="2011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2A775C-E88B-4345-BA8F-4B38897D6E44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963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E0138A48-2992-4BE9-BDAB-7828D091DE64}"/>
              </a:ext>
            </a:extLst>
          </p:cNvPr>
          <p:cNvSpPr txBox="1">
            <a:spLocks/>
          </p:cNvSpPr>
          <p:nvPr/>
        </p:nvSpPr>
        <p:spPr>
          <a:xfrm>
            <a:off x="604629" y="1214833"/>
            <a:ext cx="4135905" cy="3966422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863D"/>
              </a:buClr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1580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3CDA2E-E12A-4449-AD8F-BF2632116784}"/>
              </a:ext>
            </a:extLst>
          </p:cNvPr>
          <p:cNvSpPr txBox="1"/>
          <p:nvPr/>
        </p:nvSpPr>
        <p:spPr>
          <a:xfrm>
            <a:off x="810510" y="4492745"/>
            <a:ext cx="36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60 млн тенге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период: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месяца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FE4F4D8-49EC-4AFF-BBDF-1F4A3CF5FAD7}"/>
              </a:ext>
            </a:extLst>
          </p:cNvPr>
          <p:cNvGrpSpPr/>
          <p:nvPr/>
        </p:nvGrpSpPr>
        <p:grpSpPr>
          <a:xfrm>
            <a:off x="5695449" y="2025010"/>
            <a:ext cx="1024537" cy="2747017"/>
            <a:chOff x="895292" y="762323"/>
            <a:chExt cx="1901118" cy="5547039"/>
          </a:xfrm>
        </p:grpSpPr>
        <p:pic>
          <p:nvPicPr>
            <p:cNvPr id="36" name="Рисунок 35" descr="Изображение выглядит как стоит, костюм, мужчина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F821091F-355D-431B-AA8E-D2F73A497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7" r="31808"/>
            <a:stretch/>
          </p:blipFill>
          <p:spPr>
            <a:xfrm>
              <a:off x="895292" y="762323"/>
              <a:ext cx="1901118" cy="5547039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36B408F-7032-4723-93C0-E905217702B9}"/>
                </a:ext>
              </a:extLst>
            </p:cNvPr>
            <p:cNvSpPr/>
            <p:nvPr/>
          </p:nvSpPr>
          <p:spPr>
            <a:xfrm>
              <a:off x="1463039" y="1171004"/>
              <a:ext cx="360000" cy="489307"/>
            </a:xfrm>
            <a:prstGeom prst="ellipse">
              <a:avLst/>
            </a:prstGeom>
            <a:solidFill>
              <a:srgbClr val="E3C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63483" y="63672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711A1-399A-4B1E-97C7-F37A2CB9C4DE}"/>
              </a:ext>
            </a:extLst>
          </p:cNvPr>
          <p:cNvSpPr txBox="1"/>
          <p:nvPr/>
        </p:nvSpPr>
        <p:spPr>
          <a:xfrm>
            <a:off x="598" y="-11619"/>
            <a:ext cx="12192000" cy="379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Меры государственной поддержки, направленные на повышение производительности труда </a:t>
            </a: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28564070-8C20-4925-AC76-DF77A26058FA}"/>
              </a:ext>
            </a:extLst>
          </p:cNvPr>
          <p:cNvSpPr/>
          <p:nvPr/>
        </p:nvSpPr>
        <p:spPr>
          <a:xfrm rot="5400000">
            <a:off x="6592755" y="3132998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79929A60-76AE-4570-A9F7-952AD3B26510}"/>
              </a:ext>
            </a:extLst>
          </p:cNvPr>
          <p:cNvSpPr/>
          <p:nvPr/>
        </p:nvSpPr>
        <p:spPr>
          <a:xfrm rot="16200000">
            <a:off x="4891508" y="3123871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86F3F-E82B-4250-9502-EF8419C5ADFE}"/>
              </a:ext>
            </a:extLst>
          </p:cNvPr>
          <p:cNvSpPr txBox="1"/>
          <p:nvPr/>
        </p:nvSpPr>
        <p:spPr>
          <a:xfrm>
            <a:off x="1143069" y="722017"/>
            <a:ext cx="2861475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88900" marR="13546">
              <a:defRPr sz="1500" b="1" spc="-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ПОВЫШЕНИЕ ЭФФЕКТИВНОСТИ ОРГАНИЗАЦИИ ПРОИЗВОДСТВА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9CBCBF-4089-46C2-A647-64DEF160D245}"/>
              </a:ext>
            </a:extLst>
          </p:cNvPr>
          <p:cNvSpPr txBox="1">
            <a:spLocks/>
          </p:cNvSpPr>
          <p:nvPr/>
        </p:nvSpPr>
        <p:spPr>
          <a:xfrm>
            <a:off x="7390896" y="1216129"/>
            <a:ext cx="4339302" cy="3966422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863D"/>
              </a:buClr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5C9C8D-CAFA-41DA-B76C-7F8861517FEA}"/>
              </a:ext>
            </a:extLst>
          </p:cNvPr>
          <p:cNvSpPr txBox="1"/>
          <p:nvPr/>
        </p:nvSpPr>
        <p:spPr>
          <a:xfrm>
            <a:off x="8346487" y="707725"/>
            <a:ext cx="2861475" cy="93871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88900" marR="13546">
              <a:defRPr sz="1500" b="1" spc="-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500" dirty="0"/>
          </a:p>
          <a:p>
            <a:r>
              <a:rPr lang="ru-RU" dirty="0"/>
              <a:t>СОВЕРШЕНСТВОВАНИЕ ТЕХНОЛОГИЧЕСКИХ ПРОЦЕССОВ</a:t>
            </a:r>
          </a:p>
          <a:p>
            <a:endParaRPr lang="ru-RU" sz="5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736A70-8B26-4905-863D-BA804F1566D0}"/>
              </a:ext>
            </a:extLst>
          </p:cNvPr>
          <p:cNvSpPr txBox="1"/>
          <p:nvPr/>
        </p:nvSpPr>
        <p:spPr>
          <a:xfrm>
            <a:off x="7786775" y="4491384"/>
            <a:ext cx="321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60 млн тенге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период: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месяца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E7B78-ABFB-4A26-8814-AB239B95F5F5}"/>
              </a:ext>
            </a:extLst>
          </p:cNvPr>
          <p:cNvSpPr txBox="1"/>
          <p:nvPr/>
        </p:nvSpPr>
        <p:spPr>
          <a:xfrm>
            <a:off x="673727" y="5641871"/>
            <a:ext cx="10913643" cy="94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 внедрение и приобретение  лицензированного программного обеспечения</a:t>
            </a:r>
          </a:p>
          <a:p>
            <a:pPr>
              <a:lnSpc>
                <a:spcPct val="108000"/>
              </a:lnSpc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(Затраты должны быть предусмотрены в рамках Цифровой стратегии) </a:t>
            </a: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+10% возмещения затрат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привлечения отечественных поставщиков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разработки, внедрения и приобретения ПО</a:t>
            </a: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инструктаж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(обучение) по работе с оборудованием</a:t>
            </a:r>
          </a:p>
        </p:txBody>
      </p:sp>
      <p:pic>
        <p:nvPicPr>
          <p:cNvPr id="3" name="Рисунок 2" descr="Механическая рука контур">
            <a:extLst>
              <a:ext uri="{FF2B5EF4-FFF2-40B4-BE49-F238E27FC236}">
                <a16:creationId xmlns:a16="http://schemas.microsoft.com/office/drawing/2014/main" id="{99F18856-FB6E-4976-8D27-DD2D23125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1737" y="1012143"/>
            <a:ext cx="568135" cy="594872"/>
          </a:xfrm>
          <a:prstGeom prst="rect">
            <a:avLst/>
          </a:prstGeom>
        </p:spPr>
      </p:pic>
      <p:pic>
        <p:nvPicPr>
          <p:cNvPr id="6" name="Рисунок 5" descr="Производство контур">
            <a:extLst>
              <a:ext uri="{FF2B5EF4-FFF2-40B4-BE49-F238E27FC236}">
                <a16:creationId xmlns:a16="http://schemas.microsoft.com/office/drawing/2014/main" id="{F57525E2-6292-4FE5-876E-6093A3D9D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1563" y="930660"/>
            <a:ext cx="613361" cy="61336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1A22A7D-7DE6-4BF2-8BA7-7744EA4A6D33}"/>
              </a:ext>
            </a:extLst>
          </p:cNvPr>
          <p:cNvSpPr/>
          <p:nvPr/>
        </p:nvSpPr>
        <p:spPr>
          <a:xfrm>
            <a:off x="710051" y="1806261"/>
            <a:ext cx="399763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документации и/или внедрение прогрессивных управленческих и производственных технологий;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энергоэффективные и зеленые технологии;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управления проектами;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Бережливого производства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внедрение технологии (элементы)    Индустрии 4.0.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F3767E7-E1AD-4E41-AE7E-B2821ECF86D5}"/>
              </a:ext>
            </a:extLst>
          </p:cNvPr>
          <p:cNvSpPr/>
          <p:nvPr/>
        </p:nvSpPr>
        <p:spPr>
          <a:xfrm>
            <a:off x="7593633" y="1757400"/>
            <a:ext cx="403864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и энергоаудит;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 в области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промдизайна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продукции;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монтаж, шеф-монтаж, пусконаладка оборудования;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инженерные, конструкторские разработки;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техобслуживание оборудования;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промиспытаний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Изображение" descr="Изображение">
            <a:extLst>
              <a:ext uri="{FF2B5EF4-FFF2-40B4-BE49-F238E27FC236}">
                <a16:creationId xmlns:a16="http://schemas.microsoft.com/office/drawing/2014/main" id="{CB2707F5-9982-457C-9E15-7F1A11374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9913" y="101067"/>
            <a:ext cx="1576098" cy="23007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72C6CC2-494C-46BA-9172-2925039ED727}"/>
              </a:ext>
            </a:extLst>
          </p:cNvPr>
          <p:cNvSpPr/>
          <p:nvPr/>
        </p:nvSpPr>
        <p:spPr>
          <a:xfrm>
            <a:off x="604630" y="5439669"/>
            <a:ext cx="11125568" cy="123346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A2F485-AFE2-4776-A039-536D620881E9}"/>
              </a:ext>
            </a:extLst>
          </p:cNvPr>
          <p:cNvSpPr txBox="1"/>
          <p:nvPr/>
        </p:nvSpPr>
        <p:spPr>
          <a:xfrm>
            <a:off x="3292409" y="5284484"/>
            <a:ext cx="5750009" cy="307777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изменения в рамках цифровой трансформации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BAE17-7681-4192-BC97-1D0914468E6A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7781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E0138A48-2992-4BE9-BDAB-7828D091DE64}"/>
              </a:ext>
            </a:extLst>
          </p:cNvPr>
          <p:cNvSpPr txBox="1">
            <a:spLocks/>
          </p:cNvSpPr>
          <p:nvPr/>
        </p:nvSpPr>
        <p:spPr>
          <a:xfrm>
            <a:off x="568592" y="992759"/>
            <a:ext cx="4162530" cy="4033661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863D"/>
              </a:buClr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1580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3CDA2E-E12A-4449-AD8F-BF2632116784}"/>
              </a:ext>
            </a:extLst>
          </p:cNvPr>
          <p:cNvSpPr txBox="1"/>
          <p:nvPr/>
        </p:nvSpPr>
        <p:spPr>
          <a:xfrm>
            <a:off x="837708" y="4422997"/>
            <a:ext cx="36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2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МРП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период: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месяца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FE4F4D8-49EC-4AFF-BBDF-1F4A3CF5FAD7}"/>
              </a:ext>
            </a:extLst>
          </p:cNvPr>
          <p:cNvGrpSpPr/>
          <p:nvPr/>
        </p:nvGrpSpPr>
        <p:grpSpPr>
          <a:xfrm>
            <a:off x="5704359" y="1994070"/>
            <a:ext cx="1024537" cy="2747017"/>
            <a:chOff x="895292" y="762323"/>
            <a:chExt cx="1901118" cy="5547039"/>
          </a:xfrm>
        </p:grpSpPr>
        <p:pic>
          <p:nvPicPr>
            <p:cNvPr id="36" name="Рисунок 35" descr="Изображение выглядит как стоит, костюм, мужчина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F821091F-355D-431B-AA8E-D2F73A497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7" r="31808"/>
            <a:stretch/>
          </p:blipFill>
          <p:spPr>
            <a:xfrm>
              <a:off x="895292" y="762323"/>
              <a:ext cx="1901118" cy="5547039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36B408F-7032-4723-93C0-E905217702B9}"/>
                </a:ext>
              </a:extLst>
            </p:cNvPr>
            <p:cNvSpPr/>
            <p:nvPr/>
          </p:nvSpPr>
          <p:spPr>
            <a:xfrm>
              <a:off x="1463039" y="1171004"/>
              <a:ext cx="360000" cy="489307"/>
            </a:xfrm>
            <a:prstGeom prst="ellipse">
              <a:avLst/>
            </a:prstGeom>
            <a:solidFill>
              <a:srgbClr val="E3C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63483" y="63672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711A1-399A-4B1E-97C7-F37A2CB9C4DE}"/>
              </a:ext>
            </a:extLst>
          </p:cNvPr>
          <p:cNvSpPr txBox="1"/>
          <p:nvPr/>
        </p:nvSpPr>
        <p:spPr>
          <a:xfrm>
            <a:off x="598" y="-11619"/>
            <a:ext cx="12192000" cy="379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меры государственной поддержки, направленные на продвижение отечественных ТРУ</a:t>
            </a: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28564070-8C20-4925-AC76-DF77A26058FA}"/>
              </a:ext>
            </a:extLst>
          </p:cNvPr>
          <p:cNvSpPr/>
          <p:nvPr/>
        </p:nvSpPr>
        <p:spPr>
          <a:xfrm rot="5400000">
            <a:off x="6592755" y="3132998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79929A60-76AE-4570-A9F7-952AD3B26510}"/>
              </a:ext>
            </a:extLst>
          </p:cNvPr>
          <p:cNvSpPr/>
          <p:nvPr/>
        </p:nvSpPr>
        <p:spPr>
          <a:xfrm rot="16200000">
            <a:off x="4891508" y="3123871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86F3F-E82B-4250-9502-EF8419C5ADFE}"/>
              </a:ext>
            </a:extLst>
          </p:cNvPr>
          <p:cNvSpPr txBox="1"/>
          <p:nvPr/>
        </p:nvSpPr>
        <p:spPr>
          <a:xfrm>
            <a:off x="1110837" y="612760"/>
            <a:ext cx="3128658" cy="67710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88900" marR="13546">
              <a:defRPr sz="1400" b="1" spc="-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500" dirty="0"/>
          </a:p>
          <a:p>
            <a:pPr marL="0"/>
            <a:r>
              <a:rPr lang="ru-RU" dirty="0"/>
              <a:t>ПРОДВИЖЕНИЕ ТОВАРОВ НА ВНУТРЕННЕМ РЫНКЕ</a:t>
            </a:r>
          </a:p>
          <a:p>
            <a:endParaRPr lang="ru-RU" sz="5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9CBCBF-4089-46C2-A647-64DEF160D245}"/>
              </a:ext>
            </a:extLst>
          </p:cNvPr>
          <p:cNvSpPr txBox="1">
            <a:spLocks/>
          </p:cNvSpPr>
          <p:nvPr/>
        </p:nvSpPr>
        <p:spPr>
          <a:xfrm>
            <a:off x="7582832" y="992759"/>
            <a:ext cx="4147366" cy="4014139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5C9C8D-CAFA-41DA-B76C-7F8861517FEA}"/>
              </a:ext>
            </a:extLst>
          </p:cNvPr>
          <p:cNvSpPr txBox="1"/>
          <p:nvPr/>
        </p:nvSpPr>
        <p:spPr>
          <a:xfrm>
            <a:off x="8262041" y="636284"/>
            <a:ext cx="2861475" cy="67710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88900" marR="13546">
              <a:defRPr sz="1400" b="1" spc="-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500" dirty="0"/>
          </a:p>
          <a:p>
            <a:r>
              <a:rPr lang="ru-RU" dirty="0"/>
              <a:t>СЛУЖБА РАЗВИТИЯ ПОСТАВЩИКОВ</a:t>
            </a:r>
          </a:p>
          <a:p>
            <a:endParaRPr lang="ru-RU" sz="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E7B78-ABFB-4A26-8814-AB239B95F5F5}"/>
              </a:ext>
            </a:extLst>
          </p:cNvPr>
          <p:cNvSpPr txBox="1"/>
          <p:nvPr/>
        </p:nvSpPr>
        <p:spPr>
          <a:xfrm>
            <a:off x="609722" y="5343554"/>
            <a:ext cx="4219894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маркировку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субъектов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легкой промышленности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Встречные обязательства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>
              <a:lnSpc>
                <a:spcPct val="108000"/>
              </a:lnSpc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3% КПН, 3% доход от реализации продукции;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соразмерность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возврата денежных средств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1A22A7D-7DE6-4BF2-8BA7-7744EA4A6D33}"/>
              </a:ext>
            </a:extLst>
          </p:cNvPr>
          <p:cNvSpPr/>
          <p:nvPr/>
        </p:nvSpPr>
        <p:spPr>
          <a:xfrm>
            <a:off x="680682" y="1339802"/>
            <a:ext cx="399763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проведение оценки, связанной с подтверждением соответствия обработанных ТРУ;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проведение сертификационных и лабораторных испытаний выпускаемой продукции;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проведение инспекционного аудита и контроля;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регистрацию сертификатов;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переоформление м продление сертификатов</a:t>
            </a:r>
          </a:p>
        </p:txBody>
      </p:sp>
      <p:pic>
        <p:nvPicPr>
          <p:cNvPr id="31" name="Изображение" descr="Изображение">
            <a:extLst>
              <a:ext uri="{FF2B5EF4-FFF2-40B4-BE49-F238E27FC236}">
                <a16:creationId xmlns:a16="http://schemas.microsoft.com/office/drawing/2014/main" id="{CB2707F5-9982-457C-9E15-7F1A1137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13" y="101067"/>
            <a:ext cx="1576098" cy="23007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72C6CC2-494C-46BA-9172-2925039ED727}"/>
              </a:ext>
            </a:extLst>
          </p:cNvPr>
          <p:cNvSpPr/>
          <p:nvPr/>
        </p:nvSpPr>
        <p:spPr>
          <a:xfrm>
            <a:off x="587875" y="5237832"/>
            <a:ext cx="11125568" cy="136483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16D8F4-EE13-4AA7-B5E0-73F389B19844}"/>
              </a:ext>
            </a:extLst>
          </p:cNvPr>
          <p:cNvSpPr txBox="1"/>
          <p:nvPr/>
        </p:nvSpPr>
        <p:spPr>
          <a:xfrm>
            <a:off x="1141292" y="5038876"/>
            <a:ext cx="2502038" cy="33855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3E49B8-7642-4B27-A7BA-DF2AFAAAD694}"/>
              </a:ext>
            </a:extLst>
          </p:cNvPr>
          <p:cNvSpPr txBox="1"/>
          <p:nvPr/>
        </p:nvSpPr>
        <p:spPr>
          <a:xfrm>
            <a:off x="7766015" y="1406938"/>
            <a:ext cx="3692744" cy="2867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Комплексная Программа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повышению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онкурентоспособности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местных поставщиков соответствующих требованиям крупных иностранных и отечественных компаний, работающих в Казахстане</a:t>
            </a:r>
          </a:p>
          <a:p>
            <a:pPr marL="0" marR="0" lvl="0" indent="0" algn="just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инструмент в настоящее время осуществляется в рамках проекта Всемирного Банка «Повышение конкурентоспособности малых и средних предприятий».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85DD50-3D52-42AB-BA5D-14226DB12132}"/>
              </a:ext>
            </a:extLst>
          </p:cNvPr>
          <p:cNvSpPr txBox="1"/>
          <p:nvPr/>
        </p:nvSpPr>
        <p:spPr>
          <a:xfrm>
            <a:off x="7753626" y="4427118"/>
            <a:ext cx="371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</a:t>
            </a:r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понесенных затрат на сертификацию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657201-79D3-4FBF-A325-3A274FF60ED2}"/>
              </a:ext>
            </a:extLst>
          </p:cNvPr>
          <p:cNvSpPr txBox="1"/>
          <p:nvPr/>
        </p:nvSpPr>
        <p:spPr>
          <a:xfrm>
            <a:off x="7582832" y="5402976"/>
            <a:ext cx="42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на международную сертификацию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реализовывать в рамках правил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продвижению ТРУ на внутреннем рынке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A8D3F0-99C2-4054-B8BA-3DFD1D08735C}"/>
              </a:ext>
            </a:extLst>
          </p:cNvPr>
          <p:cNvSpPr txBox="1"/>
          <p:nvPr/>
        </p:nvSpPr>
        <p:spPr>
          <a:xfrm>
            <a:off x="7866345" y="5033644"/>
            <a:ext cx="3341617" cy="33855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изменения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00DB88-00E6-49CF-887E-C5C147A13040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3" name="Рисунок 2" descr="Значок буфера обмена контур">
            <a:extLst>
              <a:ext uri="{FF2B5EF4-FFF2-40B4-BE49-F238E27FC236}">
                <a16:creationId xmlns:a16="http://schemas.microsoft.com/office/drawing/2014/main" id="{715FAC08-6AF7-4688-9F8D-049145D6E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5205" y="861847"/>
            <a:ext cx="404290" cy="404290"/>
          </a:xfrm>
          <a:prstGeom prst="rect">
            <a:avLst/>
          </a:prstGeom>
        </p:spPr>
      </p:pic>
      <p:pic>
        <p:nvPicPr>
          <p:cNvPr id="6" name="Рисунок 5" descr="Рукопожатие контур">
            <a:extLst>
              <a:ext uri="{FF2B5EF4-FFF2-40B4-BE49-F238E27FC236}">
                <a16:creationId xmlns:a16="http://schemas.microsoft.com/office/drawing/2014/main" id="{037004A9-6178-4453-9094-BC80DF9A7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5030" y="687045"/>
            <a:ext cx="601863" cy="6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E0138A48-2992-4BE9-BDAB-7828D091DE64}"/>
              </a:ext>
            </a:extLst>
          </p:cNvPr>
          <p:cNvSpPr txBox="1">
            <a:spLocks/>
          </p:cNvSpPr>
          <p:nvPr/>
        </p:nvSpPr>
        <p:spPr>
          <a:xfrm>
            <a:off x="3392693" y="793618"/>
            <a:ext cx="8193423" cy="4201224"/>
          </a:xfrm>
          <a:prstGeom prst="rect">
            <a:avLst/>
          </a:prstGeom>
          <a:solidFill>
            <a:schemeClr val="bg1"/>
          </a:solidFill>
          <a:ln w="19050">
            <a:solidFill>
              <a:srgbClr val="274264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863D"/>
              </a:buClr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1580906" y="63934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3CDA2E-E12A-4449-AD8F-BF2632116784}"/>
              </a:ext>
            </a:extLst>
          </p:cNvPr>
          <p:cNvSpPr txBox="1"/>
          <p:nvPr/>
        </p:nvSpPr>
        <p:spPr>
          <a:xfrm>
            <a:off x="3865107" y="4336736"/>
            <a:ext cx="362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  <a:r>
              <a:rPr 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ru-RU" sz="16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3F57D7-3339-4962-8311-BC7DE951F1DD}"/>
              </a:ext>
            </a:extLst>
          </p:cNvPr>
          <p:cNvSpPr txBox="1"/>
          <p:nvPr/>
        </p:nvSpPr>
        <p:spPr>
          <a:xfrm>
            <a:off x="63483" y="636721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711A1-399A-4B1E-97C7-F37A2CB9C4DE}"/>
              </a:ext>
            </a:extLst>
          </p:cNvPr>
          <p:cNvSpPr txBox="1"/>
          <p:nvPr/>
        </p:nvSpPr>
        <p:spPr>
          <a:xfrm>
            <a:off x="598" y="-11619"/>
            <a:ext cx="12192000" cy="379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Новая мера государственной поддержки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79929A60-76AE-4570-A9F7-952AD3B26510}"/>
              </a:ext>
            </a:extLst>
          </p:cNvPr>
          <p:cNvSpPr/>
          <p:nvPr/>
        </p:nvSpPr>
        <p:spPr>
          <a:xfrm rot="5400000">
            <a:off x="2206390" y="3045045"/>
            <a:ext cx="723014" cy="26581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86F3F-E82B-4250-9502-EF8419C5ADFE}"/>
              </a:ext>
            </a:extLst>
          </p:cNvPr>
          <p:cNvSpPr txBox="1"/>
          <p:nvPr/>
        </p:nvSpPr>
        <p:spPr>
          <a:xfrm>
            <a:off x="4990695" y="654673"/>
            <a:ext cx="4821845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8900" marR="13546"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ПРОМЫШЛЕННЫЙ ГРАНТ</a:t>
            </a:r>
            <a:endParaRPr lang="ru-RU" sz="1400" b="1" spc="-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E7B78-ABFB-4A26-8814-AB239B95F5F5}"/>
              </a:ext>
            </a:extLst>
          </p:cNvPr>
          <p:cNvSpPr txBox="1"/>
          <p:nvPr/>
        </p:nvSpPr>
        <p:spPr>
          <a:xfrm>
            <a:off x="3631694" y="5586185"/>
            <a:ext cx="6788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Закона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Казахстан «О промышленной политике»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1A22A7D-7DE6-4BF2-8BA7-7744EA4A6D33}"/>
              </a:ext>
            </a:extLst>
          </p:cNvPr>
          <p:cNvSpPr/>
          <p:nvPr/>
        </p:nvSpPr>
        <p:spPr>
          <a:xfrm>
            <a:off x="3726993" y="1079583"/>
            <a:ext cx="7349248" cy="322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нового оборудования для обновления парка технологического оборудования</a:t>
            </a: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усовершенствование и/или внедрение новой технологии путем трансферта передовых технологий</a:t>
            </a: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технологической линии для создания нового производства</a:t>
            </a: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автоматизацию и/или диспетчеризацию технологических процессов производства</a:t>
            </a:r>
          </a:p>
        </p:txBody>
      </p:sp>
      <p:pic>
        <p:nvPicPr>
          <p:cNvPr id="31" name="Изображение" descr="Изображение">
            <a:extLst>
              <a:ext uri="{FF2B5EF4-FFF2-40B4-BE49-F238E27FC236}">
                <a16:creationId xmlns:a16="http://schemas.microsoft.com/office/drawing/2014/main" id="{CB2707F5-9982-457C-9E15-7F1A1137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913" y="101067"/>
            <a:ext cx="1576098" cy="23007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72C6CC2-494C-46BA-9172-2925039ED727}"/>
              </a:ext>
            </a:extLst>
          </p:cNvPr>
          <p:cNvSpPr/>
          <p:nvPr/>
        </p:nvSpPr>
        <p:spPr>
          <a:xfrm>
            <a:off x="3392694" y="5237833"/>
            <a:ext cx="8193422" cy="83489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16D8F4-EE13-4AA7-B5E0-73F389B19844}"/>
              </a:ext>
            </a:extLst>
          </p:cNvPr>
          <p:cNvSpPr txBox="1"/>
          <p:nvPr/>
        </p:nvSpPr>
        <p:spPr>
          <a:xfrm>
            <a:off x="4647484" y="5111896"/>
            <a:ext cx="5866439" cy="369332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Требуемые условия для внедрения инструмента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41898C-34B4-4EB5-8D3F-75AB8A35B60F}"/>
              </a:ext>
            </a:extLst>
          </p:cNvPr>
          <p:cNvGrpSpPr/>
          <p:nvPr/>
        </p:nvGrpSpPr>
        <p:grpSpPr>
          <a:xfrm>
            <a:off x="705078" y="1735115"/>
            <a:ext cx="1525672" cy="3920165"/>
            <a:chOff x="895292" y="762323"/>
            <a:chExt cx="1901118" cy="5547039"/>
          </a:xfrm>
        </p:grpSpPr>
        <p:pic>
          <p:nvPicPr>
            <p:cNvPr id="26" name="Рисунок 25" descr="Изображение выглядит как стоит, костюм, мужчина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189572CD-5D44-4B47-8303-539123160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7" r="31808"/>
            <a:stretch/>
          </p:blipFill>
          <p:spPr>
            <a:xfrm>
              <a:off x="895292" y="762323"/>
              <a:ext cx="1901118" cy="5547039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2A163B7-6377-4863-BAE0-ADF1920A5A32}"/>
                </a:ext>
              </a:extLst>
            </p:cNvPr>
            <p:cNvSpPr/>
            <p:nvPr/>
          </p:nvSpPr>
          <p:spPr>
            <a:xfrm>
              <a:off x="1463039" y="1171004"/>
              <a:ext cx="360000" cy="489307"/>
            </a:xfrm>
            <a:prstGeom prst="ellipse">
              <a:avLst/>
            </a:prstGeom>
            <a:solidFill>
              <a:srgbClr val="E3C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5D9212-DDDF-4595-8B39-1266AB52F74C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62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1BA02A0-B89E-4B57-A18F-489B60C88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808404"/>
              </p:ext>
            </p:extLst>
          </p:nvPr>
        </p:nvGraphicFramePr>
        <p:xfrm>
          <a:off x="425880" y="1039037"/>
          <a:ext cx="5514975" cy="295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1F8DEC-CDA0-429C-B136-CE2F867105D6}"/>
              </a:ext>
            </a:extLst>
          </p:cNvPr>
          <p:cNvSpPr txBox="1"/>
          <p:nvPr/>
        </p:nvSpPr>
        <p:spPr>
          <a:xfrm>
            <a:off x="544946" y="4190311"/>
            <a:ext cx="36991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Предпосылки внедрения роботов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63A69-C544-4406-A26C-70E7A4CCF2B0}"/>
              </a:ext>
            </a:extLst>
          </p:cNvPr>
          <p:cNvSpPr txBox="1"/>
          <p:nvPr/>
        </p:nvSpPr>
        <p:spPr>
          <a:xfrm>
            <a:off x="544946" y="4513120"/>
            <a:ext cx="425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Высокие требования к качеству продукции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Высокий объем производства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Требования к безопасности труда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Недостаток кадров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85625-9C42-4C9D-A895-A378DFB173BF}"/>
              </a:ext>
            </a:extLst>
          </p:cNvPr>
          <p:cNvSpPr txBox="1"/>
          <p:nvPr/>
        </p:nvSpPr>
        <p:spPr>
          <a:xfrm>
            <a:off x="7179664" y="1102530"/>
            <a:ext cx="42533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Технологический аудит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A711A0C-194E-43F5-8B61-D67072A75629}"/>
              </a:ext>
            </a:extLst>
          </p:cNvPr>
          <p:cNvCxnSpPr>
            <a:cxnSpLocks/>
            <a:stCxn id="12" idx="0"/>
            <a:endCxn id="26" idx="4"/>
          </p:cNvCxnSpPr>
          <p:nvPr/>
        </p:nvCxnSpPr>
        <p:spPr>
          <a:xfrm flipH="1">
            <a:off x="6953732" y="1153292"/>
            <a:ext cx="2352" cy="3453095"/>
          </a:xfrm>
          <a:prstGeom prst="line">
            <a:avLst/>
          </a:prstGeom>
          <a:noFill/>
          <a:ln w="28575" cap="flat">
            <a:solidFill>
              <a:srgbClr val="2F5597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9270D62-7957-4A16-B811-8BE5F1888D5B}"/>
              </a:ext>
            </a:extLst>
          </p:cNvPr>
          <p:cNvGrpSpPr/>
          <p:nvPr/>
        </p:nvGrpSpPr>
        <p:grpSpPr>
          <a:xfrm>
            <a:off x="6848084" y="1145641"/>
            <a:ext cx="216000" cy="216000"/>
            <a:chOff x="6155703" y="2890324"/>
            <a:chExt cx="289765" cy="289765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509AD63-F0EB-480F-AAB8-CB6D56C4ED75}"/>
                </a:ext>
              </a:extLst>
            </p:cNvPr>
            <p:cNvGrpSpPr/>
            <p:nvPr/>
          </p:nvGrpSpPr>
          <p:grpSpPr>
            <a:xfrm>
              <a:off x="6155703" y="2890324"/>
              <a:ext cx="289765" cy="289765"/>
              <a:chOff x="6011680" y="3168007"/>
              <a:chExt cx="331200" cy="3312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BABA8140-A6E7-4D18-B851-4474D70D67BD}"/>
                  </a:ext>
                </a:extLst>
              </p:cNvPr>
              <p:cNvSpPr/>
              <p:nvPr/>
            </p:nvSpPr>
            <p:spPr>
              <a:xfrm>
                <a:off x="6011680" y="3168007"/>
                <a:ext cx="331200" cy="331200"/>
              </a:xfrm>
              <a:prstGeom prst="ellipse">
                <a:avLst/>
              </a:prstGeom>
              <a:noFill/>
              <a:ln w="381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E5936C83-FA07-4A4E-A5DD-76CF651D2AE7}"/>
                  </a:ext>
                </a:extLst>
              </p:cNvPr>
              <p:cNvSpPr/>
              <p:nvPr/>
            </p:nvSpPr>
            <p:spPr>
              <a:xfrm>
                <a:off x="6023411" y="3179738"/>
                <a:ext cx="307737" cy="307737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11523F0-C8F1-4FCA-AEF0-1BC59DFE2579}"/>
                </a:ext>
              </a:extLst>
            </p:cNvPr>
            <p:cNvSpPr/>
            <p:nvPr/>
          </p:nvSpPr>
          <p:spPr>
            <a:xfrm>
              <a:off x="6221844" y="2956465"/>
              <a:ext cx="157480" cy="15748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280B2B2-33AE-4275-9F7F-BD8494D05C1B}"/>
              </a:ext>
            </a:extLst>
          </p:cNvPr>
          <p:cNvGrpSpPr/>
          <p:nvPr/>
        </p:nvGrpSpPr>
        <p:grpSpPr>
          <a:xfrm>
            <a:off x="6845784" y="2220087"/>
            <a:ext cx="216000" cy="216000"/>
            <a:chOff x="6155703" y="3767764"/>
            <a:chExt cx="289765" cy="28976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69DDA5C6-7168-4480-B50B-74E4A8E9579F}"/>
                </a:ext>
              </a:extLst>
            </p:cNvPr>
            <p:cNvGrpSpPr/>
            <p:nvPr/>
          </p:nvGrpSpPr>
          <p:grpSpPr>
            <a:xfrm>
              <a:off x="6155703" y="3767764"/>
              <a:ext cx="289765" cy="289765"/>
              <a:chOff x="6011680" y="3168007"/>
              <a:chExt cx="331200" cy="331200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0A460263-BEB4-4709-A9E7-73902C41D1A5}"/>
                  </a:ext>
                </a:extLst>
              </p:cNvPr>
              <p:cNvSpPr/>
              <p:nvPr/>
            </p:nvSpPr>
            <p:spPr>
              <a:xfrm>
                <a:off x="6011680" y="3168007"/>
                <a:ext cx="331200" cy="331200"/>
              </a:xfrm>
              <a:prstGeom prst="ellipse">
                <a:avLst/>
              </a:prstGeom>
              <a:noFill/>
              <a:ln w="381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BA7160B3-51CE-4232-9040-EF01C3AA056A}"/>
                  </a:ext>
                </a:extLst>
              </p:cNvPr>
              <p:cNvSpPr/>
              <p:nvPr/>
            </p:nvSpPr>
            <p:spPr>
              <a:xfrm>
                <a:off x="6023411" y="3179738"/>
                <a:ext cx="307737" cy="307737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64271A-A31D-4B2F-BFD5-4B1A939A28DD}"/>
                </a:ext>
              </a:extLst>
            </p:cNvPr>
            <p:cNvSpPr/>
            <p:nvPr/>
          </p:nvSpPr>
          <p:spPr>
            <a:xfrm>
              <a:off x="6221844" y="3833905"/>
              <a:ext cx="157480" cy="15748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C616CFE-31BB-425B-902B-16FED7011B0A}"/>
              </a:ext>
            </a:extLst>
          </p:cNvPr>
          <p:cNvGrpSpPr/>
          <p:nvPr/>
        </p:nvGrpSpPr>
        <p:grpSpPr>
          <a:xfrm>
            <a:off x="6853383" y="3348275"/>
            <a:ext cx="216000" cy="216000"/>
            <a:chOff x="6163929" y="4919989"/>
            <a:chExt cx="289765" cy="289765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420CE535-A969-460F-A1D7-79458CCE3E4C}"/>
                </a:ext>
              </a:extLst>
            </p:cNvPr>
            <p:cNvGrpSpPr/>
            <p:nvPr/>
          </p:nvGrpSpPr>
          <p:grpSpPr>
            <a:xfrm>
              <a:off x="6163929" y="4919989"/>
              <a:ext cx="289765" cy="289765"/>
              <a:chOff x="6011680" y="3168007"/>
              <a:chExt cx="331200" cy="331200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519F3B40-1EA3-405C-A727-6859499CD4A7}"/>
                  </a:ext>
                </a:extLst>
              </p:cNvPr>
              <p:cNvSpPr/>
              <p:nvPr/>
            </p:nvSpPr>
            <p:spPr>
              <a:xfrm>
                <a:off x="6011680" y="3168007"/>
                <a:ext cx="331200" cy="331200"/>
              </a:xfrm>
              <a:prstGeom prst="ellipse">
                <a:avLst/>
              </a:prstGeom>
              <a:noFill/>
              <a:ln w="381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00D2D94E-492C-46E8-BB43-D538CFA5A288}"/>
                  </a:ext>
                </a:extLst>
              </p:cNvPr>
              <p:cNvSpPr/>
              <p:nvPr/>
            </p:nvSpPr>
            <p:spPr>
              <a:xfrm>
                <a:off x="6023411" y="3179738"/>
                <a:ext cx="307737" cy="307737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8762E59-F639-4689-B5DC-332D6534462F}"/>
                </a:ext>
              </a:extLst>
            </p:cNvPr>
            <p:cNvSpPr/>
            <p:nvPr/>
          </p:nvSpPr>
          <p:spPr>
            <a:xfrm>
              <a:off x="6232610" y="4988670"/>
              <a:ext cx="157480" cy="15748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624D20C-5699-4DF0-812A-8E35459DBEB0}"/>
              </a:ext>
            </a:extLst>
          </p:cNvPr>
          <p:cNvGrpSpPr/>
          <p:nvPr/>
        </p:nvGrpSpPr>
        <p:grpSpPr>
          <a:xfrm>
            <a:off x="6845732" y="4390387"/>
            <a:ext cx="216000" cy="216000"/>
            <a:chOff x="6157589" y="6148678"/>
            <a:chExt cx="289765" cy="289765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181B3536-9589-4411-A998-C572431194B4}"/>
                </a:ext>
              </a:extLst>
            </p:cNvPr>
            <p:cNvGrpSpPr/>
            <p:nvPr/>
          </p:nvGrpSpPr>
          <p:grpSpPr>
            <a:xfrm>
              <a:off x="6157589" y="6148678"/>
              <a:ext cx="289765" cy="289765"/>
              <a:chOff x="6011680" y="3168007"/>
              <a:chExt cx="331200" cy="331200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DAE9A33B-8464-4B9B-9E78-C1FB40385C07}"/>
                  </a:ext>
                </a:extLst>
              </p:cNvPr>
              <p:cNvSpPr/>
              <p:nvPr/>
            </p:nvSpPr>
            <p:spPr>
              <a:xfrm>
                <a:off x="6011680" y="3168007"/>
                <a:ext cx="331200" cy="331200"/>
              </a:xfrm>
              <a:prstGeom prst="ellipse">
                <a:avLst/>
              </a:prstGeom>
              <a:noFill/>
              <a:ln w="381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8D0FDC27-8938-4539-8B34-256516251A35}"/>
                  </a:ext>
                </a:extLst>
              </p:cNvPr>
              <p:cNvSpPr/>
              <p:nvPr/>
            </p:nvSpPr>
            <p:spPr>
              <a:xfrm>
                <a:off x="6023411" y="3179738"/>
                <a:ext cx="307737" cy="307737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812BCB2-E541-461E-ADB3-18311725C597}"/>
                </a:ext>
              </a:extLst>
            </p:cNvPr>
            <p:cNvSpPr/>
            <p:nvPr/>
          </p:nvSpPr>
          <p:spPr>
            <a:xfrm>
              <a:off x="6224498" y="6214819"/>
              <a:ext cx="157480" cy="15748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EAD77D-6E90-48B3-8346-D0F3EC9AB657}"/>
              </a:ext>
            </a:extLst>
          </p:cNvPr>
          <p:cNvSpPr txBox="1"/>
          <p:nvPr/>
        </p:nvSpPr>
        <p:spPr>
          <a:xfrm>
            <a:off x="7179664" y="2186123"/>
            <a:ext cx="42533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Приобретение оборудования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3A8DA5-AD6A-4492-BEAC-F90BB32CDCBB}"/>
              </a:ext>
            </a:extLst>
          </p:cNvPr>
          <p:cNvSpPr txBox="1"/>
          <p:nvPr/>
        </p:nvSpPr>
        <p:spPr>
          <a:xfrm>
            <a:off x="7179664" y="3310081"/>
            <a:ext cx="42533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Внедрение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77B72A-9922-4068-89A1-6FBFC16E789F}"/>
              </a:ext>
            </a:extLst>
          </p:cNvPr>
          <p:cNvSpPr txBox="1"/>
          <p:nvPr/>
        </p:nvSpPr>
        <p:spPr>
          <a:xfrm>
            <a:off x="7179664" y="4352193"/>
            <a:ext cx="42533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Обучение персонала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F83DD8-27F7-4484-9DB8-32E3CF40C8C2}"/>
              </a:ext>
            </a:extLst>
          </p:cNvPr>
          <p:cNvSpPr txBox="1"/>
          <p:nvPr/>
        </p:nvSpPr>
        <p:spPr>
          <a:xfrm>
            <a:off x="7179662" y="1434604"/>
            <a:ext cx="387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Возмещение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40%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 затрат или до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Т60 млн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привлечение консалтинга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192DD9-B36B-4B89-821F-7E12A2E3BEC0}"/>
              </a:ext>
            </a:extLst>
          </p:cNvPr>
          <p:cNvSpPr txBox="1"/>
          <p:nvPr/>
        </p:nvSpPr>
        <p:spPr>
          <a:xfrm>
            <a:off x="7179664" y="2518876"/>
            <a:ext cx="446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 до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50%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 или до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Т750 млн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модернизации и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приобретения оборудования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ECEBD6-A3D0-4B56-AC38-A92721E4836F}"/>
              </a:ext>
            </a:extLst>
          </p:cNvPr>
          <p:cNvSpPr txBox="1"/>
          <p:nvPr/>
        </p:nvSpPr>
        <p:spPr>
          <a:xfrm>
            <a:off x="7179662" y="3641681"/>
            <a:ext cx="446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Возмещение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40%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 затрат или до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Т60 млн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внедрение </a:t>
            </a:r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монтаж/шеф-монтажом оборудования, ПНР И т.д.)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ea typeface="SF Pro Displa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6D41D2-3108-402A-B055-44A9161E27E7}"/>
              </a:ext>
            </a:extLst>
          </p:cNvPr>
          <p:cNvSpPr txBox="1"/>
          <p:nvPr/>
        </p:nvSpPr>
        <p:spPr>
          <a:xfrm>
            <a:off x="7179663" y="4684093"/>
            <a:ext cx="446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Возмещение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40%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 затрат или до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Т60 млн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обучение персонала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923211E-B661-4A89-8287-776B1A322431}"/>
              </a:ext>
            </a:extLst>
          </p:cNvPr>
          <p:cNvSpPr/>
          <p:nvPr/>
        </p:nvSpPr>
        <p:spPr>
          <a:xfrm>
            <a:off x="425880" y="5415528"/>
            <a:ext cx="11313538" cy="11120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2A0049-7FBF-486C-90E2-50E09F20D6AB}"/>
              </a:ext>
            </a:extLst>
          </p:cNvPr>
          <p:cNvSpPr txBox="1"/>
          <p:nvPr/>
        </p:nvSpPr>
        <p:spPr>
          <a:xfrm>
            <a:off x="5343703" y="5242260"/>
            <a:ext cx="1504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Планы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D29021-2858-41CA-A837-85D55E7ACF07}"/>
              </a:ext>
            </a:extLst>
          </p:cNvPr>
          <p:cNvSpPr txBox="1"/>
          <p:nvPr/>
        </p:nvSpPr>
        <p:spPr>
          <a:xfrm>
            <a:off x="7552990" y="5662323"/>
            <a:ext cx="1562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Содействие развитию интеграторов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0C7308-4917-487A-BB9E-98555CB8A24A}"/>
              </a:ext>
            </a:extLst>
          </p:cNvPr>
          <p:cNvSpPr txBox="1"/>
          <p:nvPr/>
        </p:nvSpPr>
        <p:spPr>
          <a:xfrm>
            <a:off x="1367481" y="5625316"/>
            <a:ext cx="18573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Совершенствование мер государственной</a:t>
            </a:r>
          </a:p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поддержки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DD968D-D5A9-49A1-86DB-14FB819FC308}"/>
              </a:ext>
            </a:extLst>
          </p:cNvPr>
          <p:cNvSpPr txBox="1"/>
          <p:nvPr/>
        </p:nvSpPr>
        <p:spPr>
          <a:xfrm>
            <a:off x="10327320" y="5655118"/>
            <a:ext cx="1562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Развитие кадрового потенциала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316B121-5E34-4A00-BE8C-B85D9D1F0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1383" y="5694779"/>
            <a:ext cx="540000" cy="540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DDBA68B-2339-4F24-8D78-FD2AA09AA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094" y="5653307"/>
            <a:ext cx="540000" cy="54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0816588-94E1-401B-9BEB-19A356941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0933" y="5722217"/>
            <a:ext cx="540000" cy="54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35958D-B49C-4A85-B27B-44E6F78B5EDD}"/>
              </a:ext>
            </a:extLst>
          </p:cNvPr>
          <p:cNvSpPr txBox="1"/>
          <p:nvPr/>
        </p:nvSpPr>
        <p:spPr>
          <a:xfrm>
            <a:off x="295573" y="650736"/>
            <a:ext cx="655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Плотность роботов в обрабатывающей промышленности 2019 г. </a:t>
            </a:r>
            <a:r>
              <a:rPr lang="ru-RU" sz="1200" i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 расчете на 10 </a:t>
            </a:r>
            <a:r>
              <a:rPr lang="ru-RU" sz="1200" i="1" baseline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тыс.чел</a:t>
            </a:r>
            <a:r>
              <a:rPr lang="ru-RU" sz="1200" i="1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961063-5348-42BB-BE74-D85A2CEAEA0B}"/>
              </a:ext>
            </a:extLst>
          </p:cNvPr>
          <p:cNvSpPr txBox="1"/>
          <p:nvPr/>
        </p:nvSpPr>
        <p:spPr>
          <a:xfrm>
            <a:off x="4456384" y="5659566"/>
            <a:ext cx="1562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SF Pro Display" panose="00000500000000000000" pitchFamily="50" charset="0"/>
                <a:cs typeface="Arial" panose="020B0604020202020204" pitchFamily="34" charset="0"/>
              </a:rPr>
              <a:t>Стимулирования сбыта продукции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60AA020-8EED-488F-8F6F-ECA4CE66C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6384" y="5702832"/>
            <a:ext cx="540000" cy="54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03787B4-3482-4CCB-82F1-6903C5CA0DE7}"/>
              </a:ext>
            </a:extLst>
          </p:cNvPr>
          <p:cNvSpPr txBox="1"/>
          <p:nvPr/>
        </p:nvSpPr>
        <p:spPr>
          <a:xfrm>
            <a:off x="-1" y="-1660"/>
            <a:ext cx="12192000" cy="4103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ГОСУДАРСТВЕННАЯ ПОДДЕРЖКА НА ПРИМЕРЕ ВНЕДРЕНИЯ РОБОТОТЕХНИЧЕСКОГО КОМПЛЕКСА </a:t>
            </a:r>
          </a:p>
        </p:txBody>
      </p:sp>
      <p:pic>
        <p:nvPicPr>
          <p:cNvPr id="50" name="Изображение" descr="Изображение">
            <a:extLst>
              <a:ext uri="{FF2B5EF4-FFF2-40B4-BE49-F238E27FC236}">
                <a16:creationId xmlns:a16="http://schemas.microsoft.com/office/drawing/2014/main" id="{FC008A48-6B27-4D84-B7CB-A702B9CBAA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7857" y="80962"/>
            <a:ext cx="1576098" cy="23007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A56800-0BF0-4B6C-B1CC-3D11D5C33186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2360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6105D99C-E18F-479E-B083-38477846F9CC}"/>
              </a:ext>
            </a:extLst>
          </p:cNvPr>
          <p:cNvSpPr/>
          <p:nvPr/>
        </p:nvSpPr>
        <p:spPr>
          <a:xfrm>
            <a:off x="385182" y="1248464"/>
            <a:ext cx="5587755" cy="283397"/>
          </a:xfrm>
          <a:prstGeom prst="round2SameRect">
            <a:avLst/>
          </a:prstGeom>
          <a:solidFill>
            <a:srgbClr val="14C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AFFCAB0A-6E26-46DD-B555-C3EDB56CE852}"/>
              </a:ext>
            </a:extLst>
          </p:cNvPr>
          <p:cNvSpPr/>
          <p:nvPr/>
        </p:nvSpPr>
        <p:spPr>
          <a:xfrm>
            <a:off x="6009512" y="1248463"/>
            <a:ext cx="5587755" cy="283397"/>
          </a:xfrm>
          <a:prstGeom prst="round2SameRect">
            <a:avLst/>
          </a:prstGeom>
          <a:solidFill>
            <a:srgbClr val="09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E05CBBE4-C786-4621-8E10-1FB32B673218}"/>
              </a:ext>
            </a:extLst>
          </p:cNvPr>
          <p:cNvSpPr/>
          <p:nvPr/>
        </p:nvSpPr>
        <p:spPr>
          <a:xfrm flipV="1">
            <a:off x="385182" y="4406245"/>
            <a:ext cx="5587755" cy="283397"/>
          </a:xfrm>
          <a:prstGeom prst="round2SameRect">
            <a:avLst/>
          </a:prstGeom>
          <a:solidFill>
            <a:srgbClr val="698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4AB315E1-4553-4F96-A966-6D598FF4997E}"/>
              </a:ext>
            </a:extLst>
          </p:cNvPr>
          <p:cNvSpPr/>
          <p:nvPr/>
        </p:nvSpPr>
        <p:spPr>
          <a:xfrm flipV="1">
            <a:off x="6009512" y="4406245"/>
            <a:ext cx="5587755" cy="283397"/>
          </a:xfrm>
          <a:prstGeom prst="round2SameRect">
            <a:avLst/>
          </a:prstGeom>
          <a:solidFill>
            <a:srgbClr val="1A5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257F6-3DE2-4A49-BA7E-C528BB33901B}"/>
              </a:ext>
            </a:extLst>
          </p:cNvPr>
          <p:cNvSpPr txBox="1"/>
          <p:nvPr/>
        </p:nvSpPr>
        <p:spPr>
          <a:xfrm>
            <a:off x="1608389" y="1224894"/>
            <a:ext cx="393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Опыт промышленных предприятий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E5129-7182-401E-A24B-6E10C7BC390E}"/>
              </a:ext>
            </a:extLst>
          </p:cNvPr>
          <p:cNvSpPr txBox="1"/>
          <p:nvPr/>
        </p:nvSpPr>
        <p:spPr>
          <a:xfrm>
            <a:off x="6611412" y="1226115"/>
            <a:ext cx="393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Поставщики решений и консалтинг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44DC1-793B-4ACB-BC51-F43F92A106B5}"/>
              </a:ext>
            </a:extLst>
          </p:cNvPr>
          <p:cNvSpPr txBox="1"/>
          <p:nvPr/>
        </p:nvSpPr>
        <p:spPr>
          <a:xfrm>
            <a:off x="6929068" y="4382626"/>
            <a:ext cx="364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Прикладная наука и лучшие практики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E11E3-BD04-44EC-9A95-5A3C4E0352AE}"/>
              </a:ext>
            </a:extLst>
          </p:cNvPr>
          <p:cNvSpPr txBox="1"/>
          <p:nvPr/>
        </p:nvSpPr>
        <p:spPr>
          <a:xfrm>
            <a:off x="1757626" y="4369999"/>
            <a:ext cx="335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Методологическое руководство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E72E-C044-40A2-AB0E-78823B015123}"/>
              </a:ext>
            </a:extLst>
          </p:cNvPr>
          <p:cNvSpPr txBox="1"/>
          <p:nvPr/>
        </p:nvSpPr>
        <p:spPr>
          <a:xfrm>
            <a:off x="488925" y="1738235"/>
            <a:ext cx="46971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Сбор информации о реализованных проектах по повышению эффективности предприятия посредством внедрения цифровых технологий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Сбор информации о проблемах и рисках на уровне отрасли и предприятия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E8AF300-0EB4-475B-8E4A-A22AC0ACC167}"/>
              </a:ext>
            </a:extLst>
          </p:cNvPr>
          <p:cNvGrpSpPr/>
          <p:nvPr/>
        </p:nvGrpSpPr>
        <p:grpSpPr>
          <a:xfrm>
            <a:off x="5222582" y="2325512"/>
            <a:ext cx="1531218" cy="1536848"/>
            <a:chOff x="3803357" y="2034360"/>
            <a:chExt cx="1531218" cy="1536848"/>
          </a:xfrm>
        </p:grpSpPr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id="{AC3971B1-2497-4F42-AD62-BDE1447B99B8}"/>
                </a:ext>
              </a:extLst>
            </p:cNvPr>
            <p:cNvSpPr/>
            <p:nvPr/>
          </p:nvSpPr>
          <p:spPr>
            <a:xfrm rot="5400000">
              <a:off x="3803357" y="2037725"/>
              <a:ext cx="1489646" cy="1489646"/>
            </a:xfrm>
            <a:prstGeom prst="arc">
              <a:avLst>
                <a:gd name="adj1" fmla="val 16271221"/>
                <a:gd name="adj2" fmla="val 21441125"/>
              </a:avLst>
            </a:prstGeom>
            <a:noFill/>
            <a:ln w="76200" cap="flat" cmpd="sng">
              <a:solidFill>
                <a:srgbClr val="1A586A"/>
              </a:solidFill>
              <a:round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Дуга 12">
              <a:extLst>
                <a:ext uri="{FF2B5EF4-FFF2-40B4-BE49-F238E27FC236}">
                  <a16:creationId xmlns:a16="http://schemas.microsoft.com/office/drawing/2014/main" id="{1236BB83-900F-4FEB-AF3E-78EC757EDE64}"/>
                </a:ext>
              </a:extLst>
            </p:cNvPr>
            <p:cNvSpPr/>
            <p:nvPr/>
          </p:nvSpPr>
          <p:spPr>
            <a:xfrm rot="10800000">
              <a:off x="3844929" y="2034360"/>
              <a:ext cx="1489646" cy="1489646"/>
            </a:xfrm>
            <a:prstGeom prst="arc">
              <a:avLst>
                <a:gd name="adj1" fmla="val 16349194"/>
                <a:gd name="adj2" fmla="val 21529669"/>
              </a:avLst>
            </a:prstGeom>
            <a:noFill/>
            <a:ln w="76200" cap="flat" cmpd="sng">
              <a:solidFill>
                <a:srgbClr val="698AB5"/>
              </a:solidFill>
              <a:round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Дуга 13">
              <a:extLst>
                <a:ext uri="{FF2B5EF4-FFF2-40B4-BE49-F238E27FC236}">
                  <a16:creationId xmlns:a16="http://schemas.microsoft.com/office/drawing/2014/main" id="{BFCC269F-18AB-4D55-8E03-2915F8E178EC}"/>
                </a:ext>
              </a:extLst>
            </p:cNvPr>
            <p:cNvSpPr/>
            <p:nvPr/>
          </p:nvSpPr>
          <p:spPr>
            <a:xfrm>
              <a:off x="3803357" y="2081562"/>
              <a:ext cx="1489646" cy="1489646"/>
            </a:xfrm>
            <a:prstGeom prst="arc">
              <a:avLst>
                <a:gd name="adj1" fmla="val 16366024"/>
                <a:gd name="adj2" fmla="val 21331778"/>
              </a:avLst>
            </a:prstGeom>
            <a:noFill/>
            <a:ln w="76200" cap="flat" cmpd="sng">
              <a:solidFill>
                <a:srgbClr val="0993A1"/>
              </a:solidFill>
              <a:round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CF3C1-1411-4A5C-9FB5-48D0C5898074}"/>
                </a:ext>
              </a:extLst>
            </p:cNvPr>
            <p:cNvSpPr txBox="1"/>
            <p:nvPr/>
          </p:nvSpPr>
          <p:spPr>
            <a:xfrm>
              <a:off x="3818952" y="2486464"/>
              <a:ext cx="1506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БАЗА ЗНАНИЙ</a:t>
              </a:r>
            </a:p>
          </p:txBody>
        </p:sp>
        <p:sp>
          <p:nvSpPr>
            <p:cNvPr id="16" name="Дуга 15">
              <a:extLst>
                <a:ext uri="{FF2B5EF4-FFF2-40B4-BE49-F238E27FC236}">
                  <a16:creationId xmlns:a16="http://schemas.microsoft.com/office/drawing/2014/main" id="{677A024E-E9D1-4874-A45F-4983C866726A}"/>
                </a:ext>
              </a:extLst>
            </p:cNvPr>
            <p:cNvSpPr/>
            <p:nvPr/>
          </p:nvSpPr>
          <p:spPr>
            <a:xfrm rot="16200000">
              <a:off x="3839849" y="2081562"/>
              <a:ext cx="1489646" cy="1489646"/>
            </a:xfrm>
            <a:prstGeom prst="arc">
              <a:avLst>
                <a:gd name="adj1" fmla="val 16504610"/>
                <a:gd name="adj2" fmla="val 21494881"/>
              </a:avLst>
            </a:prstGeom>
            <a:noFill/>
            <a:ln w="76200" cap="flat" cmpd="sng">
              <a:solidFill>
                <a:srgbClr val="14C5B5"/>
              </a:solidFill>
              <a:round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460C212-2B86-4D12-A063-8622067B2E91}"/>
              </a:ext>
            </a:extLst>
          </p:cNvPr>
          <p:cNvCxnSpPr>
            <a:cxnSpLocks/>
          </p:cNvCxnSpPr>
          <p:nvPr/>
        </p:nvCxnSpPr>
        <p:spPr>
          <a:xfrm>
            <a:off x="857250" y="3195541"/>
            <a:ext cx="408241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DCDD363-03E8-471E-BDB9-0D8D6E85FB45}"/>
              </a:ext>
            </a:extLst>
          </p:cNvPr>
          <p:cNvCxnSpPr>
            <a:cxnSpLocks/>
          </p:cNvCxnSpPr>
          <p:nvPr/>
        </p:nvCxnSpPr>
        <p:spPr>
          <a:xfrm>
            <a:off x="6951370" y="3156683"/>
            <a:ext cx="41113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C3444B-0D90-4E97-954F-15D1A374EC7E}"/>
              </a:ext>
            </a:extLst>
          </p:cNvPr>
          <p:cNvSpPr txBox="1"/>
          <p:nvPr/>
        </p:nvSpPr>
        <p:spPr>
          <a:xfrm>
            <a:off x="6753800" y="1698082"/>
            <a:ext cx="4695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Сбор информации о продуктах, направленных на повышение производительности промышленных предприятий через призму современных цифровых решений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Сбор информации о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use cases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 лучших практиках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860D3-F1EF-4B7D-859A-2B2DB5A5A776}"/>
              </a:ext>
            </a:extLst>
          </p:cNvPr>
          <p:cNvSpPr txBox="1"/>
          <p:nvPr/>
        </p:nvSpPr>
        <p:spPr>
          <a:xfrm>
            <a:off x="6744273" y="3196076"/>
            <a:ext cx="473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Сбор информации о прикладных научных разработок и путей сближения науки и бизнеса 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Сбор информации о лучших практиках из открытых источников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534528-A3F5-4B98-86D0-DE0444EE8212}"/>
              </a:ext>
            </a:extLst>
          </p:cNvPr>
          <p:cNvSpPr txBox="1"/>
          <p:nvPr/>
        </p:nvSpPr>
        <p:spPr>
          <a:xfrm>
            <a:off x="482646" y="3289617"/>
            <a:ext cx="4719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Формирование руководства о том, как повышать эффективность процессов предприятия с помощью цифровых технологий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210FB-A7D9-4DE0-BF11-F62AA4DCA0FB}"/>
              </a:ext>
            </a:extLst>
          </p:cNvPr>
          <p:cNvSpPr txBox="1"/>
          <p:nvPr/>
        </p:nvSpPr>
        <p:spPr>
          <a:xfrm>
            <a:off x="8032918" y="5198791"/>
            <a:ext cx="3175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КОНСУЛЬТАНТУ / ВЕНДОРУ / НИИ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BEDBCF-0D58-4A46-8718-AC6F0E1BEA34}"/>
              </a:ext>
            </a:extLst>
          </p:cNvPr>
          <p:cNvSpPr txBox="1"/>
          <p:nvPr/>
        </p:nvSpPr>
        <p:spPr>
          <a:xfrm>
            <a:off x="8182357" y="5576130"/>
            <a:ext cx="302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Повышение узнаваемости продуктов и бренда компании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Увеличение клиентской базы и выручки.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78EDA6-509F-4A36-BA8C-01285B6DD17E}"/>
              </a:ext>
            </a:extLst>
          </p:cNvPr>
          <p:cNvSpPr txBox="1"/>
          <p:nvPr/>
        </p:nvSpPr>
        <p:spPr>
          <a:xfrm>
            <a:off x="1365013" y="5197630"/>
            <a:ext cx="183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ПРЕДПРИЯТИЮ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1F2DB-CB73-4F83-A13D-C27B47CB6F33}"/>
              </a:ext>
            </a:extLst>
          </p:cNvPr>
          <p:cNvSpPr txBox="1"/>
          <p:nvPr/>
        </p:nvSpPr>
        <p:spPr>
          <a:xfrm>
            <a:off x="742950" y="5524517"/>
            <a:ext cx="3597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Повышение эффективности активов, операционной и стратегической деятельности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Увеличение выручки и рентабельности предприятия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Снижение рисков и ошибок при внедрении цифровых технологий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F3D382-E1E9-424C-B5C6-02394E91A149}"/>
              </a:ext>
            </a:extLst>
          </p:cNvPr>
          <p:cNvSpPr txBox="1"/>
          <p:nvPr/>
        </p:nvSpPr>
        <p:spPr>
          <a:xfrm>
            <a:off x="5074584" y="5166564"/>
            <a:ext cx="183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QAZINDUSTRY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B6F649-955C-487C-9716-AC5FD7533CBA}"/>
              </a:ext>
            </a:extLst>
          </p:cNvPr>
          <p:cNvSpPr txBox="1"/>
          <p:nvPr/>
        </p:nvSpPr>
        <p:spPr>
          <a:xfrm>
            <a:off x="4550610" y="5515681"/>
            <a:ext cx="3175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Повышение эффективности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аллокации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мер государственной поддержки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Рост несырьевого сектора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Увеличение налогооблагаемой базы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AABE35-ACFC-47D6-A5B2-EFFE4DCA1642}"/>
              </a:ext>
            </a:extLst>
          </p:cNvPr>
          <p:cNvSpPr txBox="1"/>
          <p:nvPr/>
        </p:nvSpPr>
        <p:spPr>
          <a:xfrm>
            <a:off x="1249245" y="545122"/>
            <a:ext cx="969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БАЗА ЗНАНИЙ ПО ПОВЫШЕНИЮ ЭФФЕКТИВНОСТИ ПРОЦЕССОВ ПРЕДПРИЯТИЙ ГМК И МАШИНОСТРОЕНИЯ С ПОМОЩЬЮ СОВРЕМЕННЫХ ЦИФРОВЫХ ТЕХНОЛОГИЙ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FB68A-9680-4FAC-9C83-4A193D84A2C1}"/>
              </a:ext>
            </a:extLst>
          </p:cNvPr>
          <p:cNvSpPr txBox="1"/>
          <p:nvPr/>
        </p:nvSpPr>
        <p:spPr>
          <a:xfrm>
            <a:off x="8951" y="-23590"/>
            <a:ext cx="12192000" cy="4514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62528" tIns="81263" rIns="162528" bIns="81263" rtlCol="0">
            <a:spAutoFit/>
          </a:bodyPr>
          <a:lstStyle/>
          <a:p>
            <a:pPr defTabSz="975390">
              <a:buClr>
                <a:srgbClr val="000000"/>
              </a:buClr>
            </a:pPr>
            <a:r>
              <a:rPr lang="ru-RU" sz="1867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БАЗА ЗНАНИЙ</a:t>
            </a:r>
          </a:p>
        </p:txBody>
      </p:sp>
      <p:pic>
        <p:nvPicPr>
          <p:cNvPr id="31" name="Изображение" descr="Изображение">
            <a:extLst>
              <a:ext uri="{FF2B5EF4-FFF2-40B4-BE49-F238E27FC236}">
                <a16:creationId xmlns:a16="http://schemas.microsoft.com/office/drawing/2014/main" id="{E5FB5C77-68D7-4936-BB31-BECA4CF9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913" y="101067"/>
            <a:ext cx="1576098" cy="23007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42E0D1C-BEB2-4A98-BD75-0E9F0D36333D}"/>
              </a:ext>
            </a:extLst>
          </p:cNvPr>
          <p:cNvSpPr/>
          <p:nvPr/>
        </p:nvSpPr>
        <p:spPr>
          <a:xfrm>
            <a:off x="559694" y="4951919"/>
            <a:ext cx="10889356" cy="180501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CA992-6CE2-41D7-81AD-3B6FD2766C57}"/>
              </a:ext>
            </a:extLst>
          </p:cNvPr>
          <p:cNvSpPr txBox="1"/>
          <p:nvPr/>
        </p:nvSpPr>
        <p:spPr>
          <a:xfrm>
            <a:off x="4453907" y="4769699"/>
            <a:ext cx="330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ВЫГОДЫ СОТРУДНИЧЕСТВА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B7EB9-871A-4C14-9C98-FC3ED8F69465}"/>
              </a:ext>
            </a:extLst>
          </p:cNvPr>
          <p:cNvSpPr txBox="1"/>
          <p:nvPr/>
        </p:nvSpPr>
        <p:spPr>
          <a:xfrm>
            <a:off x="11744415" y="6423580"/>
            <a:ext cx="39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3183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21315062-73D0-4B4A-940F-58F5622A5B91}"/>
              </a:ext>
            </a:extLst>
          </p:cNvPr>
          <p:cNvSpPr txBox="1"/>
          <p:nvPr/>
        </p:nvSpPr>
        <p:spPr>
          <a:xfrm>
            <a:off x="4094206" y="5142709"/>
            <a:ext cx="3164486" cy="364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4200"/>
              </a:spcBef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info@qazindustry.gov.kz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B90C9AC-92D3-49F0-8966-B1AAE9091BA9}"/>
              </a:ext>
            </a:extLst>
          </p:cNvPr>
          <p:cNvGrpSpPr/>
          <p:nvPr/>
        </p:nvGrpSpPr>
        <p:grpSpPr>
          <a:xfrm>
            <a:off x="3209106" y="5770297"/>
            <a:ext cx="671778" cy="630494"/>
            <a:chOff x="860370" y="5011495"/>
            <a:chExt cx="648000" cy="648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509E2A6F-9F3A-4AC7-AE8E-5E67F4C3C915}"/>
                </a:ext>
              </a:extLst>
            </p:cNvPr>
            <p:cNvSpPr/>
            <p:nvPr/>
          </p:nvSpPr>
          <p:spPr>
            <a:xfrm>
              <a:off x="860370" y="5011495"/>
              <a:ext cx="648000" cy="648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Карта с кнопкой со сплошной заливкой">
              <a:extLst>
                <a:ext uri="{FF2B5EF4-FFF2-40B4-BE49-F238E27FC236}">
                  <a16:creationId xmlns:a16="http://schemas.microsoft.com/office/drawing/2014/main" id="{8B88815E-4EA1-4176-B6BD-8F889808F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2440" y="5061441"/>
              <a:ext cx="541893" cy="54189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8E57F2D-DDCF-4BCD-9BA6-86BC6B79B8C8}"/>
              </a:ext>
            </a:extLst>
          </p:cNvPr>
          <p:cNvGrpSpPr/>
          <p:nvPr/>
        </p:nvGrpSpPr>
        <p:grpSpPr>
          <a:xfrm>
            <a:off x="3209105" y="4996085"/>
            <a:ext cx="671779" cy="630131"/>
            <a:chOff x="721031" y="3834189"/>
            <a:chExt cx="648000" cy="6480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77053D25-38D9-40DA-B614-F140969D1817}"/>
                </a:ext>
              </a:extLst>
            </p:cNvPr>
            <p:cNvSpPr/>
            <p:nvPr/>
          </p:nvSpPr>
          <p:spPr>
            <a:xfrm>
              <a:off x="721031" y="3834189"/>
              <a:ext cx="648000" cy="648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Электронная почта со сплошной заливкой">
              <a:extLst>
                <a:ext uri="{FF2B5EF4-FFF2-40B4-BE49-F238E27FC236}">
                  <a16:creationId xmlns:a16="http://schemas.microsoft.com/office/drawing/2014/main" id="{5055DEAE-B023-4924-8373-D1959DE4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7746" y="3907820"/>
              <a:ext cx="462416" cy="462416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652E065-5F86-433A-986D-6E3DDE422EB8}"/>
              </a:ext>
            </a:extLst>
          </p:cNvPr>
          <p:cNvGrpSpPr/>
          <p:nvPr/>
        </p:nvGrpSpPr>
        <p:grpSpPr>
          <a:xfrm>
            <a:off x="3207738" y="4226142"/>
            <a:ext cx="671779" cy="630131"/>
            <a:chOff x="905018" y="2637522"/>
            <a:chExt cx="648000" cy="648000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DC0D6C2B-90AA-4825-8E15-CFB362D59D56}"/>
                </a:ext>
              </a:extLst>
            </p:cNvPr>
            <p:cNvSpPr/>
            <p:nvPr/>
          </p:nvSpPr>
          <p:spPr>
            <a:xfrm>
              <a:off x="905018" y="2637522"/>
              <a:ext cx="648000" cy="648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 descr="Интернет со сплошной заливкой">
              <a:extLst>
                <a:ext uri="{FF2B5EF4-FFF2-40B4-BE49-F238E27FC236}">
                  <a16:creationId xmlns:a16="http://schemas.microsoft.com/office/drawing/2014/main" id="{0BC745BB-933F-41B3-BFCD-F302E866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5978" y="2693146"/>
              <a:ext cx="528699" cy="52869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FCA208C-111E-45EB-A66D-57C48702B03E}"/>
              </a:ext>
            </a:extLst>
          </p:cNvPr>
          <p:cNvGrpSpPr/>
          <p:nvPr/>
        </p:nvGrpSpPr>
        <p:grpSpPr>
          <a:xfrm>
            <a:off x="3207738" y="3463860"/>
            <a:ext cx="671777" cy="630494"/>
            <a:chOff x="1048251" y="1313002"/>
            <a:chExt cx="648000" cy="64800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4097DFED-F587-49F9-840A-2FE3831538B7}"/>
                </a:ext>
              </a:extLst>
            </p:cNvPr>
            <p:cNvSpPr/>
            <p:nvPr/>
          </p:nvSpPr>
          <p:spPr>
            <a:xfrm>
              <a:off x="1048251" y="1313002"/>
              <a:ext cx="648000" cy="648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 descr="Телефон со сплошной заливкой">
              <a:extLst>
                <a:ext uri="{FF2B5EF4-FFF2-40B4-BE49-F238E27FC236}">
                  <a16:creationId xmlns:a16="http://schemas.microsoft.com/office/drawing/2014/main" id="{A25FD23E-77C8-40CD-99E4-474B845B5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1662" y="1339129"/>
              <a:ext cx="601560" cy="601560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C97D07F0-60C3-463F-A4FA-5405BEE9AA54}"/>
              </a:ext>
            </a:extLst>
          </p:cNvPr>
          <p:cNvSpPr txBox="1"/>
          <p:nvPr/>
        </p:nvSpPr>
        <p:spPr>
          <a:xfrm>
            <a:off x="4074060" y="5829739"/>
            <a:ext cx="61462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Казахстан, г. Нур-Султан, </a:t>
            </a:r>
            <a:b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проспект Кабанбай батыра 17, Блок «Е», 5 этаж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E957C3-1903-46F1-B27B-A69C07F019BC}"/>
              </a:ext>
            </a:extLst>
          </p:cNvPr>
          <p:cNvSpPr txBox="1"/>
          <p:nvPr/>
        </p:nvSpPr>
        <p:spPr>
          <a:xfrm>
            <a:off x="4117539" y="3605457"/>
            <a:ext cx="2611696" cy="364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4200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(7172) 79 99 91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B4E394-D373-46F4-AB60-FE6B3B29B629}"/>
              </a:ext>
            </a:extLst>
          </p:cNvPr>
          <p:cNvSpPr txBox="1"/>
          <p:nvPr/>
        </p:nvSpPr>
        <p:spPr>
          <a:xfrm>
            <a:off x="4104839" y="4361474"/>
            <a:ext cx="2909247" cy="364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4200"/>
              </a:spcBef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www.qazindustry.gov.kz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89ECA52-5CC5-44EC-A729-C74A5B61D908}"/>
              </a:ext>
            </a:extLst>
          </p:cNvPr>
          <p:cNvSpPr txBox="1"/>
          <p:nvPr/>
        </p:nvSpPr>
        <p:spPr>
          <a:xfrm>
            <a:off x="329609" y="2959927"/>
            <a:ext cx="11525693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74638" marR="18061" indent="-182563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06672" y="1967051"/>
            <a:ext cx="557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82" name="Номер слайда 3">
            <a:extLst>
              <a:ext uri="{FF2B5EF4-FFF2-40B4-BE49-F238E27FC236}">
                <a16:creationId xmlns:a16="http://schemas.microsoft.com/office/drawing/2014/main" id="{1A661166-BA27-4BFB-B808-F303D285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6046" y="6450693"/>
            <a:ext cx="379300" cy="36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35" tIns="38268" rIns="76535" bIns="38268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EC4D6C53-DCD6-41EF-888E-FA943A7CCD9D}" type="slidenum">
              <a:rPr lang="ru-RU" altLang="ru-RU" sz="13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pPr algn="r" eaLnBrk="1">
                <a:buClrTx/>
                <a:buFontTx/>
                <a:buNone/>
              </a:pPr>
              <a:t>9</a:t>
            </a:fld>
            <a:endParaRPr lang="ru-RU" altLang="ru-RU" sz="13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4637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1013</Words>
  <Application>Microsoft Office PowerPoint</Application>
  <PresentationFormat>Широкоэкранный</PresentationFormat>
  <Paragraphs>189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Муратбек Ерасыл</dc:creator>
  <cp:lastModifiedBy>Райхан Жоламбетова</cp:lastModifiedBy>
  <cp:revision>171</cp:revision>
  <cp:lastPrinted>2021-03-05T06:33:41Z</cp:lastPrinted>
  <dcterms:created xsi:type="dcterms:W3CDTF">2021-03-04T05:13:59Z</dcterms:created>
  <dcterms:modified xsi:type="dcterms:W3CDTF">2021-09-21T08:09:38Z</dcterms:modified>
</cp:coreProperties>
</file>