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sldIdLst>
    <p:sldId id="256" r:id="rId2"/>
    <p:sldId id="284" r:id="rId3"/>
    <p:sldId id="317" r:id="rId4"/>
    <p:sldId id="304" r:id="rId5"/>
    <p:sldId id="691" r:id="rId6"/>
    <p:sldId id="689" r:id="rId7"/>
    <p:sldId id="302" r:id="rId8"/>
    <p:sldId id="303" r:id="rId9"/>
    <p:sldId id="324" r:id="rId10"/>
    <p:sldId id="688" r:id="rId11"/>
    <p:sldId id="690" r:id="rId12"/>
    <p:sldId id="285" r:id="rId13"/>
  </p:sldIdLst>
  <p:sldSz cx="9144000" cy="5148263"/>
  <p:notesSz cx="6797675" cy="9926638"/>
  <p:defaultTextStyle>
    <a:defPPr>
      <a:defRPr lang="ru-RU"/>
    </a:defPPr>
    <a:lvl1pPr marL="0" algn="l" defTabSz="6859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91" algn="l" defTabSz="6859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983" algn="l" defTabSz="6859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974" algn="l" defTabSz="6859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966" algn="l" defTabSz="6859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957" algn="l" defTabSz="6859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949" algn="l" defTabSz="6859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940" algn="l" defTabSz="6859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932" algn="l" defTabSz="6859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F852F265-870B-43ED-B0DB-3E6871B4296E}">
          <p14:sldIdLst>
            <p14:sldId id="256"/>
            <p14:sldId id="284"/>
            <p14:sldId id="317"/>
            <p14:sldId id="304"/>
            <p14:sldId id="691"/>
            <p14:sldId id="689"/>
            <p14:sldId id="302"/>
            <p14:sldId id="303"/>
            <p14:sldId id="324"/>
            <p14:sldId id="688"/>
            <p14:sldId id="690"/>
            <p14:sldId id="28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2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Otantayev Nurzhan" initials="ON" lastIdx="4" clrIdx="0">
    <p:extLst>
      <p:ext uri="{19B8F6BF-5375-455C-9EA6-DF929625EA0E}">
        <p15:presenceInfo xmlns:p15="http://schemas.microsoft.com/office/powerpoint/2012/main" userId="S-1-5-21-1454471165-1972579041-725345543-19292" providerId="AD"/>
      </p:ext>
    </p:extLst>
  </p:cmAuthor>
  <p:cmAuthor id="2" name="Нуржан" initials="Н" lastIdx="1" clrIdx="1">
    <p:extLst>
      <p:ext uri="{19B8F6BF-5375-455C-9EA6-DF929625EA0E}">
        <p15:presenceInfo xmlns:p15="http://schemas.microsoft.com/office/powerpoint/2012/main" userId="S::NurzhanO@kdb.kz::619ff49c-94ae-4dcb-9887-9aa07645e47d" providerId="AD"/>
      </p:ext>
    </p:extLst>
  </p:cmAuthor>
  <p:cmAuthor id="3" name="nurzhano@kdb.kz" initials="n" lastIdx="1" clrIdx="2">
    <p:extLst>
      <p:ext uri="{19B8F6BF-5375-455C-9EA6-DF929625EA0E}">
        <p15:presenceInfo xmlns:p15="http://schemas.microsoft.com/office/powerpoint/2012/main" userId="S::nurzhano@kdb.kz::KDB\NurzhanO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E39"/>
    <a:srgbClr val="009242"/>
    <a:srgbClr val="A88228"/>
    <a:srgbClr val="F2C736"/>
    <a:srgbClr val="D7AD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150" d="100"/>
          <a:sy n="150" d="100"/>
        </p:scale>
        <p:origin x="456" y="120"/>
      </p:cViewPr>
      <p:guideLst>
        <p:guide orient="horz" pos="1622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NurzhanO\Desktop\&#1055;&#1088;&#1077;&#1079;&#1077;&#1085;&#1090;&#1072;&#1094;&#1080;&#1103;%20&#1076;&#1083;&#1103;%20&#1055;&#1055;_&#1080;&#1090;&#1086;&#1075;&#1080;%205%20&#1084;&#1077;&#1089;%202021%20&#1075;&#1086;&#1076;&#1072;\&#1050;&#1055;%2031%2005%202021%20&#1075;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vert="horz"/>
          <a:lstStyle/>
          <a:p>
            <a:pPr>
              <a:defRPr/>
            </a:pPr>
            <a:r>
              <a:rPr lang="ru-RU"/>
              <a:t>Динамика кредитного портфеля, млрд тенге</a:t>
            </a:r>
          </a:p>
        </c:rich>
      </c:tx>
      <c:layout>
        <c:manualLayout>
          <c:xMode val="edge"/>
          <c:yMode val="edge"/>
          <c:x val="0.20821874943585608"/>
          <c:y val="5.1332538420008719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14121532435573911"/>
          <c:y val="0.24503372980958429"/>
          <c:w val="0.81665661559746894"/>
          <c:h val="0.5562491822304622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'Фин показатели'!$B$76</c:f>
              <c:strCache>
                <c:ptCount val="1"/>
                <c:pt idx="0">
                  <c:v>Кредитный портфель, млрд тенге</c:v>
                </c:pt>
              </c:strCache>
            </c:strRef>
          </c:tx>
          <c:spPr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/>
              <a:lightRig rig="threePt" dir="t">
                <a:rot lat="0" lon="0" rev="1200000"/>
              </a:lightRig>
            </a:scene3d>
            <a:sp3d/>
          </c:spPr>
          <c:invertIfNegative val="0"/>
          <c:dLbls>
            <c:dLbl>
              <c:idx val="5"/>
              <c:tx>
                <c:rich>
                  <a:bodyPr/>
                  <a:lstStyle/>
                  <a:p>
                    <a:fld id="{2A6C5314-F59C-41C9-BE0F-F3A2DC8DC590}" type="VALUE">
                      <a:rPr lang="en-US" b="0"/>
                      <a:pPr/>
                      <a:t>[ЗНАЧЕНИЕ]</a:t>
                    </a:fld>
                    <a:endParaRPr lang="ru-KZ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7B43-4834-91C2-F00C7A5E93E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ru-KZ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'Фин показатели'!$C$75:$K$75</c:f>
              <c:strCache>
                <c:ptCount val="9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  <c:pt idx="8">
                  <c:v>6м2021</c:v>
                </c:pt>
              </c:strCache>
            </c:strRef>
          </c:cat>
          <c:val>
            <c:numRef>
              <c:f>'Фин показатели'!$C$76:$K$76</c:f>
              <c:numCache>
                <c:formatCode>_-* #\ ##0\ _?_-;\-* #\ ##0\ _?_-;_-* "-"??\ _?_-;_-@_-</c:formatCode>
                <c:ptCount val="9"/>
                <c:pt idx="0">
                  <c:v>379</c:v>
                </c:pt>
                <c:pt idx="1">
                  <c:v>815</c:v>
                </c:pt>
                <c:pt idx="2">
                  <c:v>1452</c:v>
                </c:pt>
                <c:pt idx="3">
                  <c:v>1604.0183030000001</c:v>
                </c:pt>
                <c:pt idx="4">
                  <c:v>1560.6585689999999</c:v>
                </c:pt>
                <c:pt idx="5">
                  <c:v>1696.2509111990701</c:v>
                </c:pt>
                <c:pt idx="6">
                  <c:v>1731.330279</c:v>
                </c:pt>
                <c:pt idx="7">
                  <c:v>1971</c:v>
                </c:pt>
                <c:pt idx="8">
                  <c:v>1894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B43-4834-91C2-F00C7A5E93E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40134840"/>
        <c:axId val="240134448"/>
      </c:barChart>
      <c:valAx>
        <c:axId val="240134448"/>
        <c:scaling>
          <c:orientation val="minMax"/>
        </c:scaling>
        <c:delete val="0"/>
        <c:axPos val="r"/>
        <c:numFmt formatCode="_-* #\ ##0\ _?_-;\-* #\ ##0\ _?_-;_-* &quot;-&quot;??\ _?_-;_-@_-" sourceLinked="1"/>
        <c:majorTickMark val="none"/>
        <c:minorTickMark val="none"/>
        <c:tickLblPos val="low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>
                <a:solidFill>
                  <a:schemeClr val="bg1"/>
                </a:solidFill>
              </a:defRPr>
            </a:pPr>
            <a:endParaRPr lang="ru-KZ"/>
          </a:p>
        </c:txPr>
        <c:crossAx val="240134840"/>
        <c:crosses val="max"/>
        <c:crossBetween val="between"/>
        <c:majorUnit val="300"/>
      </c:valAx>
      <c:catAx>
        <c:axId val="2401348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ru-KZ"/>
          </a:p>
        </c:txPr>
        <c:crossAx val="240134448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8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</a:defRPr>
      </a:pPr>
      <a:endParaRPr lang="ru-KZ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9009293920227195"/>
          <c:y val="0.27851004012046143"/>
          <c:w val="0.30388305812340921"/>
          <c:h val="0.6123996571584841"/>
        </c:manualLayout>
      </c:layout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57C-423A-BD4A-D8893A6CB36D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57C-423A-BD4A-D8893A6CB36D}"/>
              </c:ext>
            </c:extLst>
          </c:dPt>
          <c:dPt>
            <c:idx val="2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857C-423A-BD4A-D8893A6CB36D}"/>
              </c:ext>
            </c:extLst>
          </c:dPt>
          <c:dPt>
            <c:idx val="3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857C-423A-BD4A-D8893A6CB36D}"/>
              </c:ext>
            </c:extLst>
          </c:dPt>
          <c:dPt>
            <c:idx val="4"/>
            <c:bubble3D val="0"/>
            <c:spPr>
              <a:solidFill>
                <a:schemeClr val="accent4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857C-423A-BD4A-D8893A6CB36D}"/>
              </c:ext>
            </c:extLst>
          </c:dPt>
          <c:dPt>
            <c:idx val="5"/>
            <c:bubble3D val="0"/>
            <c:spPr>
              <a:solidFill>
                <a:schemeClr val="accent6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857C-423A-BD4A-D8893A6CB36D}"/>
              </c:ext>
            </c:extLst>
          </c:dPt>
          <c:dPt>
            <c:idx val="6"/>
            <c:bubble3D val="0"/>
            <c:spPr>
              <a:solidFill>
                <a:schemeClr val="accent2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857C-423A-BD4A-D8893A6CB36D}"/>
              </c:ext>
            </c:extLst>
          </c:dPt>
          <c:dPt>
            <c:idx val="7"/>
            <c:bubble3D val="0"/>
            <c:spPr>
              <a:solidFill>
                <a:schemeClr val="accent4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857C-423A-BD4A-D8893A6CB36D}"/>
              </c:ext>
            </c:extLst>
          </c:dPt>
          <c:dPt>
            <c:idx val="8"/>
            <c:bubble3D val="0"/>
            <c:spPr>
              <a:solidFill>
                <a:schemeClr val="accent6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857C-423A-BD4A-D8893A6CB36D}"/>
              </c:ext>
            </c:extLst>
          </c:dPt>
          <c:dPt>
            <c:idx val="9"/>
            <c:bubble3D val="0"/>
            <c:spPr>
              <a:solidFill>
                <a:schemeClr val="accent2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857C-423A-BD4A-D8893A6CB36D}"/>
              </c:ext>
            </c:extLst>
          </c:dPt>
          <c:dPt>
            <c:idx val="10"/>
            <c:bubble3D val="0"/>
            <c:spPr>
              <a:solidFill>
                <a:schemeClr val="accent4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857C-423A-BD4A-D8893A6CB36D}"/>
              </c:ext>
            </c:extLst>
          </c:dPt>
          <c:dPt>
            <c:idx val="11"/>
            <c:bubble3D val="0"/>
            <c:spPr>
              <a:solidFill>
                <a:schemeClr val="accent6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7-857C-423A-BD4A-D8893A6CB36D}"/>
              </c:ext>
            </c:extLst>
          </c:dPt>
          <c:dLbls>
            <c:dLbl>
              <c:idx val="0"/>
              <c:layout>
                <c:manualLayout>
                  <c:x val="0.25581498876322661"/>
                  <c:y val="8.5398219758743663E-2"/>
                </c:manualLayout>
              </c:layout>
              <c:tx>
                <c:rich>
                  <a:bodyPr/>
                  <a:lstStyle/>
                  <a:p>
                    <a:fld id="{DCF9979F-7915-49EF-A0F2-B42052353766}" type="CATEGORYNAME">
                      <a:rPr lang="ru-RU" b="1"/>
                      <a:pPr/>
                      <a:t>[ИМЯ КАТЕГОРИИ]</a:t>
                    </a:fld>
                    <a:r>
                      <a:rPr lang="ru-RU" b="1" baseline="0" dirty="0"/>
                      <a:t>
27,7%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857C-423A-BD4A-D8893A6CB36D}"/>
                </c:ext>
              </c:extLst>
            </c:dLbl>
            <c:dLbl>
              <c:idx val="1"/>
              <c:layout>
                <c:manualLayout>
                  <c:x val="0.2141210989862079"/>
                  <c:y val="0.10185194449169076"/>
                </c:manualLayout>
              </c:layout>
              <c:tx>
                <c:rich>
                  <a:bodyPr/>
                  <a:lstStyle/>
                  <a:p>
                    <a:fld id="{576367D1-BF86-4329-AA6C-D15AA828921C}" type="CATEGORYNAME">
                      <a:rPr lang="ru-RU" smtClean="0"/>
                      <a:pPr/>
                      <a:t>[ИМЯ КАТЕГОРИИ]</a:t>
                    </a:fld>
                    <a:r>
                      <a:rPr lang="ru-RU" baseline="0" dirty="0"/>
                      <a:t> </a:t>
                    </a:r>
                  </a:p>
                  <a:p>
                    <a:r>
                      <a:rPr lang="ru-RU" baseline="0" dirty="0"/>
                      <a:t>17,6%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857C-423A-BD4A-D8893A6CB36D}"/>
                </c:ext>
              </c:extLst>
            </c:dLbl>
            <c:dLbl>
              <c:idx val="2"/>
              <c:layout>
                <c:manualLayout>
                  <c:x val="-0.12984301936376705"/>
                  <c:y val="7.3680206202986667E-2"/>
                </c:manualLayout>
              </c:layout>
              <c:tx>
                <c:rich>
                  <a:bodyPr/>
                  <a:lstStyle/>
                  <a:p>
                    <a:fld id="{BF804E77-0D13-4E28-9FF6-48BAF46212A5}" type="CATEGORYNAME">
                      <a:rPr lang="ru-RU"/>
                      <a:pPr/>
                      <a:t>[ИМЯ КАТЕГОРИИ]</a:t>
                    </a:fld>
                    <a:r>
                      <a:rPr lang="ru-RU" baseline="0" dirty="0"/>
                      <a:t>
16,4%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5571545664039996"/>
                      <c:h val="0.15228725843077931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857C-423A-BD4A-D8893A6CB36D}"/>
                </c:ext>
              </c:extLst>
            </c:dLbl>
            <c:dLbl>
              <c:idx val="3"/>
              <c:layout>
                <c:manualLayout>
                  <c:x val="-0.22240536452489468"/>
                  <c:y val="7.9786024205678152E-2"/>
                </c:manualLayout>
              </c:layout>
              <c:tx>
                <c:rich>
                  <a:bodyPr/>
                  <a:lstStyle/>
                  <a:p>
                    <a:fld id="{37BBAFE2-394E-4550-BAFD-24C889398080}" type="CATEGORYNAME">
                      <a:rPr lang="ru-RU"/>
                      <a:pPr/>
                      <a:t>[ИМЯ КАТЕГОРИИ]</a:t>
                    </a:fld>
                    <a:r>
                      <a:rPr lang="ru-RU" baseline="0" dirty="0"/>
                      <a:t>
12,7%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690836485918453"/>
                      <c:h val="0.24534112397322635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857C-423A-BD4A-D8893A6CB36D}"/>
                </c:ext>
              </c:extLst>
            </c:dLbl>
            <c:dLbl>
              <c:idx val="4"/>
              <c:layout>
                <c:manualLayout>
                  <c:x val="-0.30542343934624816"/>
                  <c:y val="4.9543934073043916E-2"/>
                </c:manualLayout>
              </c:layout>
              <c:tx>
                <c:rich>
                  <a:bodyPr/>
                  <a:lstStyle/>
                  <a:p>
                    <a:fld id="{02E1DF4B-B312-4E41-A422-F2CC63A0AB56}" type="CATEGORYNAME">
                      <a:rPr lang="ru-RU"/>
                      <a:pPr/>
                      <a:t>[ИМЯ КАТЕГОРИИ]</a:t>
                    </a:fld>
                    <a:r>
                      <a:rPr lang="ru-RU" baseline="0" dirty="0"/>
                      <a:t>
5,3%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18919714165615806"/>
                      <c:h val="0.15228733320660204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857C-423A-BD4A-D8893A6CB36D}"/>
                </c:ext>
              </c:extLst>
            </c:dLbl>
            <c:dLbl>
              <c:idx val="5"/>
              <c:layout>
                <c:manualLayout>
                  <c:x val="-0.33059645917526387"/>
                  <c:y val="-3.0736675704609428E-2"/>
                </c:manualLayout>
              </c:layout>
              <c:tx>
                <c:rich>
                  <a:bodyPr/>
                  <a:lstStyle/>
                  <a:p>
                    <a:fld id="{F3B656DE-6317-4B5A-B1F6-4876E20AD294}" type="CATEGORYNAME">
                      <a:rPr lang="ru-RU"/>
                      <a:pPr/>
                      <a:t>[ИМЯ КАТЕГОРИИ]</a:t>
                    </a:fld>
                    <a:r>
                      <a:rPr lang="ru-RU" baseline="0" dirty="0"/>
                      <a:t>
6,3%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857C-423A-BD4A-D8893A6CB36D}"/>
                </c:ext>
              </c:extLst>
            </c:dLbl>
            <c:dLbl>
              <c:idx val="6"/>
              <c:layout>
                <c:manualLayout>
                  <c:x val="-0.30054644808743169"/>
                  <c:y val="-7.2003388394747986E-2"/>
                </c:manualLayout>
              </c:layout>
              <c:tx>
                <c:rich>
                  <a:bodyPr/>
                  <a:lstStyle/>
                  <a:p>
                    <a:fld id="{4F84EBEB-B158-4BB6-8F95-CC36050C329A}" type="CATEGORYNAME">
                      <a:rPr lang="ru-RU"/>
                      <a:pPr/>
                      <a:t>[ИМЯ КАТЕГОРИИ]</a:t>
                    </a:fld>
                    <a:r>
                      <a:rPr lang="ru-RU" baseline="0" dirty="0"/>
                      <a:t>
3,4%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18794653348028847"/>
                      <c:h val="0.10576027107157984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D-857C-423A-BD4A-D8893A6CB36D}"/>
                </c:ext>
              </c:extLst>
            </c:dLbl>
            <c:dLbl>
              <c:idx val="7"/>
              <c:layout>
                <c:manualLayout>
                  <c:x val="-0.30895334174022698"/>
                  <c:y val="-0.20330368487928843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7890912280353353"/>
                      <c:h val="0.1522873332066020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F-857C-423A-BD4A-D8893A6CB36D}"/>
                </c:ext>
              </c:extLst>
            </c:dLbl>
            <c:dLbl>
              <c:idx val="8"/>
              <c:layout>
                <c:manualLayout>
                  <c:x val="-0.1322982623610969"/>
                  <c:y val="-0.2613478848742774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7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defRPr>
                    </a:pPr>
                    <a:fld id="{672239E1-3FCC-42A7-8882-815143A96F79}" type="CATEGORYNAME">
                      <a:rPr lang="ru-RU" b="1"/>
                      <a:pPr>
                        <a:defRPr b="1"/>
                      </a:pPr>
                      <a:t>[ИМЯ КАТЕГОРИИ]</a:t>
                    </a:fld>
                    <a:r>
                      <a:rPr lang="ru-RU" b="1" baseline="0" dirty="0"/>
                      <a:t>
2,8%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7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+mn-cs"/>
                    </a:defRPr>
                  </a:pPr>
                  <a:endParaRPr lang="ru-KZ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1-857C-423A-BD4A-D8893A6CB36D}"/>
                </c:ext>
              </c:extLst>
            </c:dLbl>
            <c:dLbl>
              <c:idx val="9"/>
              <c:layout>
                <c:manualLayout>
                  <c:x val="-4.2034468263976461E-3"/>
                  <c:y val="-0.24142312579415501"/>
                </c:manualLayout>
              </c:layout>
              <c:tx>
                <c:rich>
                  <a:bodyPr/>
                  <a:lstStyle/>
                  <a:p>
                    <a:fld id="{95009ED5-C19B-4AF9-8C2F-F56587229434}" type="CATEGORYNAME">
                      <a:rPr lang="ru-RU"/>
                      <a:pPr/>
                      <a:t>[ИМЯ КАТЕГОРИИ]</a:t>
                    </a:fld>
                    <a:r>
                      <a:rPr lang="ru-RU" baseline="0" dirty="0"/>
                      <a:t>
2,6%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3-857C-423A-BD4A-D8893A6CB36D}"/>
                </c:ext>
              </c:extLst>
            </c:dLbl>
            <c:dLbl>
              <c:idx val="10"/>
              <c:layout>
                <c:manualLayout>
                  <c:x val="0.15342580916351409"/>
                  <c:y val="-0.19906819144430327"/>
                </c:manualLayout>
              </c:layout>
              <c:tx>
                <c:rich>
                  <a:bodyPr/>
                  <a:lstStyle/>
                  <a:p>
                    <a:fld id="{D8E8F208-AE45-42B8-BB6B-1E1E04AF83D7}" type="CATEGORYNAME">
                      <a:rPr lang="ru-RU"/>
                      <a:pPr/>
                      <a:t>[ИМЯ КАТЕГОРИИ]</a:t>
                    </a:fld>
                    <a:r>
                      <a:rPr lang="ru-RU" baseline="0" dirty="0"/>
                      <a:t>
1,9%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5-857C-423A-BD4A-D8893A6CB36D}"/>
                </c:ext>
              </c:extLst>
            </c:dLbl>
            <c:dLbl>
              <c:idx val="11"/>
              <c:layout>
                <c:manualLayout>
                  <c:x val="0.32067384231447738"/>
                  <c:y val="-0.1176113151040364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857C-423A-BD4A-D8893A6CB36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7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ru-KZ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Лист1!$B$6:$B$17</c:f>
              <c:strCache>
                <c:ptCount val="12"/>
                <c:pt idx="0">
                  <c:v>Производство продуктов нефтепереработки</c:v>
                </c:pt>
                <c:pt idx="1">
                  <c:v>Металлургическая промышленность</c:v>
                </c:pt>
                <c:pt idx="2">
                  <c:v>Горнодобывающая промышленность</c:v>
                </c:pt>
                <c:pt idx="3">
                  <c:v>Электроснабжение, подача газа, пара и воздушное кондиционирование</c:v>
                </c:pt>
                <c:pt idx="4">
                  <c:v>Транспорт и складирование</c:v>
                </c:pt>
                <c:pt idx="5">
                  <c:v>Машиностроение</c:v>
                </c:pt>
                <c:pt idx="6">
                  <c:v>Информация и связь</c:v>
                </c:pt>
                <c:pt idx="7">
                  <c:v>Услуги по проживанию и питанию</c:v>
                </c:pt>
                <c:pt idx="8">
                  <c:v>Химическая промышленность  </c:v>
                </c:pt>
                <c:pt idx="9">
                  <c:v>Производство продуктов питания</c:v>
                </c:pt>
                <c:pt idx="10">
                  <c:v>Искусство, развлечение и отдых</c:v>
                </c:pt>
                <c:pt idx="11">
                  <c:v>Производство строительных материалов</c:v>
                </c:pt>
              </c:strCache>
            </c:strRef>
          </c:cat>
          <c:val>
            <c:numRef>
              <c:f>Лист1!$D$6:$D$17</c:f>
              <c:numCache>
                <c:formatCode>0.0%</c:formatCode>
                <c:ptCount val="12"/>
                <c:pt idx="0">
                  <c:v>0.27594063117869871</c:v>
                </c:pt>
                <c:pt idx="1">
                  <c:v>0.18132446560122933</c:v>
                </c:pt>
                <c:pt idx="2">
                  <c:v>0.1622621202332504</c:v>
                </c:pt>
                <c:pt idx="3">
                  <c:v>0.12757385331312776</c:v>
                </c:pt>
                <c:pt idx="4">
                  <c:v>5.3686039578030066E-2</c:v>
                </c:pt>
                <c:pt idx="5">
                  <c:v>6.0630640031520591E-2</c:v>
                </c:pt>
                <c:pt idx="6">
                  <c:v>3.6436220493881746E-2</c:v>
                </c:pt>
                <c:pt idx="7">
                  <c:v>3.1084328107624674E-2</c:v>
                </c:pt>
                <c:pt idx="8">
                  <c:v>2.9392252690204842E-2</c:v>
                </c:pt>
                <c:pt idx="9">
                  <c:v>2.4017521817989395E-2</c:v>
                </c:pt>
                <c:pt idx="10">
                  <c:v>1.5624907197524497E-2</c:v>
                </c:pt>
                <c:pt idx="11">
                  <c:v>1.9082266193517375E-3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8-857C-423A-BD4A-D8893A6CB36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700">
          <a:latin typeface="Verdana" panose="020B0604030504040204" pitchFamily="34" charset="0"/>
          <a:ea typeface="Verdana" panose="020B0604030504040204" pitchFamily="34" charset="0"/>
        </a:defRPr>
      </a:pPr>
      <a:endParaRPr lang="ru-KZ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CBB264-6640-4A3B-9FB7-20790E8153E1}" type="datetimeFigureOut">
              <a:rPr lang="ru-RU" smtClean="0"/>
              <a:t>21.09.2021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5450" y="1241425"/>
            <a:ext cx="594677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B6293B-45B2-4EFC-8054-538C30C3D6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74000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2552"/>
            <a:ext cx="6858000" cy="1792358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4030"/>
            <a:ext cx="6858000" cy="1242971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F94AF-C7D5-410F-96F0-BC93CC3C2113}" type="datetimeFigureOut">
              <a:rPr lang="ru-RU" smtClean="0"/>
              <a:t>21.09.2021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45DA4-CA01-4519-9B9E-123B319733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3863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F94AF-C7D5-410F-96F0-BC93CC3C2113}" type="datetimeFigureOut">
              <a:rPr lang="ru-RU" smtClean="0"/>
              <a:t>21.09.2021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45DA4-CA01-4519-9B9E-123B319733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061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4097"/>
            <a:ext cx="1971675" cy="436291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4097"/>
            <a:ext cx="5800725" cy="436291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F94AF-C7D5-410F-96F0-BC93CC3C2113}" type="datetimeFigureOut">
              <a:rPr lang="ru-RU" smtClean="0"/>
              <a:t>21.09.2021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45DA4-CA01-4519-9B9E-123B319733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54045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F94AF-C7D5-410F-96F0-BC93CC3C2113}" type="datetimeFigureOut">
              <a:rPr lang="ru-RU" smtClean="0"/>
              <a:t>21.09.2021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45DA4-CA01-4519-9B9E-123B319733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80137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3491"/>
            <a:ext cx="7886700" cy="2141534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5285"/>
            <a:ext cx="7886700" cy="1126182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F94AF-C7D5-410F-96F0-BC93CC3C2113}" type="datetimeFigureOut">
              <a:rPr lang="ru-RU" smtClean="0"/>
              <a:t>21.09.2021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45DA4-CA01-4519-9B9E-123B319733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24517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70486"/>
            <a:ext cx="3886200" cy="326652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70486"/>
            <a:ext cx="3886200" cy="326652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F94AF-C7D5-410F-96F0-BC93CC3C2113}" type="datetimeFigureOut">
              <a:rPr lang="ru-RU" smtClean="0"/>
              <a:t>21.09.2021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45DA4-CA01-4519-9B9E-123B319733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60159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4098"/>
            <a:ext cx="7886700" cy="99509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2040"/>
            <a:ext cx="3868340" cy="618506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80546"/>
            <a:ext cx="3868340" cy="27660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2040"/>
            <a:ext cx="3887391" cy="618506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80546"/>
            <a:ext cx="3887391" cy="27660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F94AF-C7D5-410F-96F0-BC93CC3C2113}" type="datetimeFigureOut">
              <a:rPr lang="ru-RU" smtClean="0"/>
              <a:t>21.09.2021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45DA4-CA01-4519-9B9E-123B319733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65223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F94AF-C7D5-410F-96F0-BC93CC3C2113}" type="datetimeFigureOut">
              <a:rPr lang="ru-RU" smtClean="0"/>
              <a:t>21.09.2021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45DA4-CA01-4519-9B9E-123B319733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75368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F94AF-C7D5-410F-96F0-BC93CC3C2113}" type="datetimeFigureOut">
              <a:rPr lang="ru-RU" smtClean="0"/>
              <a:t>21.09.2021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45DA4-CA01-4519-9B9E-123B319733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35662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3218"/>
            <a:ext cx="2949178" cy="1201261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1255"/>
            <a:ext cx="4629150" cy="365860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4479"/>
            <a:ext cx="2949178" cy="286133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F94AF-C7D5-410F-96F0-BC93CC3C2113}" type="datetimeFigureOut">
              <a:rPr lang="ru-RU" smtClean="0"/>
              <a:t>21.09.2021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45DA4-CA01-4519-9B9E-123B319733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92305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3218"/>
            <a:ext cx="2949178" cy="1201261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1255"/>
            <a:ext cx="4629150" cy="3658604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4479"/>
            <a:ext cx="2949178" cy="286133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F94AF-C7D5-410F-96F0-BC93CC3C2113}" type="datetimeFigureOut">
              <a:rPr lang="ru-RU" smtClean="0"/>
              <a:t>21.09.2021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45DA4-CA01-4519-9B9E-123B319733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13197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4098"/>
            <a:ext cx="7886700" cy="9950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70486"/>
            <a:ext cx="7886700" cy="32665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71678"/>
            <a:ext cx="2057400" cy="274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AF94AF-C7D5-410F-96F0-BC93CC3C2113}" type="datetimeFigureOut">
              <a:rPr lang="ru-RU" smtClean="0"/>
              <a:t>21.09.2021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71678"/>
            <a:ext cx="3086100" cy="274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71678"/>
            <a:ext cx="2057400" cy="274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845DA4-CA01-4519-9B9E-123B319733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07839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tiff"/><Relationship Id="rId4" Type="http://schemas.openxmlformats.org/officeDocument/2006/relationships/image" Target="../media/image3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tiff"/><Relationship Id="rId5" Type="http://schemas.openxmlformats.org/officeDocument/2006/relationships/image" Target="../media/image39.tiff"/><Relationship Id="rId4" Type="http://schemas.openxmlformats.org/officeDocument/2006/relationships/image" Target="../media/image38.tif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13.jpe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sv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svg"/><Relationship Id="rId4" Type="http://schemas.openxmlformats.org/officeDocument/2006/relationships/image" Target="../media/image4.tiff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.xml"/><Relationship Id="rId3" Type="http://schemas.openxmlformats.org/officeDocument/2006/relationships/image" Target="../media/image3.png"/><Relationship Id="rId7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4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2.xml"/><Relationship Id="rId4" Type="http://schemas.openxmlformats.org/officeDocument/2006/relationships/image" Target="../media/image4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tif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emf"/><Relationship Id="rId3" Type="http://schemas.openxmlformats.org/officeDocument/2006/relationships/image" Target="../media/image3.png"/><Relationship Id="rId7" Type="http://schemas.openxmlformats.org/officeDocument/2006/relationships/image" Target="../media/image20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emf"/><Relationship Id="rId11" Type="http://schemas.openxmlformats.org/officeDocument/2006/relationships/image" Target="../media/image24.emf"/><Relationship Id="rId5" Type="http://schemas.openxmlformats.org/officeDocument/2006/relationships/image" Target="../media/image18.emf"/><Relationship Id="rId10" Type="http://schemas.openxmlformats.org/officeDocument/2006/relationships/image" Target="../media/image23.emf"/><Relationship Id="rId4" Type="http://schemas.openxmlformats.org/officeDocument/2006/relationships/image" Target="../media/image4.tiff"/><Relationship Id="rId9" Type="http://schemas.openxmlformats.org/officeDocument/2006/relationships/image" Target="../media/image22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3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4.tiff"/><Relationship Id="rId9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4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4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1"/>
            <a:ext cx="9144000" cy="514807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51019" y="3038019"/>
            <a:ext cx="5203527" cy="15881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ru-RU" sz="2000" b="1" i="0" u="none" strike="noStrike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Перспективы сотрудничества с АО «Банк Развития Казахстана» в реализации проектов химической промышленности</a:t>
            </a:r>
            <a:endParaRPr lang="ru-RU" sz="20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00358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87A6D93-D426-438E-A7E6-902219B8D4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633" t="36065" r="45396" b="51445"/>
          <a:stretch/>
        </p:blipFill>
        <p:spPr>
          <a:xfrm>
            <a:off x="2677416" y="252242"/>
            <a:ext cx="1460409" cy="642424"/>
          </a:xfrm>
          <a:prstGeom prst="rect">
            <a:avLst/>
          </a:prstGeom>
        </p:spPr>
      </p:pic>
      <p:sp>
        <p:nvSpPr>
          <p:cNvPr id="4" name="Номер слайда 1">
            <a:extLst>
              <a:ext uri="{FF2B5EF4-FFF2-40B4-BE49-F238E27FC236}">
                <a16:creationId xmlns:a16="http://schemas.microsoft.com/office/drawing/2014/main" id="{11D15D8F-E3DA-484E-8F8E-0125D78A53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392170" y="4673008"/>
            <a:ext cx="2057400" cy="274097"/>
          </a:xfrm>
        </p:spPr>
        <p:txBody>
          <a:bodyPr/>
          <a:lstStyle/>
          <a:p>
            <a:fld id="{2A845DA4-CA01-4519-9B9E-123B31973369}" type="slidenum">
              <a:rPr lang="ru-RU" b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</a:t>
            </a:fld>
            <a:endParaRPr lang="ru-RU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" name="Прямоугольный треугольник 14">
            <a:extLst>
              <a:ext uri="{FF2B5EF4-FFF2-40B4-BE49-F238E27FC236}">
                <a16:creationId xmlns:a16="http://schemas.microsoft.com/office/drawing/2014/main" id="{39216B1A-CB2A-44D4-B82A-809211468D30}"/>
              </a:ext>
            </a:extLst>
          </p:cNvPr>
          <p:cNvSpPr/>
          <p:nvPr/>
        </p:nvSpPr>
        <p:spPr>
          <a:xfrm rot="10800000">
            <a:off x="8641555" y="519109"/>
            <a:ext cx="492919" cy="547095"/>
          </a:xfrm>
          <a:prstGeom prst="rtTriangle">
            <a:avLst/>
          </a:prstGeom>
          <a:solidFill>
            <a:srgbClr val="D7AD29"/>
          </a:solidFill>
          <a:ln>
            <a:solidFill>
              <a:srgbClr val="D7A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ый треугольник 15">
            <a:extLst>
              <a:ext uri="{FF2B5EF4-FFF2-40B4-BE49-F238E27FC236}">
                <a16:creationId xmlns:a16="http://schemas.microsoft.com/office/drawing/2014/main" id="{C83FA8CB-62A8-40AB-92BB-3221A690F8CE}"/>
              </a:ext>
            </a:extLst>
          </p:cNvPr>
          <p:cNvSpPr/>
          <p:nvPr/>
        </p:nvSpPr>
        <p:spPr>
          <a:xfrm>
            <a:off x="6549921" y="1197098"/>
            <a:ext cx="492919" cy="547095"/>
          </a:xfrm>
          <a:prstGeom prst="rt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DC1B03F9-B6E8-42E6-9BFA-A37C709D9FD6}"/>
              </a:ext>
            </a:extLst>
          </p:cNvPr>
          <p:cNvSpPr/>
          <p:nvPr/>
        </p:nvSpPr>
        <p:spPr>
          <a:xfrm>
            <a:off x="806598" y="794467"/>
            <a:ext cx="467980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ПРОЕКТНЫЕ ПОКАЗАТЕЛИ КЛИЕНТОВ БРК </a:t>
            </a:r>
          </a:p>
        </p:txBody>
      </p:sp>
      <p:pic>
        <p:nvPicPr>
          <p:cNvPr id="8" name="Рисунок 1">
            <a:extLst>
              <a:ext uri="{FF2B5EF4-FFF2-40B4-BE49-F238E27FC236}">
                <a16:creationId xmlns:a16="http://schemas.microsoft.com/office/drawing/2014/main" id="{11402A6B-BA90-4703-8AD6-8EC9EA27DB8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468" y="894666"/>
            <a:ext cx="7918598" cy="3778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D505F32-3F2A-47E8-9091-A1DA05604C0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3924" y="327269"/>
            <a:ext cx="6739783" cy="42976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001A398-1C3F-40BF-87E7-515E0E4349E0}"/>
              </a:ext>
            </a:extLst>
          </p:cNvPr>
          <p:cNvSpPr txBox="1"/>
          <p:nvPr/>
        </p:nvSpPr>
        <p:spPr>
          <a:xfrm>
            <a:off x="2333864" y="510007"/>
            <a:ext cx="641990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Порядок рассмотрения заявки для получения кредитования в БРК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104944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87A6D93-D426-438E-A7E6-902219B8D4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633" t="36065" r="45396" b="51445"/>
          <a:stretch/>
        </p:blipFill>
        <p:spPr>
          <a:xfrm>
            <a:off x="2677416" y="252242"/>
            <a:ext cx="1460409" cy="642424"/>
          </a:xfrm>
          <a:prstGeom prst="rect">
            <a:avLst/>
          </a:prstGeom>
        </p:spPr>
      </p:pic>
      <p:sp>
        <p:nvSpPr>
          <p:cNvPr id="4" name="Номер слайда 1">
            <a:extLst>
              <a:ext uri="{FF2B5EF4-FFF2-40B4-BE49-F238E27FC236}">
                <a16:creationId xmlns:a16="http://schemas.microsoft.com/office/drawing/2014/main" id="{11D15D8F-E3DA-484E-8F8E-0125D78A53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392170" y="4673008"/>
            <a:ext cx="2057400" cy="274097"/>
          </a:xfrm>
        </p:spPr>
        <p:txBody>
          <a:bodyPr/>
          <a:lstStyle/>
          <a:p>
            <a:fld id="{2A845DA4-CA01-4519-9B9E-123B31973369}" type="slidenum">
              <a:rPr lang="ru-RU" b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11</a:t>
            </a:fld>
            <a:endParaRPr lang="ru-RU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" name="Прямоугольный треугольник 14">
            <a:extLst>
              <a:ext uri="{FF2B5EF4-FFF2-40B4-BE49-F238E27FC236}">
                <a16:creationId xmlns:a16="http://schemas.microsoft.com/office/drawing/2014/main" id="{39216B1A-CB2A-44D4-B82A-809211468D30}"/>
              </a:ext>
            </a:extLst>
          </p:cNvPr>
          <p:cNvSpPr/>
          <p:nvPr/>
        </p:nvSpPr>
        <p:spPr>
          <a:xfrm rot="10800000">
            <a:off x="8641555" y="519109"/>
            <a:ext cx="492919" cy="547095"/>
          </a:xfrm>
          <a:prstGeom prst="rtTriangle">
            <a:avLst/>
          </a:prstGeom>
          <a:solidFill>
            <a:srgbClr val="D7AD29"/>
          </a:solidFill>
          <a:ln>
            <a:solidFill>
              <a:srgbClr val="D7A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ый треугольник 15">
            <a:extLst>
              <a:ext uri="{FF2B5EF4-FFF2-40B4-BE49-F238E27FC236}">
                <a16:creationId xmlns:a16="http://schemas.microsoft.com/office/drawing/2014/main" id="{C83FA8CB-62A8-40AB-92BB-3221A690F8CE}"/>
              </a:ext>
            </a:extLst>
          </p:cNvPr>
          <p:cNvSpPr/>
          <p:nvPr/>
        </p:nvSpPr>
        <p:spPr>
          <a:xfrm>
            <a:off x="6549921" y="1197098"/>
            <a:ext cx="492919" cy="547095"/>
          </a:xfrm>
          <a:prstGeom prst="rt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51">
            <a:extLst>
              <a:ext uri="{FF2B5EF4-FFF2-40B4-BE49-F238E27FC236}">
                <a16:creationId xmlns:a16="http://schemas.microsoft.com/office/drawing/2014/main" id="{9A6795DA-038A-46FB-9B16-F0237E39430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041" y="1197098"/>
            <a:ext cx="276406" cy="343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0C82BF6-C0DC-451A-9D5F-100332D98233}"/>
              </a:ext>
            </a:extLst>
          </p:cNvPr>
          <p:cNvSpPr txBox="1"/>
          <p:nvPr/>
        </p:nvSpPr>
        <p:spPr>
          <a:xfrm>
            <a:off x="1467479" y="2017574"/>
            <a:ext cx="7229481" cy="7635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kk-KZ" sz="1400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Фокус группы для БРК</a:t>
            </a:r>
            <a:r>
              <a:rPr lang="ru-KZ" sz="1400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- х</a:t>
            </a:r>
            <a:r>
              <a:rPr lang="ru-RU" sz="1400" dirty="0" err="1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имические</a:t>
            </a:r>
            <a:r>
              <a:rPr lang="ru-RU" sz="1400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проекты, направленные на импортозамещение</a:t>
            </a:r>
            <a:r>
              <a:rPr lang="ru-KZ" sz="1400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(калийные удобрения, карбамид, каустическая и кальцинированная сода, сульфат аммония и т.п.)</a:t>
            </a:r>
            <a:endParaRPr lang="ru-RU" sz="1400" dirty="0"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4BCBF65-E5C5-4B1F-A8AB-ECF2128896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8007" y="2129447"/>
            <a:ext cx="280440" cy="34750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1F54167-F0B9-4731-994A-7EC1A907D2C5}"/>
              </a:ext>
            </a:extLst>
          </p:cNvPr>
          <p:cNvSpPr txBox="1"/>
          <p:nvPr/>
        </p:nvSpPr>
        <p:spPr>
          <a:xfrm>
            <a:off x="1467479" y="1074349"/>
            <a:ext cx="7290441" cy="7635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400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Банк Развития Казахстана заинтересован в трансформации химической отрасли страны, ее развитии в соответствии с современными возможностями цифровизации и внедрения ESG-стандартов</a:t>
            </a:r>
            <a:endParaRPr lang="ru-RU" sz="1400" dirty="0"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B31B78D-6F35-4D11-9F07-0B55127525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7039" y="2997001"/>
            <a:ext cx="280440" cy="34750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B41FEAF-2358-493C-8148-374D53883826}"/>
              </a:ext>
            </a:extLst>
          </p:cNvPr>
          <p:cNvSpPr txBox="1"/>
          <p:nvPr/>
        </p:nvSpPr>
        <p:spPr>
          <a:xfrm>
            <a:off x="1467479" y="2960799"/>
            <a:ext cx="7229481" cy="14550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400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БРК готов развивать совместно с бизнесом новые производства в химической отрасли, предложив </a:t>
            </a:r>
            <a:r>
              <a:rPr lang="ru-RU" sz="1400" u="sng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лучшие условия финансирования под низкую процентную ставку</a:t>
            </a:r>
            <a:r>
              <a:rPr lang="ru-RU" sz="1400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, в формате государственно-частного партнерства, проектного финансирования, совместно с финансовыми организациями в части синдицированного финансирования, а также предоставить гарантии. </a:t>
            </a:r>
          </a:p>
        </p:txBody>
      </p:sp>
    </p:spTree>
    <p:extLst>
      <p:ext uri="{BB962C8B-B14F-4D97-AF65-F5344CB8AC3E}">
        <p14:creationId xmlns:p14="http://schemas.microsoft.com/office/powerpoint/2010/main" val="24547207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87A6D93-D426-438E-A7E6-902219B8D4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633" t="36065" r="45396" b="51445"/>
          <a:stretch/>
        </p:blipFill>
        <p:spPr>
          <a:xfrm>
            <a:off x="2677416" y="252242"/>
            <a:ext cx="1460409" cy="64242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F333F61-263D-46F6-A824-0E48E53C60B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912" y="970883"/>
            <a:ext cx="2337816" cy="43281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9B1581E-9B89-4343-8CF6-3769016BD4B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9623" y="512159"/>
            <a:ext cx="5294377" cy="255422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3C4ED76-F004-493B-9C5F-B0481C02AF7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261" y="1986438"/>
            <a:ext cx="640080" cy="801132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4E7ED1E5-1987-422A-9B30-C61A87298F53}"/>
              </a:ext>
            </a:extLst>
          </p:cNvPr>
          <p:cNvSpPr/>
          <p:nvPr/>
        </p:nvSpPr>
        <p:spPr>
          <a:xfrm>
            <a:off x="1494239" y="1889913"/>
            <a:ext cx="236635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800" b="1" dirty="0">
                <a:solidFill>
                  <a:srgbClr val="D7AD2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АО «БАНК РАЗВИТИЯ КАЗАХСТАНА»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3E3ECF19-27CD-4590-B401-71A452261643}"/>
              </a:ext>
            </a:extLst>
          </p:cNvPr>
          <p:cNvSpPr/>
          <p:nvPr/>
        </p:nvSpPr>
        <p:spPr>
          <a:xfrm>
            <a:off x="1494239" y="2073772"/>
            <a:ext cx="248497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8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Республика Казахстан, </a:t>
            </a:r>
            <a:r>
              <a:rPr lang="en-US" sz="8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Z05T3E2</a:t>
            </a:r>
            <a:r>
              <a:rPr lang="ru-RU" sz="8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</a:t>
            </a:r>
          </a:p>
          <a:p>
            <a:r>
              <a:rPr lang="ru-RU" sz="8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г. </a:t>
            </a:r>
            <a:r>
              <a:rPr lang="ru-RU" sz="800" dirty="0" err="1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Нұр</a:t>
            </a:r>
            <a:r>
              <a:rPr lang="ru-RU" sz="8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-Султан, район </a:t>
            </a:r>
            <a:r>
              <a:rPr lang="ru-RU" sz="800" dirty="0" err="1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Есіл</a:t>
            </a:r>
            <a:r>
              <a:rPr lang="ru-RU" sz="8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</a:p>
          <a:p>
            <a:r>
              <a:rPr lang="ru-RU" sz="8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проспект </a:t>
            </a:r>
            <a:r>
              <a:rPr lang="ru-RU" sz="800" dirty="0" err="1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Мәңгілік</a:t>
            </a:r>
            <a:r>
              <a:rPr lang="ru-RU" sz="8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Ел, здание 55 А, </a:t>
            </a:r>
            <a:r>
              <a:rPr lang="ru-RU" sz="800" dirty="0" err="1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н.п</a:t>
            </a:r>
            <a:r>
              <a:rPr lang="ru-RU" sz="8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15</a:t>
            </a:r>
          </a:p>
          <a:p>
            <a:r>
              <a:rPr lang="ru-RU" sz="800" b="1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канцелярия</a:t>
            </a:r>
            <a:r>
              <a:rPr lang="en-US" sz="800" b="1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</a:t>
            </a:r>
            <a:r>
              <a:rPr lang="en-US" sz="8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+7 (7172) 79 26 79</a:t>
            </a:r>
          </a:p>
          <a:p>
            <a:r>
              <a:rPr lang="ru-RU" sz="800" b="1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факс</a:t>
            </a:r>
            <a:r>
              <a:rPr lang="en-US" sz="800" b="1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</a:t>
            </a:r>
            <a:r>
              <a:rPr lang="en-US" sz="8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+7 (7172) 79 26 38</a:t>
            </a:r>
          </a:p>
          <a:p>
            <a:r>
              <a:rPr lang="en-US" sz="800" b="1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e-mail: </a:t>
            </a:r>
            <a:r>
              <a:rPr lang="en-US" sz="8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info@kdb.kz</a:t>
            </a:r>
            <a:endParaRPr lang="ru-RU" sz="800" dirty="0">
              <a:solidFill>
                <a:schemeClr val="bg2">
                  <a:lumMod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345D661A-432D-49DB-9D85-1E499BA0AF0F}"/>
              </a:ext>
            </a:extLst>
          </p:cNvPr>
          <p:cNvSpPr/>
          <p:nvPr/>
        </p:nvSpPr>
        <p:spPr>
          <a:xfrm>
            <a:off x="651273" y="1126604"/>
            <a:ext cx="259994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КОНТАКТНАЯ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2D31B8F8-55AC-439F-8982-48A68DD22911}"/>
              </a:ext>
            </a:extLst>
          </p:cNvPr>
          <p:cNvSpPr/>
          <p:nvPr/>
        </p:nvSpPr>
        <p:spPr>
          <a:xfrm>
            <a:off x="640500" y="1393974"/>
            <a:ext cx="341647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ИНФОРМАЦИЯ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13B93D05-9FAB-49AF-BD00-42935CBB0991}"/>
              </a:ext>
            </a:extLst>
          </p:cNvPr>
          <p:cNvSpPr/>
          <p:nvPr/>
        </p:nvSpPr>
        <p:spPr>
          <a:xfrm>
            <a:off x="554093" y="2679848"/>
            <a:ext cx="904415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www.kdb.kz</a:t>
            </a:r>
            <a:endParaRPr lang="ru-RU" sz="800" b="1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0FC91C8A-22D5-4664-91E7-0EAEA5D6BBC9}"/>
              </a:ext>
            </a:extLst>
          </p:cNvPr>
          <p:cNvSpPr/>
          <p:nvPr/>
        </p:nvSpPr>
        <p:spPr>
          <a:xfrm>
            <a:off x="3183954" y="3867770"/>
            <a:ext cx="341647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A8822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СПАСИБО ЗА ВНИМАНИЕ!</a:t>
            </a:r>
          </a:p>
        </p:txBody>
      </p:sp>
      <p:sp>
        <p:nvSpPr>
          <p:cNvPr id="15" name="Номер слайда 1">
            <a:extLst>
              <a:ext uri="{FF2B5EF4-FFF2-40B4-BE49-F238E27FC236}">
                <a16:creationId xmlns:a16="http://schemas.microsoft.com/office/drawing/2014/main" id="{B6A43329-7583-4022-BFE4-9D4F3A750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392170" y="4673008"/>
            <a:ext cx="2057400" cy="274097"/>
          </a:xfrm>
        </p:spPr>
        <p:txBody>
          <a:bodyPr/>
          <a:lstStyle/>
          <a:p>
            <a:fld id="{2A845DA4-CA01-4519-9B9E-123B31973369}" type="slidenum">
              <a:rPr lang="ru-RU" b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12</a:t>
            </a:fld>
            <a:endParaRPr lang="ru-RU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11047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87A6D93-D426-438E-A7E6-902219B8D4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633" t="36065" r="45396" b="51445"/>
          <a:stretch/>
        </p:blipFill>
        <p:spPr>
          <a:xfrm>
            <a:off x="2677416" y="252242"/>
            <a:ext cx="1460409" cy="642424"/>
          </a:xfrm>
          <a:prstGeom prst="rect">
            <a:avLst/>
          </a:prstGeom>
        </p:spPr>
      </p:pic>
      <p:sp>
        <p:nvSpPr>
          <p:cNvPr id="4" name="Номер слайда 1">
            <a:extLst>
              <a:ext uri="{FF2B5EF4-FFF2-40B4-BE49-F238E27FC236}">
                <a16:creationId xmlns:a16="http://schemas.microsoft.com/office/drawing/2014/main" id="{11D15D8F-E3DA-484E-8F8E-0125D78A53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392170" y="4673008"/>
            <a:ext cx="2057400" cy="274097"/>
          </a:xfrm>
        </p:spPr>
        <p:txBody>
          <a:bodyPr/>
          <a:lstStyle/>
          <a:p>
            <a:fld id="{2A845DA4-CA01-4519-9B9E-123B31973369}" type="slidenum">
              <a:rPr lang="ru-RU" b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fld>
            <a:endParaRPr lang="ru-RU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B65C0FC-08D7-45DB-B74D-7857D9DE9F4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879" y="687937"/>
            <a:ext cx="4122902" cy="429768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16103227-6649-45E8-A76E-274560D9644C}"/>
              </a:ext>
            </a:extLst>
          </p:cNvPr>
          <p:cNvSpPr/>
          <p:nvPr/>
        </p:nvSpPr>
        <p:spPr>
          <a:xfrm>
            <a:off x="831273" y="846648"/>
            <a:ext cx="356096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 Банке Развития Казахстана</a:t>
            </a:r>
          </a:p>
        </p:txBody>
      </p:sp>
      <p:sp>
        <p:nvSpPr>
          <p:cNvPr id="15" name="Прямоугольный треугольник 14">
            <a:extLst>
              <a:ext uri="{FF2B5EF4-FFF2-40B4-BE49-F238E27FC236}">
                <a16:creationId xmlns:a16="http://schemas.microsoft.com/office/drawing/2014/main" id="{39216B1A-CB2A-44D4-B82A-809211468D30}"/>
              </a:ext>
            </a:extLst>
          </p:cNvPr>
          <p:cNvSpPr/>
          <p:nvPr/>
        </p:nvSpPr>
        <p:spPr>
          <a:xfrm rot="10800000">
            <a:off x="8641555" y="519109"/>
            <a:ext cx="492919" cy="547095"/>
          </a:xfrm>
          <a:prstGeom prst="rtTriangle">
            <a:avLst/>
          </a:prstGeom>
          <a:solidFill>
            <a:srgbClr val="D7AD29"/>
          </a:solidFill>
          <a:ln>
            <a:solidFill>
              <a:srgbClr val="D7A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32B89F49-7A8E-494F-8FD6-1C602A04A1F1}"/>
              </a:ext>
            </a:extLst>
          </p:cNvPr>
          <p:cNvSpPr/>
          <p:nvPr/>
        </p:nvSpPr>
        <p:spPr>
          <a:xfrm>
            <a:off x="1176792" y="1327634"/>
            <a:ext cx="3801608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05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Был основан </a:t>
            </a:r>
            <a:r>
              <a:rPr lang="ru-RU" sz="105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 2001 году </a:t>
            </a:r>
            <a:r>
              <a:rPr lang="ru-RU" sz="105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Указом Президента и Законом «О Банке Развития Казахстана»</a:t>
            </a:r>
          </a:p>
        </p:txBody>
      </p:sp>
      <p:pic>
        <p:nvPicPr>
          <p:cNvPr id="9" name="Рисунок 8" descr="Фабрика со сплошной заливкой">
            <a:extLst>
              <a:ext uri="{FF2B5EF4-FFF2-40B4-BE49-F238E27FC236}">
                <a16:creationId xmlns:a16="http://schemas.microsoft.com/office/drawing/2014/main" id="{0C291B8A-53F6-4FED-8F6C-A4A9EAF3588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08123" y="3821021"/>
            <a:ext cx="360000" cy="360000"/>
          </a:xfrm>
          <a:prstGeom prst="rect">
            <a:avLst/>
          </a:prstGeom>
        </p:spPr>
      </p:pic>
      <p:pic>
        <p:nvPicPr>
          <p:cNvPr id="10" name="Рисунок 9" descr="Схема со сплошной заливкой">
            <a:extLst>
              <a:ext uri="{FF2B5EF4-FFF2-40B4-BE49-F238E27FC236}">
                <a16:creationId xmlns:a16="http://schemas.microsoft.com/office/drawing/2014/main" id="{2F2005E5-5BBC-4ECE-AAD6-892F3BAF36F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47879" y="1222557"/>
            <a:ext cx="360000" cy="520575"/>
          </a:xfrm>
          <a:prstGeom prst="rect">
            <a:avLst/>
          </a:prstGeom>
        </p:spPr>
      </p:pic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BB14DDEB-F4C3-4F46-AB2E-BC8686394F3B}"/>
              </a:ext>
            </a:extLst>
          </p:cNvPr>
          <p:cNvSpPr/>
          <p:nvPr/>
        </p:nvSpPr>
        <p:spPr>
          <a:xfrm>
            <a:off x="1222268" y="3302118"/>
            <a:ext cx="3593989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kk-KZ" altLang="ru-RU" sz="1050" b="1" dirty="0">
                <a:latin typeface="Verdana" panose="020B0604030504040204" pitchFamily="34" charset="0"/>
                <a:ea typeface="Verdana" panose="020B0604030504040204" pitchFamily="34" charset="0"/>
              </a:rPr>
              <a:t>Инвестиционные приоритеты</a:t>
            </a:r>
            <a:endParaRPr lang="en-US" altLang="ru-RU" sz="105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altLang="ru-RU" sz="105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Металлургия, машиностроение, химия и нефтехимия, пищевая промышленность и др. отрасли обрабатывающей промышленности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altLang="ru-RU" sz="105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Объекты инфраструктуры: энергетики, транспорта, телекоммуникаций.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altLang="ru-RU" sz="105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Объекты в сфере услуг: в туристических, гостиничных секторах экономической деятельности и др. услуги на коммерческой основе</a:t>
            </a:r>
          </a:p>
        </p:txBody>
      </p:sp>
      <p:pic>
        <p:nvPicPr>
          <p:cNvPr id="26" name="Рисунок 25" descr="Контрольный список со сплошной заливкой">
            <a:extLst>
              <a:ext uri="{FF2B5EF4-FFF2-40B4-BE49-F238E27FC236}">
                <a16:creationId xmlns:a16="http://schemas.microsoft.com/office/drawing/2014/main" id="{20BCB438-C9A5-425C-A117-408A30B202D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47879" y="2282927"/>
            <a:ext cx="360000" cy="535358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0B768233-9661-4F52-9228-98814258B2E9}"/>
              </a:ext>
            </a:extLst>
          </p:cNvPr>
          <p:cNvSpPr txBox="1"/>
          <p:nvPr/>
        </p:nvSpPr>
        <p:spPr>
          <a:xfrm>
            <a:off x="1203912" y="1777318"/>
            <a:ext cx="387775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kk-KZ" altLang="ru-RU" sz="1050" b="1" dirty="0">
                <a:latin typeface="Verdana" panose="020B0604030504040204" pitchFamily="34" charset="0"/>
                <a:ea typeface="Verdana" panose="020B0604030504040204" pitchFamily="34" charset="0"/>
              </a:rPr>
              <a:t>Мандат БРК</a:t>
            </a:r>
            <a:endParaRPr lang="en-US" altLang="ru-RU" sz="105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altLang="ru-RU" sz="1050" dirty="0">
                <a:latin typeface="Verdana" panose="020B0604030504040204" pitchFamily="34" charset="0"/>
                <a:ea typeface="Verdana" panose="020B0604030504040204" pitchFamily="34" charset="0"/>
              </a:rPr>
              <a:t>Диверсификация экономики республики Казахстан</a:t>
            </a:r>
            <a:endParaRPr lang="en-US" altLang="ru-RU" sz="105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altLang="ru-RU" sz="1050" dirty="0">
                <a:latin typeface="Verdana" panose="020B0604030504040204" pitchFamily="34" charset="0"/>
                <a:ea typeface="Verdana" panose="020B0604030504040204" pitchFamily="34" charset="0"/>
              </a:rPr>
              <a:t>Развитие инфраструктур и индустрий в обрабатывающей промышленности;</a:t>
            </a:r>
            <a:endParaRPr lang="en-US" altLang="ru-RU" sz="105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altLang="ru-RU" sz="1050" dirty="0">
                <a:latin typeface="Verdana" panose="020B0604030504040204" pitchFamily="34" charset="0"/>
                <a:ea typeface="Verdana" panose="020B0604030504040204" pitchFamily="34" charset="0"/>
              </a:rPr>
              <a:t>Улучшение эффективности инвестиционной политики государства;</a:t>
            </a:r>
            <a:endParaRPr lang="en-US" altLang="ru-RU" sz="105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altLang="ru-RU" sz="1050" dirty="0">
                <a:latin typeface="Verdana" panose="020B0604030504040204" pitchFamily="34" charset="0"/>
                <a:ea typeface="Verdana" panose="020B0604030504040204" pitchFamily="34" charset="0"/>
              </a:rPr>
              <a:t>Продвижение внешних и внутренних инвестиций в экономику Казахстана.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383AB3C-98FF-4D1E-B687-EDB2C750283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81666" y="2689013"/>
            <a:ext cx="3010118" cy="2256548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94B01B61-C767-44E6-8D9A-EA4DC66B48BF}"/>
              </a:ext>
            </a:extLst>
          </p:cNvPr>
          <p:cNvSpPr txBox="1"/>
          <p:nvPr/>
        </p:nvSpPr>
        <p:spPr>
          <a:xfrm>
            <a:off x="5147313" y="1170930"/>
            <a:ext cx="3057020" cy="18697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050" b="1" dirty="0">
                <a:latin typeface="Verdana" panose="020B0604030504040204" pitchFamily="34" charset="0"/>
                <a:ea typeface="Verdana" panose="020B0604030504040204" pitchFamily="34" charset="0"/>
              </a:rPr>
              <a:t>Дочерние компании</a:t>
            </a:r>
          </a:p>
          <a:p>
            <a:pPr indent="-285750" algn="just">
              <a:buFont typeface="Arial" panose="020B0604020202020204" pitchFamily="34" charset="0"/>
              <a:buChar char="•"/>
            </a:pPr>
            <a:r>
              <a:rPr lang="ru-RU" sz="1050" dirty="0">
                <a:latin typeface="Verdana" panose="020B0604030504040204" pitchFamily="34" charset="0"/>
                <a:ea typeface="Verdana" panose="020B0604030504040204" pitchFamily="34" charset="0"/>
              </a:rPr>
              <a:t>АО «Фонд Развития Промышленности» образовано 2005 году с целю предоставления услуг средне- и долгосрочного финансового лизинга</a:t>
            </a:r>
          </a:p>
          <a:p>
            <a:pPr indent="-285750" algn="just">
              <a:buFont typeface="Arial" panose="020B0604020202020204" pitchFamily="34" charset="0"/>
              <a:buChar char="•"/>
            </a:pPr>
            <a:r>
              <a:rPr lang="ru-RU" sz="1050" dirty="0">
                <a:latin typeface="Verdana" panose="020B0604030504040204" pitchFamily="34" charset="0"/>
                <a:ea typeface="Verdana" panose="020B0604030504040204" pitchFamily="34" charset="0"/>
              </a:rPr>
              <a:t>DBK Capital </a:t>
            </a:r>
            <a:r>
              <a:rPr lang="ru-RU" sz="1050" dirty="0" err="1">
                <a:latin typeface="Verdana" panose="020B0604030504040204" pitchFamily="34" charset="0"/>
                <a:ea typeface="Verdana" panose="020B0604030504040204" pitchFamily="34" charset="0"/>
              </a:rPr>
              <a:t>Structure</a:t>
            </a:r>
            <a:r>
              <a:rPr lang="ru-RU" sz="1050" dirty="0">
                <a:latin typeface="Verdana" panose="020B0604030504040204" pitchFamily="34" charset="0"/>
                <a:ea typeface="Verdana" panose="020B0604030504040204" pitchFamily="34" charset="0"/>
              </a:rPr>
              <a:t> Fund B.V. Образовано в 2017 году с целью инвестирования в уставные капиталы компаний в рамках финансирования инвестиционных проектов БРК/БРКЛ</a:t>
            </a:r>
          </a:p>
        </p:txBody>
      </p:sp>
      <p:pic>
        <p:nvPicPr>
          <p:cNvPr id="48" name="Рисунок 3">
            <a:extLst>
              <a:ext uri="{FF2B5EF4-FFF2-40B4-BE49-F238E27FC236}">
                <a16:creationId xmlns:a16="http://schemas.microsoft.com/office/drawing/2014/main" id="{2CCEBAA3-3964-42EB-8C1B-807E8B4002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4333" y="1424866"/>
            <a:ext cx="647397" cy="221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Рисунок 17">
            <a:extLst>
              <a:ext uri="{FF2B5EF4-FFF2-40B4-BE49-F238E27FC236}">
                <a16:creationId xmlns:a16="http://schemas.microsoft.com/office/drawing/2014/main" id="{3B1768F2-4C8A-45F3-BA0B-D738C6EAF2E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4333" y="2069188"/>
            <a:ext cx="303315" cy="274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6FE17351-EAD9-46B3-BD9B-787273E9CDB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091784" y="2324777"/>
            <a:ext cx="1241869" cy="221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6615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87A6D93-D426-438E-A7E6-902219B8D4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633" t="36065" r="45396" b="51445"/>
          <a:stretch/>
        </p:blipFill>
        <p:spPr>
          <a:xfrm>
            <a:off x="2677416" y="252242"/>
            <a:ext cx="1460409" cy="642424"/>
          </a:xfrm>
          <a:prstGeom prst="rect">
            <a:avLst/>
          </a:prstGeom>
        </p:spPr>
      </p:pic>
      <p:sp>
        <p:nvSpPr>
          <p:cNvPr id="4" name="Номер слайда 1">
            <a:extLst>
              <a:ext uri="{FF2B5EF4-FFF2-40B4-BE49-F238E27FC236}">
                <a16:creationId xmlns:a16="http://schemas.microsoft.com/office/drawing/2014/main" id="{11D15D8F-E3DA-484E-8F8E-0125D78A53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392170" y="4673008"/>
            <a:ext cx="2057400" cy="274097"/>
          </a:xfrm>
        </p:spPr>
        <p:txBody>
          <a:bodyPr/>
          <a:lstStyle/>
          <a:p>
            <a:fld id="{2A845DA4-CA01-4519-9B9E-123B31973369}" type="slidenum">
              <a:rPr lang="ru-RU" b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</a:t>
            </a:fld>
            <a:endParaRPr lang="ru-RU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B65C0FC-08D7-45DB-B74D-7857D9DE9F4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4970" y="264936"/>
            <a:ext cx="4381643" cy="429768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16103227-6649-45E8-A76E-274560D9644C}"/>
              </a:ext>
            </a:extLst>
          </p:cNvPr>
          <p:cNvSpPr/>
          <p:nvPr/>
        </p:nvSpPr>
        <p:spPr>
          <a:xfrm>
            <a:off x="3230017" y="440500"/>
            <a:ext cx="380145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Кредитная деятельность БРК</a:t>
            </a:r>
          </a:p>
        </p:txBody>
      </p:sp>
      <p:sp>
        <p:nvSpPr>
          <p:cNvPr id="15" name="Прямоугольный треугольник 14">
            <a:extLst>
              <a:ext uri="{FF2B5EF4-FFF2-40B4-BE49-F238E27FC236}">
                <a16:creationId xmlns:a16="http://schemas.microsoft.com/office/drawing/2014/main" id="{39216B1A-CB2A-44D4-B82A-809211468D30}"/>
              </a:ext>
            </a:extLst>
          </p:cNvPr>
          <p:cNvSpPr/>
          <p:nvPr/>
        </p:nvSpPr>
        <p:spPr>
          <a:xfrm rot="10800000">
            <a:off x="8641555" y="519109"/>
            <a:ext cx="492919" cy="547095"/>
          </a:xfrm>
          <a:prstGeom prst="rtTriangle">
            <a:avLst/>
          </a:prstGeom>
          <a:solidFill>
            <a:srgbClr val="D7AD29"/>
          </a:solidFill>
          <a:ln>
            <a:solidFill>
              <a:srgbClr val="D7A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75C574F-B898-4884-9C04-F0917C3B53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8617" y="707398"/>
            <a:ext cx="3728945" cy="2311507"/>
          </a:xfrm>
          <a:prstGeom prst="rect">
            <a:avLst/>
          </a:prstGeom>
        </p:spPr>
      </p:pic>
      <p:pic>
        <p:nvPicPr>
          <p:cNvPr id="10" name="Рисунок 3">
            <a:extLst>
              <a:ext uri="{FF2B5EF4-FFF2-40B4-BE49-F238E27FC236}">
                <a16:creationId xmlns:a16="http://schemas.microsoft.com/office/drawing/2014/main" id="{2355DC8A-50CA-46DF-82D7-F595C2D36B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2730" y="1078442"/>
            <a:ext cx="3668713" cy="194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Прямоугольник 1">
            <a:extLst>
              <a:ext uri="{FF2B5EF4-FFF2-40B4-BE49-F238E27FC236}">
                <a16:creationId xmlns:a16="http://schemas.microsoft.com/office/drawing/2014/main" id="{29E586B9-D265-4A30-98F2-7D486616BA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64065" y="663385"/>
            <a:ext cx="4922837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1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1050" b="1" dirty="0">
                <a:latin typeface="Arial Narrow" panose="020B0606020202030204" pitchFamily="34" charset="0"/>
                <a:cs typeface="Times New Roman" panose="02020603050405020304" pitchFamily="18" charset="0"/>
              </a:rPr>
              <a:t>Динамика освоения </a:t>
            </a:r>
          </a:p>
          <a:p>
            <a:pPr algn="ctr"/>
            <a:r>
              <a:rPr lang="ru-RU" altLang="ru-RU" sz="1050" b="1" dirty="0">
                <a:latin typeface="Arial Narrow" panose="020B0606020202030204" pitchFamily="34" charset="0"/>
                <a:cs typeface="Times New Roman" panose="02020603050405020304" pitchFamily="18" charset="0"/>
              </a:rPr>
              <a:t>кредитных средств (инвестиции), млрд тенге</a:t>
            </a:r>
            <a:endParaRPr lang="ru-RU" altLang="ru-RU" sz="1050" dirty="0"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TextBox 40">
            <a:extLst>
              <a:ext uri="{FF2B5EF4-FFF2-40B4-BE49-F238E27FC236}">
                <a16:creationId xmlns:a16="http://schemas.microsoft.com/office/drawing/2014/main" id="{11F66EAC-74E5-4BA7-8901-8EAD4FB8EF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52730" y="1920579"/>
            <a:ext cx="325438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prstDash val="dash"/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altLang="ru-RU" sz="1200" b="1" dirty="0">
                <a:solidFill>
                  <a:srgbClr val="FF000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81</a:t>
            </a:r>
          </a:p>
        </p:txBody>
      </p:sp>
      <p:sp>
        <p:nvSpPr>
          <p:cNvPr id="18" name="TextBox 40">
            <a:extLst>
              <a:ext uri="{FF2B5EF4-FFF2-40B4-BE49-F238E27FC236}">
                <a16:creationId xmlns:a16="http://schemas.microsoft.com/office/drawing/2014/main" id="{B754F850-802B-4CA3-B82F-F7BAB51F40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63904" y="1380795"/>
            <a:ext cx="3968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prstDash val="dash"/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altLang="ru-RU" sz="1200" b="1" dirty="0">
                <a:solidFill>
                  <a:srgbClr val="FF000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325</a:t>
            </a:r>
          </a:p>
        </p:txBody>
      </p:sp>
      <p:sp>
        <p:nvSpPr>
          <p:cNvPr id="19" name="TextBox 40">
            <a:extLst>
              <a:ext uri="{FF2B5EF4-FFF2-40B4-BE49-F238E27FC236}">
                <a16:creationId xmlns:a16="http://schemas.microsoft.com/office/drawing/2014/main" id="{4C8DB7F8-AC40-480B-B496-3FC561CDBC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9" y="1388368"/>
            <a:ext cx="3968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prstDash val="dash"/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altLang="ru-RU" sz="1200" b="1" dirty="0">
                <a:solidFill>
                  <a:srgbClr val="FF000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328</a:t>
            </a:r>
          </a:p>
        </p:txBody>
      </p:sp>
      <p:sp>
        <p:nvSpPr>
          <p:cNvPr id="20" name="TextBox 40">
            <a:extLst>
              <a:ext uri="{FF2B5EF4-FFF2-40B4-BE49-F238E27FC236}">
                <a16:creationId xmlns:a16="http://schemas.microsoft.com/office/drawing/2014/main" id="{0CDAE5F8-A851-47DE-AADD-ED24AC6430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31114" y="1132015"/>
            <a:ext cx="3968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prstDash val="dash"/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altLang="ru-RU" sz="1200" b="1" dirty="0">
                <a:solidFill>
                  <a:srgbClr val="FF000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426</a:t>
            </a:r>
          </a:p>
        </p:txBody>
      </p:sp>
      <p:sp>
        <p:nvSpPr>
          <p:cNvPr id="21" name="TextBox 40">
            <a:extLst>
              <a:ext uri="{FF2B5EF4-FFF2-40B4-BE49-F238E27FC236}">
                <a16:creationId xmlns:a16="http://schemas.microsoft.com/office/drawing/2014/main" id="{68ACBFAB-C9DA-4151-B850-AB22366170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83881" y="1152510"/>
            <a:ext cx="39528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prstDash val="dash"/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altLang="ru-RU" sz="1200" b="1" dirty="0">
                <a:solidFill>
                  <a:srgbClr val="FF000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422</a:t>
            </a:r>
          </a:p>
        </p:txBody>
      </p:sp>
      <p:sp>
        <p:nvSpPr>
          <p:cNvPr id="22" name="TextBox 40">
            <a:extLst>
              <a:ext uri="{FF2B5EF4-FFF2-40B4-BE49-F238E27FC236}">
                <a16:creationId xmlns:a16="http://schemas.microsoft.com/office/drawing/2014/main" id="{11098600-9BE7-4D3F-A1CC-4F5597CD09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29901" y="965094"/>
            <a:ext cx="39528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prstDash val="dash"/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altLang="ru-RU" sz="1200" b="1" dirty="0">
                <a:solidFill>
                  <a:srgbClr val="FF000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451</a:t>
            </a:r>
          </a:p>
        </p:txBody>
      </p:sp>
      <p:sp>
        <p:nvSpPr>
          <p:cNvPr id="23" name="TextBox 40">
            <a:extLst>
              <a:ext uri="{FF2B5EF4-FFF2-40B4-BE49-F238E27FC236}">
                <a16:creationId xmlns:a16="http://schemas.microsoft.com/office/drawing/2014/main" id="{CF6DE307-3AF5-4EA9-A124-80925FE5F7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23226" y="1014397"/>
            <a:ext cx="39528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prstDash val="dash"/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altLang="ru-RU" sz="1200" b="1" dirty="0">
                <a:solidFill>
                  <a:srgbClr val="FF000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481</a:t>
            </a:r>
          </a:p>
        </p:txBody>
      </p:sp>
      <p:sp>
        <p:nvSpPr>
          <p:cNvPr id="24" name="TextBox 40">
            <a:extLst>
              <a:ext uri="{FF2B5EF4-FFF2-40B4-BE49-F238E27FC236}">
                <a16:creationId xmlns:a16="http://schemas.microsoft.com/office/drawing/2014/main" id="{FE8B0FB3-14DC-460E-A113-0F41BB6036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06373" y="926411"/>
            <a:ext cx="3968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prstDash val="dash"/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altLang="ru-RU" sz="1200" b="1" dirty="0">
                <a:solidFill>
                  <a:srgbClr val="FF000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506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E4DDF28-1915-4764-964C-4C1DE4F3F8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1" y="3278982"/>
            <a:ext cx="3607962" cy="1496677"/>
          </a:xfrm>
          <a:prstGeom prst="rect">
            <a:avLst/>
          </a:prstGeom>
        </p:spPr>
      </p:pic>
      <p:sp>
        <p:nvSpPr>
          <p:cNvPr id="25" name="TextBox 25">
            <a:extLst>
              <a:ext uri="{FF2B5EF4-FFF2-40B4-BE49-F238E27FC236}">
                <a16:creationId xmlns:a16="http://schemas.microsoft.com/office/drawing/2014/main" id="{48E52BF9-DD80-4305-B32F-0FD5516D22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7705" y="2932987"/>
            <a:ext cx="322683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1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1100" b="1" dirty="0">
                <a:latin typeface="Arial Narrow" panose="020B0606020202030204" pitchFamily="34" charset="0"/>
                <a:cs typeface="Times New Roman" panose="02020603050405020304" pitchFamily="18" charset="0"/>
              </a:rPr>
              <a:t>Динамика запуска производственных мощностей в эксплуатацию</a:t>
            </a:r>
          </a:p>
        </p:txBody>
      </p:sp>
      <p:graphicFrame>
        <p:nvGraphicFramePr>
          <p:cNvPr id="26" name="Диаграмма 25">
            <a:extLst>
              <a:ext uri="{FF2B5EF4-FFF2-40B4-BE49-F238E27FC236}">
                <a16:creationId xmlns:a16="http://schemas.microsoft.com/office/drawing/2014/main" id="{96BA688E-E446-4771-B60B-97A867A3A04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47844212"/>
              </p:ext>
            </p:extLst>
          </p:nvPr>
        </p:nvGraphicFramePr>
        <p:xfrm>
          <a:off x="3988487" y="3041775"/>
          <a:ext cx="4653068" cy="17318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  <p:extLst>
      <p:ext uri="{BB962C8B-B14F-4D97-AF65-F5344CB8AC3E}">
        <p14:creationId xmlns:p14="http://schemas.microsoft.com/office/powerpoint/2010/main" val="5458155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87A6D93-D426-438E-A7E6-902219B8D4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633" t="36065" r="45396" b="51445"/>
          <a:stretch/>
        </p:blipFill>
        <p:spPr>
          <a:xfrm>
            <a:off x="2677416" y="252242"/>
            <a:ext cx="1460409" cy="642424"/>
          </a:xfrm>
          <a:prstGeom prst="rect">
            <a:avLst/>
          </a:prstGeom>
        </p:spPr>
      </p:pic>
      <p:sp>
        <p:nvSpPr>
          <p:cNvPr id="4" name="Номер слайда 1">
            <a:extLst>
              <a:ext uri="{FF2B5EF4-FFF2-40B4-BE49-F238E27FC236}">
                <a16:creationId xmlns:a16="http://schemas.microsoft.com/office/drawing/2014/main" id="{11D15D8F-E3DA-484E-8F8E-0125D78A53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392170" y="4673008"/>
            <a:ext cx="2057400" cy="274097"/>
          </a:xfrm>
        </p:spPr>
        <p:txBody>
          <a:bodyPr/>
          <a:lstStyle/>
          <a:p>
            <a:fld id="{2A845DA4-CA01-4519-9B9E-123B31973369}" type="slidenum">
              <a:rPr lang="ru-RU" b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</a:t>
            </a:fld>
            <a:endParaRPr lang="ru-RU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B65C0FC-08D7-45DB-B74D-7857D9DE9F4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419" y="622161"/>
            <a:ext cx="3748688" cy="429768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16103227-6649-45E8-A76E-274560D9644C}"/>
              </a:ext>
            </a:extLst>
          </p:cNvPr>
          <p:cNvSpPr/>
          <p:nvPr/>
        </p:nvSpPr>
        <p:spPr>
          <a:xfrm>
            <a:off x="640499" y="760658"/>
            <a:ext cx="380145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КРЕДИТНЫЙ ПОРТФЕЛЬ БРК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C341CC5B-556F-4CB1-84B4-8CCE4DAE280F}"/>
              </a:ext>
            </a:extLst>
          </p:cNvPr>
          <p:cNvSpPr/>
          <p:nvPr/>
        </p:nvSpPr>
        <p:spPr>
          <a:xfrm>
            <a:off x="4184748" y="748614"/>
            <a:ext cx="444116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 СОСТОЯНИЮ НА 30.06.2021 года</a:t>
            </a:r>
          </a:p>
        </p:txBody>
      </p:sp>
      <p:sp>
        <p:nvSpPr>
          <p:cNvPr id="15" name="Прямоугольный треугольник 14">
            <a:extLst>
              <a:ext uri="{FF2B5EF4-FFF2-40B4-BE49-F238E27FC236}">
                <a16:creationId xmlns:a16="http://schemas.microsoft.com/office/drawing/2014/main" id="{39216B1A-CB2A-44D4-B82A-809211468D30}"/>
              </a:ext>
            </a:extLst>
          </p:cNvPr>
          <p:cNvSpPr/>
          <p:nvPr/>
        </p:nvSpPr>
        <p:spPr>
          <a:xfrm rot="10800000">
            <a:off x="8641555" y="519109"/>
            <a:ext cx="492919" cy="547095"/>
          </a:xfrm>
          <a:prstGeom prst="rtTriangle">
            <a:avLst/>
          </a:prstGeom>
          <a:solidFill>
            <a:srgbClr val="D7AD29"/>
          </a:solidFill>
          <a:ln>
            <a:solidFill>
              <a:srgbClr val="D7A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8" name="Диаграмма 17">
            <a:extLst>
              <a:ext uri="{FF2B5EF4-FFF2-40B4-BE49-F238E27FC236}">
                <a16:creationId xmlns:a16="http://schemas.microsoft.com/office/drawing/2014/main" id="{64765DBF-61D0-4846-8785-5E7F393605B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58800405"/>
              </p:ext>
            </p:extLst>
          </p:nvPr>
        </p:nvGraphicFramePr>
        <p:xfrm>
          <a:off x="640499" y="1206932"/>
          <a:ext cx="7766746" cy="34094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4100357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87A6D93-D426-438E-A7E6-902219B8D4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633" t="36065" r="45396" b="51445"/>
          <a:stretch/>
        </p:blipFill>
        <p:spPr>
          <a:xfrm>
            <a:off x="2677416" y="252242"/>
            <a:ext cx="1460409" cy="642424"/>
          </a:xfrm>
          <a:prstGeom prst="rect">
            <a:avLst/>
          </a:prstGeom>
        </p:spPr>
      </p:pic>
      <p:sp>
        <p:nvSpPr>
          <p:cNvPr id="4" name="Номер слайда 1">
            <a:extLst>
              <a:ext uri="{FF2B5EF4-FFF2-40B4-BE49-F238E27FC236}">
                <a16:creationId xmlns:a16="http://schemas.microsoft.com/office/drawing/2014/main" id="{11D15D8F-E3DA-484E-8F8E-0125D78A53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392170" y="4673008"/>
            <a:ext cx="2057400" cy="274097"/>
          </a:xfrm>
        </p:spPr>
        <p:txBody>
          <a:bodyPr/>
          <a:lstStyle/>
          <a:p>
            <a:fld id="{2A845DA4-CA01-4519-9B9E-123B31973369}" type="slidenum">
              <a:rPr lang="ru-RU" b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</a:t>
            </a:fld>
            <a:endParaRPr lang="ru-RU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" name="Прямоугольный треугольник 14">
            <a:extLst>
              <a:ext uri="{FF2B5EF4-FFF2-40B4-BE49-F238E27FC236}">
                <a16:creationId xmlns:a16="http://schemas.microsoft.com/office/drawing/2014/main" id="{39216B1A-CB2A-44D4-B82A-809211468D30}"/>
              </a:ext>
            </a:extLst>
          </p:cNvPr>
          <p:cNvSpPr/>
          <p:nvPr/>
        </p:nvSpPr>
        <p:spPr>
          <a:xfrm rot="10800000">
            <a:off x="8641555" y="519109"/>
            <a:ext cx="492919" cy="547095"/>
          </a:xfrm>
          <a:prstGeom prst="rtTriangle">
            <a:avLst/>
          </a:prstGeom>
          <a:solidFill>
            <a:srgbClr val="D7AD29"/>
          </a:solidFill>
          <a:ln>
            <a:solidFill>
              <a:srgbClr val="D7A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ый треугольник 15">
            <a:extLst>
              <a:ext uri="{FF2B5EF4-FFF2-40B4-BE49-F238E27FC236}">
                <a16:creationId xmlns:a16="http://schemas.microsoft.com/office/drawing/2014/main" id="{C83FA8CB-62A8-40AB-92BB-3221A690F8CE}"/>
              </a:ext>
            </a:extLst>
          </p:cNvPr>
          <p:cNvSpPr/>
          <p:nvPr/>
        </p:nvSpPr>
        <p:spPr>
          <a:xfrm>
            <a:off x="6549921" y="1197098"/>
            <a:ext cx="492919" cy="547095"/>
          </a:xfrm>
          <a:prstGeom prst="rt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D9A5A0E-38E5-40F8-896F-BEC3A35634F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832" y="596395"/>
            <a:ext cx="6048223" cy="429768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F752A44B-8349-4E3B-BA6F-B83A5A2386AB}"/>
              </a:ext>
            </a:extLst>
          </p:cNvPr>
          <p:cNvSpPr/>
          <p:nvPr/>
        </p:nvSpPr>
        <p:spPr>
          <a:xfrm>
            <a:off x="708232" y="752485"/>
            <a:ext cx="640234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sz="1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Текущие </a:t>
            </a:r>
            <a:r>
              <a:rPr lang="ru-RU" sz="1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проекты БРК в нефтехимической отрасли</a:t>
            </a:r>
          </a:p>
        </p:txBody>
      </p:sp>
    </p:spTree>
    <p:extLst>
      <p:ext uri="{BB962C8B-B14F-4D97-AF65-F5344CB8AC3E}">
        <p14:creationId xmlns:p14="http://schemas.microsoft.com/office/powerpoint/2010/main" val="28487303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87A6D93-D426-438E-A7E6-902219B8D4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633" t="36065" r="45396" b="51445"/>
          <a:stretch/>
        </p:blipFill>
        <p:spPr>
          <a:xfrm>
            <a:off x="2677416" y="252242"/>
            <a:ext cx="1460409" cy="642424"/>
          </a:xfrm>
          <a:prstGeom prst="rect">
            <a:avLst/>
          </a:prstGeom>
        </p:spPr>
      </p:pic>
      <p:sp>
        <p:nvSpPr>
          <p:cNvPr id="4" name="Номер слайда 1">
            <a:extLst>
              <a:ext uri="{FF2B5EF4-FFF2-40B4-BE49-F238E27FC236}">
                <a16:creationId xmlns:a16="http://schemas.microsoft.com/office/drawing/2014/main" id="{11D15D8F-E3DA-484E-8F8E-0125D78A53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392170" y="4673008"/>
            <a:ext cx="2057400" cy="274097"/>
          </a:xfrm>
        </p:spPr>
        <p:txBody>
          <a:bodyPr/>
          <a:lstStyle/>
          <a:p>
            <a:fld id="{2A845DA4-CA01-4519-9B9E-123B31973369}" type="slidenum">
              <a:rPr lang="ru-RU" b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</a:t>
            </a:fld>
            <a:endParaRPr lang="ru-RU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" name="Прямоугольный треугольник 14">
            <a:extLst>
              <a:ext uri="{FF2B5EF4-FFF2-40B4-BE49-F238E27FC236}">
                <a16:creationId xmlns:a16="http://schemas.microsoft.com/office/drawing/2014/main" id="{39216B1A-CB2A-44D4-B82A-809211468D30}"/>
              </a:ext>
            </a:extLst>
          </p:cNvPr>
          <p:cNvSpPr/>
          <p:nvPr/>
        </p:nvSpPr>
        <p:spPr>
          <a:xfrm rot="10800000">
            <a:off x="8641555" y="519109"/>
            <a:ext cx="492919" cy="547095"/>
          </a:xfrm>
          <a:prstGeom prst="rtTriangle">
            <a:avLst/>
          </a:prstGeom>
          <a:solidFill>
            <a:srgbClr val="D7AD29"/>
          </a:solidFill>
          <a:ln>
            <a:solidFill>
              <a:srgbClr val="D7A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ый треугольник 15">
            <a:extLst>
              <a:ext uri="{FF2B5EF4-FFF2-40B4-BE49-F238E27FC236}">
                <a16:creationId xmlns:a16="http://schemas.microsoft.com/office/drawing/2014/main" id="{C83FA8CB-62A8-40AB-92BB-3221A690F8CE}"/>
              </a:ext>
            </a:extLst>
          </p:cNvPr>
          <p:cNvSpPr/>
          <p:nvPr/>
        </p:nvSpPr>
        <p:spPr>
          <a:xfrm>
            <a:off x="6549921" y="1197098"/>
            <a:ext cx="492919" cy="547095"/>
          </a:xfrm>
          <a:prstGeom prst="rt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D9A5A0E-38E5-40F8-896F-BEC3A35634F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832" y="596395"/>
            <a:ext cx="6048223" cy="429768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F752A44B-8349-4E3B-BA6F-B83A5A2386AB}"/>
              </a:ext>
            </a:extLst>
          </p:cNvPr>
          <p:cNvSpPr/>
          <p:nvPr/>
        </p:nvSpPr>
        <p:spPr>
          <a:xfrm>
            <a:off x="708232" y="752485"/>
            <a:ext cx="640234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sz="1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Текущие </a:t>
            </a:r>
            <a:r>
              <a:rPr lang="ru-RU" sz="1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проекты БРК в химической отрасли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369FBBF-27E1-44D2-8788-9B3A6BCB55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9341" y="1224861"/>
            <a:ext cx="2760739" cy="155734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F9B7F6D-3C78-453A-B483-C1B484B911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66898" y="1213391"/>
            <a:ext cx="1435946" cy="49903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B4B4939-7BC5-41B5-8793-65C671F1DAC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9341" y="2913698"/>
            <a:ext cx="2749608" cy="148208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E977533-CB51-4461-8177-3C9EF8DA9CE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80852" y="1925562"/>
            <a:ext cx="2659275" cy="148208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B1419560-3958-441E-ABFD-FA08F614C9B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76762" y="1929359"/>
            <a:ext cx="1363365" cy="383970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CDE1609C-7A83-47DD-96AB-F69D3883E98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63149" y="2257013"/>
            <a:ext cx="2560954" cy="1605549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542559E9-7B0D-4676-8941-C44E9474F49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474001" y="1415593"/>
            <a:ext cx="1250102" cy="841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9055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87A6D93-D426-438E-A7E6-902219B8D4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633" t="36065" r="45396" b="51445"/>
          <a:stretch/>
        </p:blipFill>
        <p:spPr>
          <a:xfrm>
            <a:off x="2677416" y="252242"/>
            <a:ext cx="1460409" cy="642424"/>
          </a:xfrm>
          <a:prstGeom prst="rect">
            <a:avLst/>
          </a:prstGeom>
        </p:spPr>
      </p:pic>
      <p:sp>
        <p:nvSpPr>
          <p:cNvPr id="4" name="Номер слайда 1">
            <a:extLst>
              <a:ext uri="{FF2B5EF4-FFF2-40B4-BE49-F238E27FC236}">
                <a16:creationId xmlns:a16="http://schemas.microsoft.com/office/drawing/2014/main" id="{11D15D8F-E3DA-484E-8F8E-0125D78A53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392170" y="4673008"/>
            <a:ext cx="2057400" cy="274097"/>
          </a:xfrm>
        </p:spPr>
        <p:txBody>
          <a:bodyPr/>
          <a:lstStyle/>
          <a:p>
            <a:fld id="{2A845DA4-CA01-4519-9B9E-123B31973369}" type="slidenum">
              <a:rPr lang="ru-RU" b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7</a:t>
            </a:fld>
            <a:endParaRPr lang="ru-RU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B65C0FC-08D7-45DB-B74D-7857D9DE9F4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1908" y="346061"/>
            <a:ext cx="5571512" cy="429768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16103227-6649-45E8-A76E-274560D9644C}"/>
              </a:ext>
            </a:extLst>
          </p:cNvPr>
          <p:cNvSpPr/>
          <p:nvPr/>
        </p:nvSpPr>
        <p:spPr>
          <a:xfrm>
            <a:off x="651273" y="1126604"/>
            <a:ext cx="1011451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КРЕДИТНАЯ ДЕЯТЕЛЬНОСТЬ БРК</a:t>
            </a:r>
          </a:p>
        </p:txBody>
      </p:sp>
      <p:sp>
        <p:nvSpPr>
          <p:cNvPr id="15" name="Прямоугольный треугольник 14">
            <a:extLst>
              <a:ext uri="{FF2B5EF4-FFF2-40B4-BE49-F238E27FC236}">
                <a16:creationId xmlns:a16="http://schemas.microsoft.com/office/drawing/2014/main" id="{39216B1A-CB2A-44D4-B82A-809211468D30}"/>
              </a:ext>
            </a:extLst>
          </p:cNvPr>
          <p:cNvSpPr/>
          <p:nvPr/>
        </p:nvSpPr>
        <p:spPr>
          <a:xfrm rot="10800000">
            <a:off x="8641555" y="519109"/>
            <a:ext cx="492919" cy="547095"/>
          </a:xfrm>
          <a:prstGeom prst="rtTriangle">
            <a:avLst/>
          </a:prstGeom>
          <a:solidFill>
            <a:srgbClr val="D7AD29"/>
          </a:solidFill>
          <a:ln>
            <a:solidFill>
              <a:srgbClr val="D7A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7B4863B-57A8-4FEC-8ABC-BEA1FF43BAD9}"/>
              </a:ext>
            </a:extLst>
          </p:cNvPr>
          <p:cNvSpPr txBox="1"/>
          <p:nvPr/>
        </p:nvSpPr>
        <p:spPr>
          <a:xfrm>
            <a:off x="2624666" y="519109"/>
            <a:ext cx="4572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Инструменты Банка Развития Казахстана</a:t>
            </a:r>
            <a:endParaRPr lang="ru-RU" dirty="0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AC55AE20-197F-4620-8A03-9D99EED48372}"/>
              </a:ext>
            </a:extLst>
          </p:cNvPr>
          <p:cNvSpPr/>
          <p:nvPr/>
        </p:nvSpPr>
        <p:spPr>
          <a:xfrm>
            <a:off x="598121" y="860012"/>
            <a:ext cx="1865610" cy="30194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71017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362" b="1" dirty="0">
                <a:solidFill>
                  <a:prstClr val="white">
                    <a:lumMod val="50000"/>
                  </a:prst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Прямое кредитование</a:t>
            </a:r>
          </a:p>
        </p:txBody>
      </p:sp>
      <p:pic>
        <p:nvPicPr>
          <p:cNvPr id="18" name="Рисунок 44">
            <a:extLst>
              <a:ext uri="{FF2B5EF4-FFF2-40B4-BE49-F238E27FC236}">
                <a16:creationId xmlns:a16="http://schemas.microsoft.com/office/drawing/2014/main" id="{616B8FD5-FDCF-4614-8FEC-85D9D5EB97F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825" y="1136987"/>
            <a:ext cx="390200" cy="491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Рисунок 45">
            <a:extLst>
              <a:ext uri="{FF2B5EF4-FFF2-40B4-BE49-F238E27FC236}">
                <a16:creationId xmlns:a16="http://schemas.microsoft.com/office/drawing/2014/main" id="{852AD11E-C6DF-4408-8A05-2AAACE9E408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180" y="1608248"/>
            <a:ext cx="390200" cy="487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Рисунок 46">
            <a:extLst>
              <a:ext uri="{FF2B5EF4-FFF2-40B4-BE49-F238E27FC236}">
                <a16:creationId xmlns:a16="http://schemas.microsoft.com/office/drawing/2014/main" id="{F34A5EC2-0461-4CA8-8C63-9E245981BEF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222" y="2025855"/>
            <a:ext cx="390200" cy="487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598B316B-26D3-40BB-BDA2-3611BBC50B4C}"/>
              </a:ext>
            </a:extLst>
          </p:cNvPr>
          <p:cNvSpPr/>
          <p:nvPr/>
        </p:nvSpPr>
        <p:spPr>
          <a:xfrm>
            <a:off x="957025" y="1641959"/>
            <a:ext cx="813043" cy="3273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710171" eaLnBrk="0" fontAlgn="base" hangingPunct="0">
              <a:lnSpc>
                <a:spcPts val="1702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51" dirty="0">
                <a:solidFill>
                  <a:prstClr val="black">
                    <a:lumMod val="75000"/>
                    <a:lumOff val="25000"/>
                  </a:prstClr>
                </a:solidFill>
                <a:latin typeface="HelveticaNeueLT W1G 75 Bd" panose="020B0804020202020204" pitchFamily="34" charset="0"/>
                <a:cs typeface="Arial" panose="020B0604020202020204" pitchFamily="34" charset="0"/>
              </a:rPr>
              <a:t>5-20</a:t>
            </a:r>
          </a:p>
        </p:txBody>
      </p:sp>
      <p:sp>
        <p:nvSpPr>
          <p:cNvPr id="23" name="Прямоугольник 62">
            <a:extLst>
              <a:ext uri="{FF2B5EF4-FFF2-40B4-BE49-F238E27FC236}">
                <a16:creationId xmlns:a16="http://schemas.microsoft.com/office/drawing/2014/main" id="{0C2DF9A7-6201-4A9D-BA0D-4CA4B1A281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7633" y="2106114"/>
            <a:ext cx="1480815" cy="42242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defTabSz="71017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715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от суммы сметы инвестиционного проекта, в случае проектного финансирования </a:t>
            </a:r>
            <a:r>
              <a:rPr lang="ru-RU" altLang="ru-RU" sz="715" b="1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не менее 30%</a:t>
            </a:r>
          </a:p>
        </p:txBody>
      </p: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id="{E7168403-65E9-40E6-9C32-55E688CDA3CD}"/>
              </a:ext>
            </a:extLst>
          </p:cNvPr>
          <p:cNvCxnSpPr/>
          <p:nvPr/>
        </p:nvCxnSpPr>
        <p:spPr>
          <a:xfrm flipV="1">
            <a:off x="934016" y="2402934"/>
            <a:ext cx="74581" cy="84309"/>
          </a:xfrm>
          <a:prstGeom prst="line">
            <a:avLst/>
          </a:prstGeom>
          <a:ln w="952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FCB092ED-FE0F-4BF6-890B-DF77A9066CF9}"/>
              </a:ext>
            </a:extLst>
          </p:cNvPr>
          <p:cNvSpPr/>
          <p:nvPr/>
        </p:nvSpPr>
        <p:spPr>
          <a:xfrm>
            <a:off x="942655" y="1917000"/>
            <a:ext cx="720069" cy="5454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710171" eaLnBrk="0" fontAlgn="base" hangingPunct="0">
              <a:lnSpc>
                <a:spcPts val="1702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ru-RU" sz="613" dirty="0">
              <a:solidFill>
                <a:prstClr val="black">
                  <a:lumMod val="75000"/>
                  <a:lumOff val="25000"/>
                </a:prstClr>
              </a:solidFill>
              <a:latin typeface="HelveticaNeueLT W1G 45 Lt" panose="020B0403020202020204" pitchFamily="34" charset="0"/>
              <a:cs typeface="Arial" panose="020B0604020202020204" pitchFamily="34" charset="0"/>
            </a:endParaRPr>
          </a:p>
          <a:p>
            <a:pPr defTabSz="710171" eaLnBrk="0" fontAlgn="base" hangingPunct="0">
              <a:lnSpc>
                <a:spcPts val="1702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51" dirty="0">
                <a:solidFill>
                  <a:prstClr val="black">
                    <a:lumMod val="75000"/>
                    <a:lumOff val="25000"/>
                  </a:prstClr>
                </a:solidFill>
                <a:latin typeface="HelveticaNeueLT W1G 75 Bd" panose="020B0804020202020204" pitchFamily="34" charset="0"/>
                <a:cs typeface="Arial" panose="020B0604020202020204" pitchFamily="34" charset="0"/>
              </a:rPr>
              <a:t>20</a:t>
            </a:r>
            <a:r>
              <a:rPr lang="en-US" sz="1634" dirty="0">
                <a:solidFill>
                  <a:prstClr val="black">
                    <a:lumMod val="75000"/>
                    <a:lumOff val="25000"/>
                  </a:prstClr>
                </a:solidFill>
                <a:latin typeface="HelveticaNeueLT W1G 75 Bd" panose="020B0804020202020204" pitchFamily="34" charset="0"/>
                <a:cs typeface="Arial" panose="020B0604020202020204" pitchFamily="34" charset="0"/>
              </a:rPr>
              <a:t>%</a:t>
            </a:r>
            <a:endParaRPr lang="ru-RU" sz="2451" dirty="0">
              <a:solidFill>
                <a:prstClr val="black">
                  <a:lumMod val="75000"/>
                  <a:lumOff val="25000"/>
                </a:prstClr>
              </a:solidFill>
              <a:latin typeface="HelveticaNeueLT W1G 75 Bd" panose="020B08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6" name="Группа 1">
            <a:extLst>
              <a:ext uri="{FF2B5EF4-FFF2-40B4-BE49-F238E27FC236}">
                <a16:creationId xmlns:a16="http://schemas.microsoft.com/office/drawing/2014/main" id="{45F3C4C8-C535-4304-9CBD-D25A6DE3EABD}"/>
              </a:ext>
            </a:extLst>
          </p:cNvPr>
          <p:cNvGrpSpPr>
            <a:grpSpLocks/>
          </p:cNvGrpSpPr>
          <p:nvPr/>
        </p:nvGrpSpPr>
        <p:grpSpPr bwMode="auto">
          <a:xfrm>
            <a:off x="1008597" y="987365"/>
            <a:ext cx="819573" cy="603160"/>
            <a:chOff x="818412" y="1043496"/>
            <a:chExt cx="1067903" cy="1087998"/>
          </a:xfrm>
        </p:grpSpPr>
        <p:sp>
          <p:nvSpPr>
            <p:cNvPr id="28" name="Прямоугольник 27">
              <a:extLst>
                <a:ext uri="{FF2B5EF4-FFF2-40B4-BE49-F238E27FC236}">
                  <a16:creationId xmlns:a16="http://schemas.microsoft.com/office/drawing/2014/main" id="{A2C09197-5203-4508-AFB8-6640C57599BF}"/>
                </a:ext>
              </a:extLst>
            </p:cNvPr>
            <p:cNvSpPr/>
            <p:nvPr/>
          </p:nvSpPr>
          <p:spPr>
            <a:xfrm>
              <a:off x="818412" y="1043496"/>
              <a:ext cx="527810" cy="86714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710171" eaLnBrk="0" fontAlgn="base" hangingPunct="0">
                <a:lnSpc>
                  <a:spcPts val="1907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715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от</a:t>
              </a:r>
              <a:endParaRPr lang="ru-RU" sz="613" dirty="0">
                <a:solidFill>
                  <a:prstClr val="black">
                    <a:lumMod val="75000"/>
                    <a:lumOff val="25000"/>
                  </a:prstClr>
                </a:solidFill>
                <a:latin typeface="Arial Narrow" panose="020B0606020202030204" pitchFamily="34" charset="0"/>
                <a:cs typeface="Arial" panose="020B0604020202020204" pitchFamily="34" charset="0"/>
              </a:endParaRPr>
            </a:p>
            <a:p>
              <a:pPr defTabSz="710171" eaLnBrk="0" fontAlgn="base" hangingPunct="0">
                <a:lnSpc>
                  <a:spcPts val="1907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245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HelveticaNeueLT W1G 75 Bd" panose="020B0804020202020204" pitchFamily="34" charset="0"/>
                  <a:cs typeface="Arial" panose="020B0604020202020204" pitchFamily="34" charset="0"/>
                </a:rPr>
                <a:t>7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E7BB9421-E788-4320-BFB4-D9F7C7DA8562}"/>
                </a:ext>
              </a:extLst>
            </p:cNvPr>
            <p:cNvSpPr txBox="1"/>
            <p:nvPr/>
          </p:nvSpPr>
          <p:spPr>
            <a:xfrm>
              <a:off x="1081919" y="1476978"/>
              <a:ext cx="804396" cy="6545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710171" eaLnBrk="0" fontAlgn="base" hangingPunct="0">
                <a:lnSpc>
                  <a:spcPts val="477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715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млрд</a:t>
              </a:r>
              <a:endParaRPr lang="en-US" sz="715" dirty="0">
                <a:solidFill>
                  <a:prstClr val="black">
                    <a:lumMod val="75000"/>
                    <a:lumOff val="25000"/>
                  </a:prstClr>
                </a:solidFill>
                <a:latin typeface="Arial Narrow" panose="020B0606020202030204" pitchFamily="34" charset="0"/>
                <a:cs typeface="Arial" panose="020B0604020202020204" pitchFamily="34" charset="0"/>
              </a:endParaRPr>
            </a:p>
            <a:p>
              <a:pPr defTabSz="710171" eaLnBrk="0" fontAlgn="base" hangingPunct="0">
                <a:lnSpc>
                  <a:spcPts val="477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715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тенге</a:t>
              </a:r>
              <a:endParaRPr lang="en-US" sz="715" dirty="0">
                <a:solidFill>
                  <a:prstClr val="black">
                    <a:lumMod val="75000"/>
                    <a:lumOff val="25000"/>
                  </a:prstClr>
                </a:solidFill>
                <a:latin typeface="Arial Narrow" panose="020B0606020202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BD5DD2C5-CE7B-4B9D-9305-3AC2B43A3CCB}"/>
              </a:ext>
            </a:extLst>
          </p:cNvPr>
          <p:cNvSpPr txBox="1"/>
          <p:nvPr/>
        </p:nvSpPr>
        <p:spPr>
          <a:xfrm>
            <a:off x="1574967" y="1725357"/>
            <a:ext cx="390201" cy="160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710171" eaLnBrk="0" fontAlgn="base" hangingPunct="0">
              <a:lnSpc>
                <a:spcPts val="477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715" dirty="0">
                <a:solidFill>
                  <a:prstClr val="black">
                    <a:lumMod val="75000"/>
                    <a:lumOff val="25000"/>
                  </a:prst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лет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2859373-59E5-4F99-BB15-92046ECD0870}"/>
              </a:ext>
            </a:extLst>
          </p:cNvPr>
          <p:cNvSpPr txBox="1"/>
          <p:nvPr/>
        </p:nvSpPr>
        <p:spPr>
          <a:xfrm>
            <a:off x="971306" y="2381967"/>
            <a:ext cx="514502" cy="16087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710171" eaLnBrk="0" fontAlgn="base" hangingPunct="0">
              <a:lnSpc>
                <a:spcPts val="477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715" dirty="0">
                <a:solidFill>
                  <a:prstClr val="black">
                    <a:lumMod val="75000"/>
                    <a:lumOff val="25000"/>
                  </a:prst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не менее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B7A236B-DE1F-4FDC-8517-5D291DDA9F5F}"/>
              </a:ext>
            </a:extLst>
          </p:cNvPr>
          <p:cNvSpPr txBox="1"/>
          <p:nvPr/>
        </p:nvSpPr>
        <p:spPr>
          <a:xfrm>
            <a:off x="1662724" y="1104988"/>
            <a:ext cx="20313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71017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800" i="1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Для проектов, реализуемых в сфере производства продуктов питания и напитков сумма займа – </a:t>
            </a:r>
            <a:r>
              <a:rPr lang="ru-RU" altLang="ru-RU" sz="800" b="1" i="1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от 3 млрд тенге</a:t>
            </a:r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CD044E60-EACF-4990-A8F0-4A5F19119A10}"/>
              </a:ext>
            </a:extLst>
          </p:cNvPr>
          <p:cNvSpPr/>
          <p:nvPr/>
        </p:nvSpPr>
        <p:spPr>
          <a:xfrm>
            <a:off x="3850830" y="878749"/>
            <a:ext cx="4226782" cy="301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71017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362" b="1" dirty="0" err="1">
                <a:solidFill>
                  <a:prstClr val="white">
                    <a:lumMod val="50000"/>
                  </a:prst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Софинансирование</a:t>
            </a:r>
            <a:r>
              <a:rPr lang="en-US" sz="1362" b="1" dirty="0">
                <a:solidFill>
                  <a:prstClr val="white">
                    <a:lumMod val="50000"/>
                  </a:prst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/</a:t>
            </a:r>
            <a:r>
              <a:rPr lang="ru-RU" sz="1362" b="1" dirty="0">
                <a:solidFill>
                  <a:prstClr val="white">
                    <a:lumMod val="50000"/>
                  </a:prst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Синдицированное финансирование</a:t>
            </a:r>
          </a:p>
        </p:txBody>
      </p:sp>
      <p:pic>
        <p:nvPicPr>
          <p:cNvPr id="35" name="Рисунок 47">
            <a:extLst>
              <a:ext uri="{FF2B5EF4-FFF2-40B4-BE49-F238E27FC236}">
                <a16:creationId xmlns:a16="http://schemas.microsoft.com/office/drawing/2014/main" id="{F6058FAD-4A2A-4A80-AAE5-EF813EB9652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0329" y="1133850"/>
            <a:ext cx="366420" cy="464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Рисунок 48">
            <a:extLst>
              <a:ext uri="{FF2B5EF4-FFF2-40B4-BE49-F238E27FC236}">
                <a16:creationId xmlns:a16="http://schemas.microsoft.com/office/drawing/2014/main" id="{40C8A4CD-17F2-493C-91E9-66A99DB501A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2553" y="2001267"/>
            <a:ext cx="371825" cy="464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Рисунок 51">
            <a:extLst>
              <a:ext uri="{FF2B5EF4-FFF2-40B4-BE49-F238E27FC236}">
                <a16:creationId xmlns:a16="http://schemas.microsoft.com/office/drawing/2014/main" id="{4C244632-A16F-4DC0-984D-434FB7210BE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0329" y="1523515"/>
            <a:ext cx="378310" cy="477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Прямоугольник 64">
            <a:extLst>
              <a:ext uri="{FF2B5EF4-FFF2-40B4-BE49-F238E27FC236}">
                <a16:creationId xmlns:a16="http://schemas.microsoft.com/office/drawing/2014/main" id="{B4DEFAD1-4072-416A-96B6-DAF540CB3E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65226" y="1161954"/>
            <a:ext cx="1204108" cy="32810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just" defTabSz="71017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715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При этом сумма участия Банка – </a:t>
            </a:r>
            <a:r>
              <a:rPr lang="ru-RU" altLang="ru-RU" sz="715" b="1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от </a:t>
            </a:r>
            <a:r>
              <a:rPr lang="ru-RU" altLang="ru-RU" sz="817" b="1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3,5</a:t>
            </a:r>
            <a:r>
              <a:rPr lang="ru-RU" altLang="ru-RU" sz="715" b="1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млрд тенге</a:t>
            </a:r>
            <a:endParaRPr lang="en-US" altLang="ru-RU" sz="715" b="1" dirty="0">
              <a:solidFill>
                <a:prstClr val="black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6F77C5AD-C2CD-43FC-B4B1-40741E9ABE5A}"/>
              </a:ext>
            </a:extLst>
          </p:cNvPr>
          <p:cNvSpPr/>
          <p:nvPr/>
        </p:nvSpPr>
        <p:spPr>
          <a:xfrm>
            <a:off x="4137825" y="1523515"/>
            <a:ext cx="3516042" cy="401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710171" eaLnBrk="0" fontAlgn="base" hangingPunct="0">
              <a:lnSpc>
                <a:spcPts val="613"/>
              </a:lnSpc>
              <a:spcBef>
                <a:spcPct val="0"/>
              </a:spcBef>
              <a:spcAft>
                <a:spcPts val="204"/>
              </a:spcAft>
              <a:defRPr/>
            </a:pPr>
            <a:r>
              <a:rPr lang="ru-RU" sz="715" dirty="0">
                <a:solidFill>
                  <a:prstClr val="black">
                    <a:lumMod val="85000"/>
                    <a:lumOff val="15000"/>
                  </a:prst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Для проектов, реализуемых в сфере производства продуктов питания и напитков сумма совместного финансирования – </a:t>
            </a:r>
            <a:r>
              <a:rPr lang="ru-RU" sz="715" b="1" dirty="0">
                <a:solidFill>
                  <a:prstClr val="black">
                    <a:lumMod val="85000"/>
                    <a:lumOff val="15000"/>
                  </a:prst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от 3 млрд тенге</a:t>
            </a:r>
            <a:r>
              <a:rPr lang="ru-RU" sz="715" dirty="0">
                <a:solidFill>
                  <a:prstClr val="black">
                    <a:lumMod val="85000"/>
                    <a:lumOff val="15000"/>
                  </a:prst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, при этом сумма участия Банка – </a:t>
            </a:r>
            <a:r>
              <a:rPr lang="ru-RU" sz="715" b="1" dirty="0">
                <a:solidFill>
                  <a:prstClr val="black">
                    <a:lumMod val="85000"/>
                    <a:lumOff val="15000"/>
                  </a:prst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от 1 млрд тенге</a:t>
            </a:r>
            <a:r>
              <a:rPr lang="ru-RU" sz="715" dirty="0">
                <a:solidFill>
                  <a:prstClr val="black">
                    <a:lumMod val="85000"/>
                    <a:lumOff val="15000"/>
                  </a:prst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. В случае если Банк выступает в качестве участника синдиката, то доля участия Банка не может превышать </a:t>
            </a:r>
            <a:r>
              <a:rPr lang="ru-RU" sz="715" b="1" dirty="0">
                <a:solidFill>
                  <a:prstClr val="black">
                    <a:lumMod val="85000"/>
                    <a:lumOff val="15000"/>
                  </a:prst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50% </a:t>
            </a:r>
            <a:r>
              <a:rPr lang="ru-RU" sz="715" dirty="0">
                <a:solidFill>
                  <a:prstClr val="black">
                    <a:lumMod val="85000"/>
                    <a:lumOff val="15000"/>
                  </a:prst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от общей суммы финансирования. </a:t>
            </a:r>
          </a:p>
        </p:txBody>
      </p:sp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id="{A4E62364-A4D6-4A50-880C-6C24A9AE8644}"/>
              </a:ext>
            </a:extLst>
          </p:cNvPr>
          <p:cNvSpPr/>
          <p:nvPr/>
        </p:nvSpPr>
        <p:spPr>
          <a:xfrm>
            <a:off x="4225428" y="1902816"/>
            <a:ext cx="534121" cy="5646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710171" eaLnBrk="0" fontAlgn="base" hangingPunct="0">
              <a:lnSpc>
                <a:spcPts val="1702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715" dirty="0">
                <a:solidFill>
                  <a:prstClr val="black">
                    <a:lumMod val="75000"/>
                    <a:lumOff val="25000"/>
                  </a:prst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до</a:t>
            </a:r>
            <a:endParaRPr lang="ru-RU" sz="613" dirty="0">
              <a:solidFill>
                <a:prstClr val="black">
                  <a:lumMod val="75000"/>
                  <a:lumOff val="25000"/>
                </a:prstClr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defTabSz="710171" eaLnBrk="0" fontAlgn="base" hangingPunct="0">
              <a:lnSpc>
                <a:spcPts val="1907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51" dirty="0">
                <a:solidFill>
                  <a:prstClr val="black">
                    <a:lumMod val="75000"/>
                    <a:lumOff val="25000"/>
                  </a:prstClr>
                </a:solidFill>
                <a:latin typeface="HelveticaNeueLT W1G 75 Bd" panose="020B0804020202020204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id="{94DE0F62-18AD-4CA4-8002-308A4E7C180D}"/>
              </a:ext>
            </a:extLst>
          </p:cNvPr>
          <p:cNvSpPr/>
          <p:nvPr/>
        </p:nvSpPr>
        <p:spPr>
          <a:xfrm>
            <a:off x="4075441" y="961309"/>
            <a:ext cx="359394" cy="5902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710171" eaLnBrk="0" fontAlgn="base" hangingPunct="0">
              <a:lnSpc>
                <a:spcPts val="1907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715" dirty="0">
                <a:solidFill>
                  <a:prstClr val="black">
                    <a:lumMod val="75000"/>
                    <a:lumOff val="25000"/>
                  </a:prst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от</a:t>
            </a:r>
            <a:endParaRPr lang="ru-RU" sz="613" dirty="0">
              <a:solidFill>
                <a:prstClr val="black">
                  <a:lumMod val="75000"/>
                  <a:lumOff val="25000"/>
                </a:prstClr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defTabSz="710171" eaLnBrk="0" fontAlgn="base" hangingPunct="0">
              <a:lnSpc>
                <a:spcPts val="1907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51" dirty="0">
                <a:solidFill>
                  <a:prstClr val="black">
                    <a:lumMod val="75000"/>
                    <a:lumOff val="25000"/>
                  </a:prstClr>
                </a:solidFill>
                <a:latin typeface="HelveticaNeueLT W1G 75 Bd" panose="020B08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DB38260-70F6-4E8B-85D7-72D83F0E3091}"/>
              </a:ext>
            </a:extLst>
          </p:cNvPr>
          <p:cNvSpPr txBox="1"/>
          <p:nvPr/>
        </p:nvSpPr>
        <p:spPr>
          <a:xfrm>
            <a:off x="4400046" y="1227677"/>
            <a:ext cx="653937" cy="22499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710171" eaLnBrk="0" fontAlgn="base" hangingPunct="0">
              <a:lnSpc>
                <a:spcPts val="477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715" dirty="0">
                <a:solidFill>
                  <a:prstClr val="black">
                    <a:lumMod val="75000"/>
                    <a:lumOff val="25000"/>
                  </a:prst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млрд</a:t>
            </a:r>
            <a:endParaRPr lang="en-US" sz="715" dirty="0">
              <a:solidFill>
                <a:prstClr val="black">
                  <a:lumMod val="75000"/>
                  <a:lumOff val="25000"/>
                </a:prstClr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defTabSz="710171" eaLnBrk="0" fontAlgn="base" hangingPunct="0">
              <a:lnSpc>
                <a:spcPts val="477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715" dirty="0">
                <a:solidFill>
                  <a:prstClr val="black">
                    <a:lumMod val="75000"/>
                    <a:lumOff val="25000"/>
                  </a:prst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тенге</a:t>
            </a:r>
            <a:endParaRPr lang="en-US" sz="715" dirty="0">
              <a:solidFill>
                <a:prstClr val="black">
                  <a:lumMod val="75000"/>
                  <a:lumOff val="25000"/>
                </a:prstClr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A5A26F4F-E62F-444B-85D4-BAF8215311C9}"/>
              </a:ext>
            </a:extLst>
          </p:cNvPr>
          <p:cNvSpPr txBox="1"/>
          <p:nvPr/>
        </p:nvSpPr>
        <p:spPr>
          <a:xfrm>
            <a:off x="4576480" y="2242056"/>
            <a:ext cx="390201" cy="160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710171" eaLnBrk="0" fontAlgn="base" hangingPunct="0">
              <a:lnSpc>
                <a:spcPts val="477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715" dirty="0">
                <a:solidFill>
                  <a:prstClr val="black">
                    <a:lumMod val="75000"/>
                    <a:lumOff val="25000"/>
                  </a:prst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лет</a:t>
            </a:r>
          </a:p>
        </p:txBody>
      </p:sp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id="{77AE3522-2012-4D8D-8EAF-045950E9C225}"/>
              </a:ext>
            </a:extLst>
          </p:cNvPr>
          <p:cNvSpPr/>
          <p:nvPr/>
        </p:nvSpPr>
        <p:spPr>
          <a:xfrm>
            <a:off x="1295530" y="3500255"/>
            <a:ext cx="534121" cy="5454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710171" eaLnBrk="0" fontAlgn="base" hangingPunct="0">
              <a:lnSpc>
                <a:spcPts val="1702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715" dirty="0">
                <a:solidFill>
                  <a:prstClr val="black">
                    <a:lumMod val="75000"/>
                    <a:lumOff val="25000"/>
                  </a:prst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до</a:t>
            </a:r>
            <a:endParaRPr lang="ru-RU" sz="613" dirty="0">
              <a:solidFill>
                <a:prstClr val="black">
                  <a:lumMod val="75000"/>
                  <a:lumOff val="25000"/>
                </a:prstClr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defTabSz="710171" eaLnBrk="0" fontAlgn="base" hangingPunct="0">
              <a:lnSpc>
                <a:spcPts val="1702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51" dirty="0">
                <a:solidFill>
                  <a:prstClr val="black">
                    <a:lumMod val="75000"/>
                    <a:lumOff val="25000"/>
                  </a:prstClr>
                </a:solidFill>
                <a:latin typeface="HelveticaNeueLT W1G 75 Bd" panose="020B0804020202020204" pitchFamily="34" charset="0"/>
                <a:cs typeface="Arial" panose="020B0604020202020204" pitchFamily="34" charset="0"/>
              </a:rPr>
              <a:t>12</a:t>
            </a:r>
            <a:endParaRPr lang="ru-RU" sz="2451" dirty="0">
              <a:solidFill>
                <a:prstClr val="black">
                  <a:lumMod val="75000"/>
                  <a:lumOff val="25000"/>
                </a:prstClr>
              </a:solidFill>
              <a:latin typeface="HelveticaNeueLT W1G 75 Bd" panose="020B08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Прямоугольник 44">
            <a:extLst>
              <a:ext uri="{FF2B5EF4-FFF2-40B4-BE49-F238E27FC236}">
                <a16:creationId xmlns:a16="http://schemas.microsoft.com/office/drawing/2014/main" id="{22751248-F1BB-4424-B289-81B3B0C38296}"/>
              </a:ext>
            </a:extLst>
          </p:cNvPr>
          <p:cNvSpPr/>
          <p:nvPr/>
        </p:nvSpPr>
        <p:spPr>
          <a:xfrm>
            <a:off x="1160383" y="4098169"/>
            <a:ext cx="2572169" cy="247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710171" eaLnBrk="0" fontAlgn="base" hangingPunct="0">
              <a:lnSpc>
                <a:spcPts val="613"/>
              </a:lnSpc>
              <a:spcBef>
                <a:spcPct val="0"/>
              </a:spcBef>
              <a:spcAft>
                <a:spcPts val="204"/>
              </a:spcAft>
              <a:defRPr/>
            </a:pPr>
            <a:r>
              <a:rPr lang="ru-RU" sz="715" b="1" dirty="0">
                <a:solidFill>
                  <a:prstClr val="black">
                    <a:lumMod val="85000"/>
                    <a:lumOff val="15000"/>
                  </a:prst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Цена приобретаемых облигаций </a:t>
            </a:r>
            <a:r>
              <a:rPr lang="ru-RU" sz="715" dirty="0">
                <a:solidFill>
                  <a:prstClr val="black">
                    <a:lumMod val="85000"/>
                    <a:lumOff val="15000"/>
                  </a:prst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– не выше их номинальной стоимости</a:t>
            </a:r>
          </a:p>
        </p:txBody>
      </p:sp>
      <p:pic>
        <p:nvPicPr>
          <p:cNvPr id="46" name="Рисунок 101">
            <a:extLst>
              <a:ext uri="{FF2B5EF4-FFF2-40B4-BE49-F238E27FC236}">
                <a16:creationId xmlns:a16="http://schemas.microsoft.com/office/drawing/2014/main" id="{50112235-1F79-4BEA-93C7-6D4FCBF4A14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322" y="3200769"/>
            <a:ext cx="390200" cy="491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Рисунок 102">
            <a:extLst>
              <a:ext uri="{FF2B5EF4-FFF2-40B4-BE49-F238E27FC236}">
                <a16:creationId xmlns:a16="http://schemas.microsoft.com/office/drawing/2014/main" id="{484EA82A-0535-4A85-88FB-F9D51C5037A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806" y="3624140"/>
            <a:ext cx="390200" cy="487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Рисунок 103">
            <a:extLst>
              <a:ext uri="{FF2B5EF4-FFF2-40B4-BE49-F238E27FC236}">
                <a16:creationId xmlns:a16="http://schemas.microsoft.com/office/drawing/2014/main" id="{2FA55E50-1AF9-4885-9C52-8790B28278D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615" y="4026780"/>
            <a:ext cx="379391" cy="476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Прямоугольник 48">
            <a:extLst>
              <a:ext uri="{FF2B5EF4-FFF2-40B4-BE49-F238E27FC236}">
                <a16:creationId xmlns:a16="http://schemas.microsoft.com/office/drawing/2014/main" id="{4EA5CEDA-E997-4AE7-A161-62D18DF7D18C}"/>
              </a:ext>
            </a:extLst>
          </p:cNvPr>
          <p:cNvSpPr/>
          <p:nvPr/>
        </p:nvSpPr>
        <p:spPr>
          <a:xfrm>
            <a:off x="1156998" y="3042132"/>
            <a:ext cx="359394" cy="5454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710171" eaLnBrk="0" fontAlgn="base" hangingPunct="0">
              <a:lnSpc>
                <a:spcPts val="1702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ru-RU" sz="613" dirty="0">
              <a:solidFill>
                <a:prstClr val="black">
                  <a:lumMod val="75000"/>
                  <a:lumOff val="25000"/>
                </a:prstClr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defTabSz="710171" eaLnBrk="0" fontAlgn="base" hangingPunct="0">
              <a:lnSpc>
                <a:spcPts val="1702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51" dirty="0">
                <a:solidFill>
                  <a:prstClr val="black">
                    <a:lumMod val="75000"/>
                    <a:lumOff val="25000"/>
                  </a:prstClr>
                </a:solidFill>
                <a:latin typeface="HelveticaNeueLT W1G 75 Bd" panose="020B08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630432E-7687-4147-8431-C370E2E92EF9}"/>
              </a:ext>
            </a:extLst>
          </p:cNvPr>
          <p:cNvSpPr txBox="1"/>
          <p:nvPr/>
        </p:nvSpPr>
        <p:spPr>
          <a:xfrm>
            <a:off x="1485808" y="3302373"/>
            <a:ext cx="653936" cy="22499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710171" eaLnBrk="0" fontAlgn="base" hangingPunct="0">
              <a:lnSpc>
                <a:spcPts val="477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715" dirty="0">
                <a:solidFill>
                  <a:prstClr val="black">
                    <a:lumMod val="75000"/>
                    <a:lumOff val="25000"/>
                  </a:prst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млрд</a:t>
            </a:r>
            <a:endParaRPr lang="en-US" sz="715" dirty="0">
              <a:solidFill>
                <a:prstClr val="black">
                  <a:lumMod val="75000"/>
                  <a:lumOff val="25000"/>
                </a:prstClr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defTabSz="710171" eaLnBrk="0" fontAlgn="base" hangingPunct="0">
              <a:lnSpc>
                <a:spcPts val="477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715" dirty="0">
                <a:solidFill>
                  <a:prstClr val="black">
                    <a:lumMod val="75000"/>
                    <a:lumOff val="25000"/>
                  </a:prst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тенге</a:t>
            </a:r>
            <a:endParaRPr lang="en-US" sz="715" dirty="0">
              <a:solidFill>
                <a:prstClr val="black">
                  <a:lumMod val="75000"/>
                  <a:lumOff val="25000"/>
                </a:prstClr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51" name="Прямоугольник 106">
            <a:extLst>
              <a:ext uri="{FF2B5EF4-FFF2-40B4-BE49-F238E27FC236}">
                <a16:creationId xmlns:a16="http://schemas.microsoft.com/office/drawing/2014/main" id="{E87D3C43-8FB4-448D-BCFC-C7B49A27EB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92157" y="3180505"/>
            <a:ext cx="2172582" cy="42242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just" defTabSz="71017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715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Для проектов, реализуемых в сфере производства продуктов питания и напитков сумма займа – </a:t>
            </a:r>
            <a:r>
              <a:rPr lang="ru-RU" altLang="ru-RU" sz="715" b="1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от 3 млрд тенге</a:t>
            </a:r>
            <a:endParaRPr lang="en-US" altLang="ru-RU" sz="715" b="1" dirty="0">
              <a:solidFill>
                <a:prstClr val="black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52" name="Прямоугольник 51">
            <a:extLst>
              <a:ext uri="{FF2B5EF4-FFF2-40B4-BE49-F238E27FC236}">
                <a16:creationId xmlns:a16="http://schemas.microsoft.com/office/drawing/2014/main" id="{A80BC070-18FE-4875-A6B0-F3EF81ECC3C8}"/>
              </a:ext>
            </a:extLst>
          </p:cNvPr>
          <p:cNvSpPr/>
          <p:nvPr/>
        </p:nvSpPr>
        <p:spPr>
          <a:xfrm>
            <a:off x="612282" y="2777869"/>
            <a:ext cx="3471124" cy="301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71017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362" b="1" dirty="0">
                <a:solidFill>
                  <a:prstClr val="white">
                    <a:lumMod val="50000"/>
                  </a:prst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Финансирование через облигационный заем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7D68F395-2DC8-4150-ADD5-F60AAA350A1D}"/>
              </a:ext>
            </a:extLst>
          </p:cNvPr>
          <p:cNvSpPr txBox="1"/>
          <p:nvPr/>
        </p:nvSpPr>
        <p:spPr>
          <a:xfrm>
            <a:off x="1765691" y="3825490"/>
            <a:ext cx="643003" cy="160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710171" eaLnBrk="0" fontAlgn="base" hangingPunct="0">
              <a:lnSpc>
                <a:spcPts val="477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715" dirty="0">
                <a:solidFill>
                  <a:prstClr val="black">
                    <a:lumMod val="75000"/>
                    <a:lumOff val="25000"/>
                  </a:prst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лет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0B31F580-753F-431B-B36F-4B938EEA9625}"/>
              </a:ext>
            </a:extLst>
          </p:cNvPr>
          <p:cNvSpPr txBox="1"/>
          <p:nvPr/>
        </p:nvSpPr>
        <p:spPr>
          <a:xfrm>
            <a:off x="4030087" y="2496027"/>
            <a:ext cx="4679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71017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200" b="1" dirty="0">
                <a:solidFill>
                  <a:prstClr val="white">
                    <a:lumMod val="50000"/>
                  </a:prst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Кредитование деятельности с целью пополнения оборотных средств</a:t>
            </a:r>
          </a:p>
        </p:txBody>
      </p:sp>
      <p:pic>
        <p:nvPicPr>
          <p:cNvPr id="56" name="Рисунок 125">
            <a:extLst>
              <a:ext uri="{FF2B5EF4-FFF2-40B4-BE49-F238E27FC236}">
                <a16:creationId xmlns:a16="http://schemas.microsoft.com/office/drawing/2014/main" id="{897E6494-DE0B-4016-985D-0E29344D793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5138" y="2866935"/>
            <a:ext cx="390200" cy="491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Рисунок 126">
            <a:extLst>
              <a:ext uri="{FF2B5EF4-FFF2-40B4-BE49-F238E27FC236}">
                <a16:creationId xmlns:a16="http://schemas.microsoft.com/office/drawing/2014/main" id="{F5A1E5DE-3200-4CC1-9DFD-061900A3B81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5277" y="3280981"/>
            <a:ext cx="390200" cy="487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" name="Прямоугольник 57">
            <a:extLst>
              <a:ext uri="{FF2B5EF4-FFF2-40B4-BE49-F238E27FC236}">
                <a16:creationId xmlns:a16="http://schemas.microsoft.com/office/drawing/2014/main" id="{25191687-8464-4D1C-AEE4-E064DB21F525}"/>
              </a:ext>
            </a:extLst>
          </p:cNvPr>
          <p:cNvSpPr/>
          <p:nvPr/>
        </p:nvSpPr>
        <p:spPr>
          <a:xfrm>
            <a:off x="4687629" y="2788491"/>
            <a:ext cx="720069" cy="5454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710171" eaLnBrk="0" fontAlgn="base" hangingPunct="0">
              <a:lnSpc>
                <a:spcPts val="1702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715" dirty="0">
                <a:solidFill>
                  <a:prstClr val="black">
                    <a:lumMod val="75000"/>
                    <a:lumOff val="25000"/>
                  </a:prst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до</a:t>
            </a:r>
            <a:endParaRPr lang="ru-RU" sz="613" dirty="0">
              <a:solidFill>
                <a:prstClr val="black">
                  <a:lumMod val="75000"/>
                  <a:lumOff val="25000"/>
                </a:prstClr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defTabSz="710171" eaLnBrk="0" fontAlgn="base" hangingPunct="0">
              <a:lnSpc>
                <a:spcPts val="1702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51" dirty="0">
                <a:solidFill>
                  <a:prstClr val="black">
                    <a:lumMod val="75000"/>
                    <a:lumOff val="25000"/>
                  </a:prstClr>
                </a:solidFill>
                <a:latin typeface="HelveticaNeueLT W1G 75 Bd" panose="020B0804020202020204" pitchFamily="34" charset="0"/>
                <a:cs typeface="Arial" panose="020B0604020202020204" pitchFamily="34" charset="0"/>
              </a:rPr>
              <a:t>40</a:t>
            </a:r>
            <a:r>
              <a:rPr lang="ru-RU" sz="1634" dirty="0">
                <a:solidFill>
                  <a:prstClr val="black">
                    <a:lumMod val="75000"/>
                    <a:lumOff val="25000"/>
                  </a:prstClr>
                </a:solidFill>
                <a:latin typeface="HelveticaNeueLT W1G 75 Bd" panose="020B0804020202020204" pitchFamily="34" charset="0"/>
                <a:cs typeface="Arial" panose="020B0604020202020204" pitchFamily="34" charset="0"/>
              </a:rPr>
              <a:t>%</a:t>
            </a:r>
            <a:endParaRPr lang="ru-RU" sz="2451" dirty="0">
              <a:solidFill>
                <a:prstClr val="black">
                  <a:lumMod val="75000"/>
                  <a:lumOff val="25000"/>
                </a:prstClr>
              </a:solidFill>
              <a:latin typeface="HelveticaNeueLT W1G 75 Bd" panose="020B08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Прямоугольник 128">
            <a:extLst>
              <a:ext uri="{FF2B5EF4-FFF2-40B4-BE49-F238E27FC236}">
                <a16:creationId xmlns:a16="http://schemas.microsoft.com/office/drawing/2014/main" id="{94B2F42D-9798-4DC1-A4CA-0C4C1B7EBA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3055" y="2997047"/>
            <a:ext cx="2790738" cy="20236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 defTabSz="71017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715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от суммы займа, максимальная доля предоставляемого займа </a:t>
            </a:r>
            <a:endParaRPr lang="en-US" altLang="ru-RU" sz="715" b="1" dirty="0">
              <a:solidFill>
                <a:prstClr val="black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60" name="Прямоугольник 59">
            <a:extLst>
              <a:ext uri="{FF2B5EF4-FFF2-40B4-BE49-F238E27FC236}">
                <a16:creationId xmlns:a16="http://schemas.microsoft.com/office/drawing/2014/main" id="{1F6F61B0-60E9-4B8B-99F3-9ED8CF505B09}"/>
              </a:ext>
            </a:extLst>
          </p:cNvPr>
          <p:cNvSpPr/>
          <p:nvPr/>
        </p:nvSpPr>
        <p:spPr>
          <a:xfrm>
            <a:off x="4727014" y="3373252"/>
            <a:ext cx="2790738" cy="170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710171" eaLnBrk="0" fontAlgn="base" hangingPunct="0">
              <a:lnSpc>
                <a:spcPts val="613"/>
              </a:lnSpc>
              <a:spcBef>
                <a:spcPct val="0"/>
              </a:spcBef>
              <a:spcAft>
                <a:spcPts val="204"/>
              </a:spcAft>
              <a:defRPr/>
            </a:pPr>
            <a:r>
              <a:rPr lang="ru-RU" sz="715" dirty="0">
                <a:solidFill>
                  <a:prstClr val="black">
                    <a:lumMod val="85000"/>
                    <a:lumOff val="15000"/>
                  </a:prst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Менее срока финансирования инвестиционного проекта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A4A0B1E0-90C1-4ECC-ACA2-69CFF5AF6C20}"/>
              </a:ext>
            </a:extLst>
          </p:cNvPr>
          <p:cNvSpPr txBox="1"/>
          <p:nvPr/>
        </p:nvSpPr>
        <p:spPr>
          <a:xfrm>
            <a:off x="4030087" y="3659024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1362" b="1" dirty="0">
                <a:solidFill>
                  <a:prstClr val="white">
                    <a:lumMod val="50000"/>
                  </a:prst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Лизинговое финансирование через Фонд развития промышленности</a:t>
            </a:r>
          </a:p>
        </p:txBody>
      </p:sp>
      <p:pic>
        <p:nvPicPr>
          <p:cNvPr id="62" name="Рисунок 51">
            <a:extLst>
              <a:ext uri="{FF2B5EF4-FFF2-40B4-BE49-F238E27FC236}">
                <a16:creationId xmlns:a16="http://schemas.microsoft.com/office/drawing/2014/main" id="{20CAE181-DD67-4DFE-B4E4-02390A15578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2444" y="4151733"/>
            <a:ext cx="276406" cy="343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" name="Рисунок 51">
            <a:extLst>
              <a:ext uri="{FF2B5EF4-FFF2-40B4-BE49-F238E27FC236}">
                <a16:creationId xmlns:a16="http://schemas.microsoft.com/office/drawing/2014/main" id="{477434A0-6E4B-45F6-BF54-8D5420A6CB8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2444" y="4446061"/>
            <a:ext cx="276406" cy="356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" name="Прямоугольник 63">
            <a:extLst>
              <a:ext uri="{FF2B5EF4-FFF2-40B4-BE49-F238E27FC236}">
                <a16:creationId xmlns:a16="http://schemas.microsoft.com/office/drawing/2014/main" id="{232DFF1C-108A-4AB6-8773-DE93B9A4529C}"/>
              </a:ext>
            </a:extLst>
          </p:cNvPr>
          <p:cNvSpPr/>
          <p:nvPr/>
        </p:nvSpPr>
        <p:spPr>
          <a:xfrm>
            <a:off x="3978910" y="4433742"/>
            <a:ext cx="2974975" cy="25391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050" b="1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Лизинг отечественной спецтехники</a:t>
            </a:r>
          </a:p>
        </p:txBody>
      </p:sp>
      <p:sp>
        <p:nvSpPr>
          <p:cNvPr id="65" name="Прямоугольник 64">
            <a:extLst>
              <a:ext uri="{FF2B5EF4-FFF2-40B4-BE49-F238E27FC236}">
                <a16:creationId xmlns:a16="http://schemas.microsoft.com/office/drawing/2014/main" id="{C2862531-66C9-4438-A6F6-872BDB35066D}"/>
              </a:ext>
            </a:extLst>
          </p:cNvPr>
          <p:cNvSpPr/>
          <p:nvPr/>
        </p:nvSpPr>
        <p:spPr>
          <a:xfrm>
            <a:off x="4030087" y="4170804"/>
            <a:ext cx="2232723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050" b="1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Коммерческий лизинг</a:t>
            </a:r>
          </a:p>
        </p:txBody>
      </p:sp>
      <p:sp>
        <p:nvSpPr>
          <p:cNvPr id="66" name="Прямоугольник 65">
            <a:extLst>
              <a:ext uri="{FF2B5EF4-FFF2-40B4-BE49-F238E27FC236}">
                <a16:creationId xmlns:a16="http://schemas.microsoft.com/office/drawing/2014/main" id="{6BA47785-67FC-4190-B256-5D396534D57C}"/>
              </a:ext>
            </a:extLst>
          </p:cNvPr>
          <p:cNvSpPr/>
          <p:nvPr/>
        </p:nvSpPr>
        <p:spPr>
          <a:xfrm>
            <a:off x="4250193" y="4774510"/>
            <a:ext cx="3905250" cy="25391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050" b="1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Лизинг отечественных автобусов, </a:t>
            </a:r>
            <a:r>
              <a:rPr lang="ru-RU" sz="1050" b="1" dirty="0" err="1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с.х</a:t>
            </a:r>
            <a:r>
              <a:rPr lang="ru-RU" sz="1050" b="1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. комбайнов и тракторов</a:t>
            </a:r>
          </a:p>
        </p:txBody>
      </p:sp>
      <p:pic>
        <p:nvPicPr>
          <p:cNvPr id="67" name="Рисунок 51">
            <a:extLst>
              <a:ext uri="{FF2B5EF4-FFF2-40B4-BE49-F238E27FC236}">
                <a16:creationId xmlns:a16="http://schemas.microsoft.com/office/drawing/2014/main" id="{1A3C8C5D-F345-44F2-8502-D2601A183DB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5040" y="4765304"/>
            <a:ext cx="276406" cy="356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20258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87A6D93-D426-438E-A7E6-902219B8D4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633" t="36065" r="45396" b="51445"/>
          <a:stretch/>
        </p:blipFill>
        <p:spPr>
          <a:xfrm>
            <a:off x="2677416" y="252242"/>
            <a:ext cx="1460409" cy="642424"/>
          </a:xfrm>
          <a:prstGeom prst="rect">
            <a:avLst/>
          </a:prstGeom>
        </p:spPr>
      </p:pic>
      <p:sp>
        <p:nvSpPr>
          <p:cNvPr id="4" name="Номер слайда 1">
            <a:extLst>
              <a:ext uri="{FF2B5EF4-FFF2-40B4-BE49-F238E27FC236}">
                <a16:creationId xmlns:a16="http://schemas.microsoft.com/office/drawing/2014/main" id="{11D15D8F-E3DA-484E-8F8E-0125D78A53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392170" y="4673008"/>
            <a:ext cx="2057400" cy="274097"/>
          </a:xfrm>
        </p:spPr>
        <p:txBody>
          <a:bodyPr/>
          <a:lstStyle/>
          <a:p>
            <a:fld id="{2A845DA4-CA01-4519-9B9E-123B31973369}" type="slidenum">
              <a:rPr lang="ru-RU" b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8</a:t>
            </a:fld>
            <a:endParaRPr lang="ru-RU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16103227-6649-45E8-A76E-274560D9644C}"/>
              </a:ext>
            </a:extLst>
          </p:cNvPr>
          <p:cNvSpPr/>
          <p:nvPr/>
        </p:nvSpPr>
        <p:spPr>
          <a:xfrm>
            <a:off x="651273" y="1126604"/>
            <a:ext cx="380145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sz="1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Ф</a:t>
            </a:r>
            <a:r>
              <a:rPr lang="ru-RU" sz="1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ИНАНСОВЫЕ ПОКАЗАТЕЛИ БРК</a:t>
            </a:r>
          </a:p>
        </p:txBody>
      </p:sp>
      <p:sp>
        <p:nvSpPr>
          <p:cNvPr id="15" name="Прямоугольный треугольник 14">
            <a:extLst>
              <a:ext uri="{FF2B5EF4-FFF2-40B4-BE49-F238E27FC236}">
                <a16:creationId xmlns:a16="http://schemas.microsoft.com/office/drawing/2014/main" id="{39216B1A-CB2A-44D4-B82A-809211468D30}"/>
              </a:ext>
            </a:extLst>
          </p:cNvPr>
          <p:cNvSpPr/>
          <p:nvPr/>
        </p:nvSpPr>
        <p:spPr>
          <a:xfrm rot="10800000">
            <a:off x="8641555" y="519109"/>
            <a:ext cx="492919" cy="547095"/>
          </a:xfrm>
          <a:prstGeom prst="rtTriangle">
            <a:avLst/>
          </a:prstGeom>
          <a:solidFill>
            <a:srgbClr val="D7AD29"/>
          </a:solidFill>
          <a:ln>
            <a:solidFill>
              <a:srgbClr val="D7A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002FC1BF-1E2E-4F25-ABFB-6F88A8AA0A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633" t="36065" r="45396" b="51445"/>
          <a:stretch/>
        </p:blipFill>
        <p:spPr>
          <a:xfrm>
            <a:off x="2677416" y="252242"/>
            <a:ext cx="1460409" cy="642424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287F467D-E2C1-4D63-9FA9-17903EC47C7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1908" y="346061"/>
            <a:ext cx="5571512" cy="42976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79F0F58B-3FE9-4382-AFEF-53374375B9FF}"/>
              </a:ext>
            </a:extLst>
          </p:cNvPr>
          <p:cNvSpPr txBox="1"/>
          <p:nvPr/>
        </p:nvSpPr>
        <p:spPr>
          <a:xfrm>
            <a:off x="2624666" y="519109"/>
            <a:ext cx="4572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Инструменты Банка Развития Казахстана</a:t>
            </a:r>
            <a:endParaRPr lang="ru-RU" dirty="0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6EAE328A-4C4C-4598-AFE1-BADE59DF82C7}"/>
              </a:ext>
            </a:extLst>
          </p:cNvPr>
          <p:cNvSpPr/>
          <p:nvPr/>
        </p:nvSpPr>
        <p:spPr>
          <a:xfrm>
            <a:off x="425009" y="905461"/>
            <a:ext cx="3673797" cy="301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362" b="1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Кредитование экспортных операций</a:t>
            </a:r>
          </a:p>
        </p:txBody>
      </p:sp>
      <p:pic>
        <p:nvPicPr>
          <p:cNvPr id="22" name="Рисунок 116">
            <a:extLst>
              <a:ext uri="{FF2B5EF4-FFF2-40B4-BE49-F238E27FC236}">
                <a16:creationId xmlns:a16="http://schemas.microsoft.com/office/drawing/2014/main" id="{74965210-EB64-4819-BEB2-22509EE77A1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94" y="1306072"/>
            <a:ext cx="390200" cy="490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Рисунок 119">
            <a:extLst>
              <a:ext uri="{FF2B5EF4-FFF2-40B4-BE49-F238E27FC236}">
                <a16:creationId xmlns:a16="http://schemas.microsoft.com/office/drawing/2014/main" id="{F4857606-0EC2-465F-AB3D-E773D16A062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08" y="1785156"/>
            <a:ext cx="390200" cy="488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F391DB13-AAAD-49EE-BAF2-7311D36EF231}"/>
              </a:ext>
            </a:extLst>
          </p:cNvPr>
          <p:cNvSpPr/>
          <p:nvPr/>
        </p:nvSpPr>
        <p:spPr>
          <a:xfrm>
            <a:off x="1374945" y="1638154"/>
            <a:ext cx="359394" cy="5902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1907"/>
              </a:lnSpc>
              <a:defRPr/>
            </a:pPr>
            <a:r>
              <a:rPr lang="ru-RU" sz="715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до</a:t>
            </a:r>
            <a:endParaRPr lang="ru-RU" sz="613" dirty="0">
              <a:solidFill>
                <a:schemeClr val="tx1">
                  <a:lumMod val="75000"/>
                  <a:lumOff val="25000"/>
                </a:schemeClr>
              </a:solidFill>
              <a:latin typeface="Arial Narrow" panose="020B0606020202030204" pitchFamily="34" charset="0"/>
            </a:endParaRPr>
          </a:p>
          <a:p>
            <a:pPr>
              <a:lnSpc>
                <a:spcPts val="1907"/>
              </a:lnSpc>
              <a:defRPr/>
            </a:pPr>
            <a:r>
              <a:rPr lang="ru-RU" sz="2451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NeueLT W1G 75 Bd" panose="020B0804020202020204" pitchFamily="34" charset="0"/>
              </a:rPr>
              <a:t>3</a:t>
            </a:r>
          </a:p>
        </p:txBody>
      </p:sp>
      <p:sp>
        <p:nvSpPr>
          <p:cNvPr id="25" name="Прямоугольник 123">
            <a:extLst>
              <a:ext uri="{FF2B5EF4-FFF2-40B4-BE49-F238E27FC236}">
                <a16:creationId xmlns:a16="http://schemas.microsoft.com/office/drawing/2014/main" id="{9A2AE3BD-A97F-42E0-B897-1FB849D125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3683" y="1785156"/>
            <a:ext cx="1514322" cy="42242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just">
              <a:defRPr/>
            </a:pPr>
            <a:r>
              <a:rPr lang="ru-RU" altLang="ru-RU" sz="715" dirty="0">
                <a:latin typeface="Arial Narrow" panose="020B0606020202030204" pitchFamily="34" charset="0"/>
              </a:rPr>
              <a:t>Срок займа определяется в зависимости от условий экспортной операций</a:t>
            </a:r>
            <a:endParaRPr lang="en-US" altLang="ru-RU" sz="715" b="1" dirty="0">
              <a:latin typeface="Arial Narrow" panose="020B0606020202030204" pitchFamily="34" charset="0"/>
            </a:endParaRPr>
          </a:p>
        </p:txBody>
      </p:sp>
      <p:grpSp>
        <p:nvGrpSpPr>
          <p:cNvPr id="26" name="Группа 20">
            <a:extLst>
              <a:ext uri="{FF2B5EF4-FFF2-40B4-BE49-F238E27FC236}">
                <a16:creationId xmlns:a16="http://schemas.microsoft.com/office/drawing/2014/main" id="{17D67916-EFFB-4DD1-89F0-6F7D22EE797D}"/>
              </a:ext>
            </a:extLst>
          </p:cNvPr>
          <p:cNvGrpSpPr>
            <a:grpSpLocks/>
          </p:cNvGrpSpPr>
          <p:nvPr/>
        </p:nvGrpSpPr>
        <p:grpSpPr bwMode="auto">
          <a:xfrm>
            <a:off x="1307183" y="1140954"/>
            <a:ext cx="575804" cy="671357"/>
            <a:chOff x="857359" y="1080331"/>
            <a:chExt cx="738880" cy="986314"/>
          </a:xfrm>
        </p:grpSpPr>
        <p:sp>
          <p:nvSpPr>
            <p:cNvPr id="28" name="Прямоугольник 27">
              <a:extLst>
                <a:ext uri="{FF2B5EF4-FFF2-40B4-BE49-F238E27FC236}">
                  <a16:creationId xmlns:a16="http://schemas.microsoft.com/office/drawing/2014/main" id="{783A6D39-79A5-47ED-8568-77E683781CF5}"/>
                </a:ext>
              </a:extLst>
            </p:cNvPr>
            <p:cNvSpPr/>
            <p:nvPr/>
          </p:nvSpPr>
          <p:spPr>
            <a:xfrm>
              <a:off x="857359" y="1080331"/>
              <a:ext cx="528338" cy="8012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ts val="1702"/>
                </a:lnSpc>
                <a:defRPr/>
              </a:pPr>
              <a:r>
                <a:rPr lang="ru-RU" sz="71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anose="020B0606020202030204" pitchFamily="34" charset="0"/>
                </a:rPr>
                <a:t>от</a:t>
              </a:r>
              <a:endParaRPr lang="ru-RU" sz="613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endParaRPr>
            </a:p>
            <a:p>
              <a:pPr>
                <a:lnSpc>
                  <a:spcPts val="1702"/>
                </a:lnSpc>
                <a:defRPr/>
              </a:pPr>
              <a:r>
                <a:rPr lang="ru-RU" sz="245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HelveticaNeueLT W1G 75 Bd" panose="020B0804020202020204" pitchFamily="34" charset="0"/>
                </a:rPr>
                <a:t>1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015D6883-D238-4541-B703-F6CDA4A44B78}"/>
                </a:ext>
              </a:extLst>
            </p:cNvPr>
            <p:cNvSpPr txBox="1"/>
            <p:nvPr/>
          </p:nvSpPr>
          <p:spPr>
            <a:xfrm>
              <a:off x="1081407" y="1477324"/>
              <a:ext cx="514832" cy="58932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lnSpc>
                  <a:spcPts val="613"/>
                </a:lnSpc>
                <a:defRPr/>
              </a:pPr>
              <a:r>
                <a:rPr lang="ru-RU" sz="71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anose="020B0606020202030204" pitchFamily="34" charset="0"/>
                </a:rPr>
                <a:t>млрд</a:t>
              </a:r>
              <a:endParaRPr lang="en-US" sz="715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endParaRPr>
            </a:p>
            <a:p>
              <a:pPr>
                <a:lnSpc>
                  <a:spcPts val="613"/>
                </a:lnSpc>
                <a:defRPr/>
              </a:pPr>
              <a:r>
                <a:rPr lang="ru-RU" sz="715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anose="020B0606020202030204" pitchFamily="34" charset="0"/>
                </a:rPr>
                <a:t>тенге</a:t>
              </a:r>
              <a:endParaRPr lang="en-US" sz="715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endParaRPr>
            </a:p>
          </p:txBody>
        </p:sp>
      </p:grpSp>
      <p:sp>
        <p:nvSpPr>
          <p:cNvPr id="31" name="Прямоугольник 60">
            <a:extLst>
              <a:ext uri="{FF2B5EF4-FFF2-40B4-BE49-F238E27FC236}">
                <a16:creationId xmlns:a16="http://schemas.microsoft.com/office/drawing/2014/main" id="{5DDDD222-12F8-4A4E-8E28-BA1BF64BE4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58187" y="1269164"/>
            <a:ext cx="1915331" cy="46166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just">
              <a:defRPr/>
            </a:pPr>
            <a:r>
              <a:rPr lang="ru-RU" altLang="ru-RU" sz="800" dirty="0">
                <a:latin typeface="Arial Narrow" panose="020B0606020202030204" pitchFamily="34" charset="0"/>
              </a:rPr>
              <a:t>Ставка вознаграждения в рамках ГПИР «</a:t>
            </a:r>
            <a:r>
              <a:rPr lang="ru-RU" altLang="ru-RU" sz="800" dirty="0" err="1">
                <a:latin typeface="Arial Narrow" panose="020B0606020202030204" pitchFamily="34" charset="0"/>
              </a:rPr>
              <a:t>Нұрлы</a:t>
            </a:r>
            <a:r>
              <a:rPr lang="ru-RU" altLang="ru-RU" sz="800" dirty="0">
                <a:latin typeface="Arial Narrow" panose="020B0606020202030204" pitchFamily="34" charset="0"/>
              </a:rPr>
              <a:t> </a:t>
            </a:r>
            <a:r>
              <a:rPr lang="ru-RU" altLang="ru-RU" sz="800" dirty="0" err="1">
                <a:latin typeface="Arial Narrow" panose="020B0606020202030204" pitchFamily="34" charset="0"/>
              </a:rPr>
              <a:t>жол</a:t>
            </a:r>
            <a:r>
              <a:rPr lang="ru-RU" altLang="ru-RU" sz="800" dirty="0">
                <a:latin typeface="Arial Narrow" panose="020B0606020202030204" pitchFamily="34" charset="0"/>
              </a:rPr>
              <a:t>» на 2015-2019гг.– </a:t>
            </a:r>
            <a:r>
              <a:rPr lang="ru-RU" altLang="ru-RU" sz="800" b="1" dirty="0">
                <a:latin typeface="Arial Narrow" panose="020B0606020202030204" pitchFamily="34" charset="0"/>
              </a:rPr>
              <a:t>не более 8% годовых в тенге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8661CE5-35A3-49B8-A999-12A76E3BD85E}"/>
              </a:ext>
            </a:extLst>
          </p:cNvPr>
          <p:cNvSpPr txBox="1"/>
          <p:nvPr/>
        </p:nvSpPr>
        <p:spPr>
          <a:xfrm>
            <a:off x="1606907" y="1933299"/>
            <a:ext cx="351280" cy="160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477"/>
              </a:lnSpc>
              <a:defRPr/>
            </a:pPr>
            <a:r>
              <a:rPr lang="ru-RU" sz="715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лет</a:t>
            </a:r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D3A0656D-8777-4769-82A9-61B48CC108E4}"/>
              </a:ext>
            </a:extLst>
          </p:cNvPr>
          <p:cNvSpPr/>
          <p:nvPr/>
        </p:nvSpPr>
        <p:spPr>
          <a:xfrm>
            <a:off x="4531316" y="948860"/>
            <a:ext cx="3673797" cy="301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362" b="1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Экспортное кредитование импортера</a:t>
            </a:r>
          </a:p>
        </p:txBody>
      </p:sp>
      <p:pic>
        <p:nvPicPr>
          <p:cNvPr id="34" name="Рисунок 116">
            <a:extLst>
              <a:ext uri="{FF2B5EF4-FFF2-40B4-BE49-F238E27FC236}">
                <a16:creationId xmlns:a16="http://schemas.microsoft.com/office/drawing/2014/main" id="{25073544-6700-45E7-A73C-030FF855A5D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9219" y="1330572"/>
            <a:ext cx="390200" cy="490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Рисунок 119">
            <a:extLst>
              <a:ext uri="{FF2B5EF4-FFF2-40B4-BE49-F238E27FC236}">
                <a16:creationId xmlns:a16="http://schemas.microsoft.com/office/drawing/2014/main" id="{216C5E0E-9F9E-4EF0-84BF-47CD857A286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785" y="1791893"/>
            <a:ext cx="390200" cy="488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6" name="Группа 1">
            <a:extLst>
              <a:ext uri="{FF2B5EF4-FFF2-40B4-BE49-F238E27FC236}">
                <a16:creationId xmlns:a16="http://schemas.microsoft.com/office/drawing/2014/main" id="{EDCBFA02-D8D6-4CA8-80FE-BB31BAECD129}"/>
              </a:ext>
            </a:extLst>
          </p:cNvPr>
          <p:cNvGrpSpPr>
            <a:grpSpLocks/>
          </p:cNvGrpSpPr>
          <p:nvPr/>
        </p:nvGrpSpPr>
        <p:grpSpPr bwMode="auto">
          <a:xfrm>
            <a:off x="5361588" y="1709962"/>
            <a:ext cx="814314" cy="557911"/>
            <a:chOff x="6081254" y="2577882"/>
            <a:chExt cx="906478" cy="819648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6956167B-EB8A-4AA5-A7EF-482F0640FD38}"/>
                </a:ext>
              </a:extLst>
            </p:cNvPr>
            <p:cNvSpPr txBox="1"/>
            <p:nvPr/>
          </p:nvSpPr>
          <p:spPr>
            <a:xfrm>
              <a:off x="6586974" y="3066977"/>
              <a:ext cx="400758" cy="33055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lnSpc>
                  <a:spcPts val="477"/>
                </a:lnSpc>
                <a:defRPr/>
              </a:pPr>
              <a:r>
                <a:rPr lang="ru-RU" sz="71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anose="020B0606020202030204" pitchFamily="34" charset="0"/>
                </a:rPr>
                <a:t>лет</a:t>
              </a:r>
            </a:p>
          </p:txBody>
        </p:sp>
        <p:sp>
          <p:nvSpPr>
            <p:cNvPr id="38" name="Прямоугольник 37">
              <a:extLst>
                <a:ext uri="{FF2B5EF4-FFF2-40B4-BE49-F238E27FC236}">
                  <a16:creationId xmlns:a16="http://schemas.microsoft.com/office/drawing/2014/main" id="{46CED457-3C1B-4BAF-A0FA-3362BFAF5516}"/>
                </a:ext>
              </a:extLst>
            </p:cNvPr>
            <p:cNvSpPr/>
            <p:nvPr/>
          </p:nvSpPr>
          <p:spPr>
            <a:xfrm>
              <a:off x="6081254" y="2577882"/>
              <a:ext cx="785855" cy="80127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ts val="1702"/>
                </a:lnSpc>
                <a:defRPr/>
              </a:pPr>
              <a:r>
                <a:rPr lang="ru-RU" sz="71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anose="020B0606020202030204" pitchFamily="34" charset="0"/>
                </a:rPr>
                <a:t>до</a:t>
              </a:r>
              <a:endParaRPr lang="ru-RU" sz="613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endParaRPr>
            </a:p>
            <a:p>
              <a:pPr>
                <a:lnSpc>
                  <a:spcPts val="1702"/>
                </a:lnSpc>
                <a:defRPr/>
              </a:pPr>
              <a:r>
                <a:rPr lang="en-US" sz="245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HelveticaNeueLT W1G 75 Bd" panose="020B0804020202020204" pitchFamily="34" charset="0"/>
                </a:rPr>
                <a:t>10</a:t>
              </a:r>
              <a:endParaRPr lang="ru-RU" sz="2451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NeueLT W1G 75 Bd" panose="020B0804020202020204" pitchFamily="34" charset="0"/>
              </a:endParaRPr>
            </a:p>
          </p:txBody>
        </p:sp>
      </p:grpSp>
      <p:sp>
        <p:nvSpPr>
          <p:cNvPr id="39" name="Прямоугольник 123">
            <a:extLst>
              <a:ext uri="{FF2B5EF4-FFF2-40B4-BE49-F238E27FC236}">
                <a16:creationId xmlns:a16="http://schemas.microsoft.com/office/drawing/2014/main" id="{EFE2D00D-3133-47E0-8410-BF73BEB19A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83468" y="1771453"/>
            <a:ext cx="2108224" cy="31239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altLang="ru-RU" sz="715" dirty="0">
                <a:latin typeface="Arial Narrow" panose="020B0606020202030204" pitchFamily="34" charset="0"/>
              </a:rPr>
              <a:t>Срок займа определяется в зависимости от условий экспортной операций</a:t>
            </a:r>
            <a:endParaRPr lang="en-US" altLang="ru-RU" sz="715" b="1" dirty="0">
              <a:latin typeface="Arial Narrow" panose="020B0606020202030204" pitchFamily="34" charset="0"/>
            </a:endParaRPr>
          </a:p>
        </p:txBody>
      </p:sp>
      <p:grpSp>
        <p:nvGrpSpPr>
          <p:cNvPr id="40" name="Группа 34">
            <a:extLst>
              <a:ext uri="{FF2B5EF4-FFF2-40B4-BE49-F238E27FC236}">
                <a16:creationId xmlns:a16="http://schemas.microsoft.com/office/drawing/2014/main" id="{D1C9F7AA-E921-45C9-9BFE-6B28F2C36548}"/>
              </a:ext>
            </a:extLst>
          </p:cNvPr>
          <p:cNvGrpSpPr>
            <a:grpSpLocks/>
          </p:cNvGrpSpPr>
          <p:nvPr/>
        </p:nvGrpSpPr>
        <p:grpSpPr bwMode="auto">
          <a:xfrm>
            <a:off x="5406985" y="1244100"/>
            <a:ext cx="528554" cy="567848"/>
            <a:chOff x="857359" y="1080331"/>
            <a:chExt cx="776980" cy="834092"/>
          </a:xfrm>
        </p:grpSpPr>
        <p:sp>
          <p:nvSpPr>
            <p:cNvPr id="41" name="Прямоугольник 40">
              <a:extLst>
                <a:ext uri="{FF2B5EF4-FFF2-40B4-BE49-F238E27FC236}">
                  <a16:creationId xmlns:a16="http://schemas.microsoft.com/office/drawing/2014/main" id="{73113917-11ED-440B-8DC0-6961C7785A75}"/>
                </a:ext>
              </a:extLst>
            </p:cNvPr>
            <p:cNvSpPr/>
            <p:nvPr/>
          </p:nvSpPr>
          <p:spPr>
            <a:xfrm>
              <a:off x="857359" y="1080331"/>
              <a:ext cx="528313" cy="83409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ts val="1838"/>
                </a:lnSpc>
                <a:defRPr/>
              </a:pPr>
              <a:r>
                <a:rPr lang="ru-RU" sz="71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anose="020B0606020202030204" pitchFamily="34" charset="0"/>
                </a:rPr>
                <a:t>от</a:t>
              </a:r>
              <a:endParaRPr lang="ru-RU" sz="613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endParaRPr>
            </a:p>
            <a:p>
              <a:pPr>
                <a:lnSpc>
                  <a:spcPts val="1838"/>
                </a:lnSpc>
                <a:defRPr/>
              </a:pPr>
              <a:r>
                <a:rPr lang="ru-RU" sz="245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HelveticaNeueLT W1G 75 Bd" panose="020B0804020202020204" pitchFamily="34" charset="0"/>
                </a:rPr>
                <a:t>3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5E679AA5-3C52-49AA-ACA3-9862D2268C3A}"/>
                </a:ext>
              </a:extLst>
            </p:cNvPr>
            <p:cNvSpPr txBox="1"/>
            <p:nvPr/>
          </p:nvSpPr>
          <p:spPr>
            <a:xfrm>
              <a:off x="1119530" y="1458196"/>
              <a:ext cx="514809" cy="36317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lnSpc>
                  <a:spcPts val="613"/>
                </a:lnSpc>
                <a:defRPr/>
              </a:pPr>
              <a:r>
                <a:rPr lang="ru-RU" sz="71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anose="020B0606020202030204" pitchFamily="34" charset="0"/>
                </a:rPr>
                <a:t>млн</a:t>
              </a:r>
              <a:endParaRPr lang="en-US" sz="715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endParaRPr>
            </a:p>
            <a:p>
              <a:pPr>
                <a:lnSpc>
                  <a:spcPts val="613"/>
                </a:lnSpc>
                <a:defRPr/>
              </a:pPr>
              <a:r>
                <a:rPr lang="en-US" sz="715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anose="020B0606020202030204" pitchFamily="34" charset="0"/>
                </a:rPr>
                <a:t>USD</a:t>
              </a:r>
            </a:p>
          </p:txBody>
        </p:sp>
      </p:grpSp>
      <p:sp>
        <p:nvSpPr>
          <p:cNvPr id="43" name="Прямоугольник 60">
            <a:extLst>
              <a:ext uri="{FF2B5EF4-FFF2-40B4-BE49-F238E27FC236}">
                <a16:creationId xmlns:a16="http://schemas.microsoft.com/office/drawing/2014/main" id="{3AA503F0-B597-4F34-B34D-A85779EDDC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9597" y="1395425"/>
            <a:ext cx="2539973" cy="20236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altLang="ru-RU" sz="715" dirty="0">
                <a:latin typeface="Arial Narrow" panose="020B0606020202030204" pitchFamily="34" charset="0"/>
              </a:rPr>
              <a:t>Валюта финансирования – доллары США, евро, российский рубль</a:t>
            </a:r>
            <a:endParaRPr lang="ru-RU" altLang="ru-RU" sz="817" b="1" dirty="0">
              <a:latin typeface="Arial Narrow" panose="020B0606020202030204" pitchFamily="34" charset="0"/>
            </a:endParaRPr>
          </a:p>
        </p:txBody>
      </p:sp>
      <p:grpSp>
        <p:nvGrpSpPr>
          <p:cNvPr id="44" name="Группа 45">
            <a:extLst>
              <a:ext uri="{FF2B5EF4-FFF2-40B4-BE49-F238E27FC236}">
                <a16:creationId xmlns:a16="http://schemas.microsoft.com/office/drawing/2014/main" id="{4B2A5709-95FB-4335-B3B0-6DBF79127898}"/>
              </a:ext>
            </a:extLst>
          </p:cNvPr>
          <p:cNvGrpSpPr>
            <a:grpSpLocks/>
          </p:cNvGrpSpPr>
          <p:nvPr/>
        </p:nvGrpSpPr>
        <p:grpSpPr bwMode="auto">
          <a:xfrm>
            <a:off x="1136284" y="3269934"/>
            <a:ext cx="672196" cy="584557"/>
            <a:chOff x="6081254" y="2577882"/>
            <a:chExt cx="877640" cy="819648"/>
          </a:xfrm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B687C787-8A65-4D04-A5A6-AA4EB354808B}"/>
                </a:ext>
              </a:extLst>
            </p:cNvPr>
            <p:cNvSpPr txBox="1"/>
            <p:nvPr/>
          </p:nvSpPr>
          <p:spPr>
            <a:xfrm>
              <a:off x="6547595" y="3066977"/>
              <a:ext cx="399719" cy="33055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lnSpc>
                  <a:spcPts val="477"/>
                </a:lnSpc>
                <a:defRPr/>
              </a:pPr>
              <a:r>
                <a:rPr lang="ru-RU" sz="71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anose="020B0606020202030204" pitchFamily="34" charset="0"/>
                </a:rPr>
                <a:t>лет</a:t>
              </a:r>
            </a:p>
          </p:txBody>
        </p:sp>
        <p:sp>
          <p:nvSpPr>
            <p:cNvPr id="46" name="Прямоугольник 45">
              <a:extLst>
                <a:ext uri="{FF2B5EF4-FFF2-40B4-BE49-F238E27FC236}">
                  <a16:creationId xmlns:a16="http://schemas.microsoft.com/office/drawing/2014/main" id="{EA6FBB78-4EB2-404B-98C3-2BB44CED9F76}"/>
                </a:ext>
              </a:extLst>
            </p:cNvPr>
            <p:cNvSpPr/>
            <p:nvPr/>
          </p:nvSpPr>
          <p:spPr>
            <a:xfrm>
              <a:off x="6081254" y="2577882"/>
              <a:ext cx="877640" cy="8012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1702"/>
                </a:lnSpc>
                <a:defRPr/>
              </a:pPr>
              <a:r>
                <a:rPr lang="ru-RU" sz="71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anose="020B0606020202030204" pitchFamily="34" charset="0"/>
                </a:rPr>
                <a:t>до</a:t>
              </a:r>
              <a:endParaRPr lang="ru-RU" sz="613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endParaRPr>
            </a:p>
            <a:p>
              <a:pPr>
                <a:lnSpc>
                  <a:spcPts val="1702"/>
                </a:lnSpc>
                <a:defRPr/>
              </a:pPr>
              <a:r>
                <a:rPr lang="en-US" sz="245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HelveticaNeueLT W1G 75 Bd" panose="020B0804020202020204" pitchFamily="34" charset="0"/>
                </a:rPr>
                <a:t>10</a:t>
              </a:r>
              <a:endParaRPr lang="ru-RU" sz="2451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NeueLT W1G 75 Bd" panose="020B0804020202020204" pitchFamily="34" charset="0"/>
              </a:endParaRPr>
            </a:p>
          </p:txBody>
        </p:sp>
      </p:grpSp>
      <p:sp>
        <p:nvSpPr>
          <p:cNvPr id="47" name="Прямоугольник 123">
            <a:extLst>
              <a:ext uri="{FF2B5EF4-FFF2-40B4-BE49-F238E27FC236}">
                <a16:creationId xmlns:a16="http://schemas.microsoft.com/office/drawing/2014/main" id="{71286F8F-FB07-40B2-BCC5-35D0C998AE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23204" y="3432068"/>
            <a:ext cx="1853116" cy="31239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altLang="ru-RU" sz="715" dirty="0">
                <a:latin typeface="Arial Narrow" panose="020B0606020202030204" pitchFamily="34" charset="0"/>
              </a:rPr>
              <a:t>Срок займа определяется в зависимости от условий экспортной операций</a:t>
            </a:r>
            <a:endParaRPr lang="en-US" altLang="ru-RU" sz="715" b="1" dirty="0">
              <a:latin typeface="Arial Narrow" panose="020B0606020202030204" pitchFamily="34" charset="0"/>
            </a:endParaRPr>
          </a:p>
        </p:txBody>
      </p:sp>
      <p:sp>
        <p:nvSpPr>
          <p:cNvPr id="48" name="Прямоугольник 47">
            <a:extLst>
              <a:ext uri="{FF2B5EF4-FFF2-40B4-BE49-F238E27FC236}">
                <a16:creationId xmlns:a16="http://schemas.microsoft.com/office/drawing/2014/main" id="{47FFD772-A877-40A9-AB6C-C15A0E118DD8}"/>
              </a:ext>
            </a:extLst>
          </p:cNvPr>
          <p:cNvSpPr/>
          <p:nvPr/>
        </p:nvSpPr>
        <p:spPr>
          <a:xfrm>
            <a:off x="454846" y="2567774"/>
            <a:ext cx="2952774" cy="301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362" b="1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Кредитование банка – импортера</a:t>
            </a:r>
          </a:p>
        </p:txBody>
      </p:sp>
      <p:pic>
        <p:nvPicPr>
          <p:cNvPr id="49" name="Рисунок 116">
            <a:extLst>
              <a:ext uri="{FF2B5EF4-FFF2-40B4-BE49-F238E27FC236}">
                <a16:creationId xmlns:a16="http://schemas.microsoft.com/office/drawing/2014/main" id="{3B91E40F-1DB8-4BAA-95B4-7E1EAD4B3EC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163" y="2924928"/>
            <a:ext cx="390200" cy="490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Рисунок 119">
            <a:extLst>
              <a:ext uri="{FF2B5EF4-FFF2-40B4-BE49-F238E27FC236}">
                <a16:creationId xmlns:a16="http://schemas.microsoft.com/office/drawing/2014/main" id="{4359F7BF-7287-4754-A12A-6255ABF017F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163" y="3411326"/>
            <a:ext cx="390200" cy="488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1" name="Группа 50">
            <a:extLst>
              <a:ext uri="{FF2B5EF4-FFF2-40B4-BE49-F238E27FC236}">
                <a16:creationId xmlns:a16="http://schemas.microsoft.com/office/drawing/2014/main" id="{D5F274A0-42EF-4DFA-AE0A-236EFBAF799C}"/>
              </a:ext>
            </a:extLst>
          </p:cNvPr>
          <p:cNvGrpSpPr>
            <a:grpSpLocks/>
          </p:cNvGrpSpPr>
          <p:nvPr/>
        </p:nvGrpSpPr>
        <p:grpSpPr bwMode="auto">
          <a:xfrm>
            <a:off x="1156819" y="2825485"/>
            <a:ext cx="569628" cy="567848"/>
            <a:chOff x="798287" y="1061536"/>
            <a:chExt cx="836052" cy="834091"/>
          </a:xfrm>
        </p:grpSpPr>
        <p:sp>
          <p:nvSpPr>
            <p:cNvPr id="52" name="Прямоугольник 51">
              <a:extLst>
                <a:ext uri="{FF2B5EF4-FFF2-40B4-BE49-F238E27FC236}">
                  <a16:creationId xmlns:a16="http://schemas.microsoft.com/office/drawing/2014/main" id="{3C0AAF55-F1D3-4C35-B888-15BF43C0E1D7}"/>
                </a:ext>
              </a:extLst>
            </p:cNvPr>
            <p:cNvSpPr/>
            <p:nvPr/>
          </p:nvSpPr>
          <p:spPr>
            <a:xfrm>
              <a:off x="798287" y="1061536"/>
              <a:ext cx="527488" cy="83409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ts val="1838"/>
                </a:lnSpc>
                <a:defRPr/>
              </a:pPr>
              <a:r>
                <a:rPr lang="ru-RU" sz="71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anose="020B0606020202030204" pitchFamily="34" charset="0"/>
                </a:rPr>
                <a:t>от</a:t>
              </a:r>
              <a:endParaRPr lang="ru-RU" sz="613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endParaRPr>
            </a:p>
            <a:p>
              <a:pPr>
                <a:lnSpc>
                  <a:spcPts val="1838"/>
                </a:lnSpc>
                <a:defRPr/>
              </a:pPr>
              <a:r>
                <a:rPr lang="ru-RU" sz="245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HelveticaNeueLT W1G 75 Bd" panose="020B0804020202020204" pitchFamily="34" charset="0"/>
                </a:rPr>
                <a:t>3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F40CBBC2-2AD3-41FF-BA17-12448B1343E5}"/>
                </a:ext>
              </a:extLst>
            </p:cNvPr>
            <p:cNvSpPr txBox="1"/>
            <p:nvPr/>
          </p:nvSpPr>
          <p:spPr>
            <a:xfrm>
              <a:off x="1118747" y="1458454"/>
              <a:ext cx="515592" cy="36317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lnSpc>
                  <a:spcPts val="613"/>
                </a:lnSpc>
                <a:defRPr/>
              </a:pPr>
              <a:r>
                <a:rPr lang="ru-RU" sz="71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anose="020B0606020202030204" pitchFamily="34" charset="0"/>
                </a:rPr>
                <a:t>млн</a:t>
              </a:r>
              <a:endParaRPr lang="en-US" sz="715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endParaRPr>
            </a:p>
            <a:p>
              <a:pPr>
                <a:lnSpc>
                  <a:spcPts val="613"/>
                </a:lnSpc>
                <a:defRPr/>
              </a:pPr>
              <a:r>
                <a:rPr lang="en-US" sz="715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anose="020B0606020202030204" pitchFamily="34" charset="0"/>
                </a:rPr>
                <a:t>USD</a:t>
              </a:r>
            </a:p>
          </p:txBody>
        </p:sp>
      </p:grpSp>
      <p:sp>
        <p:nvSpPr>
          <p:cNvPr id="54" name="Прямоугольник 60">
            <a:extLst>
              <a:ext uri="{FF2B5EF4-FFF2-40B4-BE49-F238E27FC236}">
                <a16:creationId xmlns:a16="http://schemas.microsoft.com/office/drawing/2014/main" id="{2C663C60-B943-4311-810E-D84FA85F81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9423" y="2989781"/>
            <a:ext cx="1964950" cy="31239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altLang="ru-RU" sz="715" dirty="0">
                <a:latin typeface="Arial Narrow" panose="020B0606020202030204" pitchFamily="34" charset="0"/>
              </a:rPr>
              <a:t>Валюта финансирования – доллары США, евро, российский рубль</a:t>
            </a:r>
            <a:endParaRPr lang="ru-RU" altLang="ru-RU" sz="817" b="1" dirty="0">
              <a:latin typeface="Arial Narrow" panose="020B0606020202030204" pitchFamily="34" charset="0"/>
            </a:endParaRPr>
          </a:p>
        </p:txBody>
      </p:sp>
      <p:sp>
        <p:nvSpPr>
          <p:cNvPr id="55" name="Прямоугольник 54">
            <a:extLst>
              <a:ext uri="{FF2B5EF4-FFF2-40B4-BE49-F238E27FC236}">
                <a16:creationId xmlns:a16="http://schemas.microsoft.com/office/drawing/2014/main" id="{AE2B5CE2-0844-47F3-A51B-7B20AC116AB7}"/>
              </a:ext>
            </a:extLst>
          </p:cNvPr>
          <p:cNvSpPr/>
          <p:nvPr/>
        </p:nvSpPr>
        <p:spPr>
          <a:xfrm>
            <a:off x="5003680" y="2597912"/>
            <a:ext cx="2359575" cy="30194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362" b="1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Банковская гарантия</a:t>
            </a:r>
          </a:p>
        </p:txBody>
      </p:sp>
      <p:pic>
        <p:nvPicPr>
          <p:cNvPr id="56" name="Рисунок 116">
            <a:extLst>
              <a:ext uri="{FF2B5EF4-FFF2-40B4-BE49-F238E27FC236}">
                <a16:creationId xmlns:a16="http://schemas.microsoft.com/office/drawing/2014/main" id="{2AA392E3-6C89-4514-B69B-98733891471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2183" y="3151866"/>
            <a:ext cx="390200" cy="490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Рисунок 119">
            <a:extLst>
              <a:ext uri="{FF2B5EF4-FFF2-40B4-BE49-F238E27FC236}">
                <a16:creationId xmlns:a16="http://schemas.microsoft.com/office/drawing/2014/main" id="{BC0C8790-61FE-4999-8BF5-34FA745F405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3263" y="3738787"/>
            <a:ext cx="390200" cy="488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" name="Прямоугольник 123">
            <a:extLst>
              <a:ext uri="{FF2B5EF4-FFF2-40B4-BE49-F238E27FC236}">
                <a16:creationId xmlns:a16="http://schemas.microsoft.com/office/drawing/2014/main" id="{90C771DF-0E53-44F0-A696-E3CB03BF75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39504" y="3717146"/>
            <a:ext cx="1852187" cy="31239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altLang="ru-RU" sz="715" dirty="0">
                <a:latin typeface="Arial Narrow" panose="020B0606020202030204" pitchFamily="34" charset="0"/>
              </a:rPr>
              <a:t>Срок займа определяется в зависимости от условий экспортной операций</a:t>
            </a:r>
            <a:endParaRPr lang="en-US" altLang="ru-RU" sz="715" b="1" dirty="0">
              <a:latin typeface="Arial Narrow" panose="020B0606020202030204" pitchFamily="34" charset="0"/>
            </a:endParaRPr>
          </a:p>
        </p:txBody>
      </p:sp>
      <p:grpSp>
        <p:nvGrpSpPr>
          <p:cNvPr id="59" name="Группа 65">
            <a:extLst>
              <a:ext uri="{FF2B5EF4-FFF2-40B4-BE49-F238E27FC236}">
                <a16:creationId xmlns:a16="http://schemas.microsoft.com/office/drawing/2014/main" id="{DB7D1BF0-398C-4193-B557-6829B2635469}"/>
              </a:ext>
            </a:extLst>
          </p:cNvPr>
          <p:cNvGrpSpPr>
            <a:grpSpLocks/>
          </p:cNvGrpSpPr>
          <p:nvPr/>
        </p:nvGrpSpPr>
        <p:grpSpPr bwMode="auto">
          <a:xfrm>
            <a:off x="5412390" y="3082688"/>
            <a:ext cx="771078" cy="654062"/>
            <a:chOff x="789903" y="1105130"/>
            <a:chExt cx="806336" cy="960909"/>
          </a:xfrm>
        </p:grpSpPr>
        <p:sp>
          <p:nvSpPr>
            <p:cNvPr id="60" name="Прямоугольник 59">
              <a:extLst>
                <a:ext uri="{FF2B5EF4-FFF2-40B4-BE49-F238E27FC236}">
                  <a16:creationId xmlns:a16="http://schemas.microsoft.com/office/drawing/2014/main" id="{43EAA48F-842B-443F-B848-495100466CDD}"/>
                </a:ext>
              </a:extLst>
            </p:cNvPr>
            <p:cNvSpPr/>
            <p:nvPr/>
          </p:nvSpPr>
          <p:spPr>
            <a:xfrm>
              <a:off x="789903" y="1105130"/>
              <a:ext cx="526731" cy="80127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ts val="1702"/>
                </a:lnSpc>
                <a:defRPr/>
              </a:pPr>
              <a:r>
                <a:rPr lang="ru-RU" sz="71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anose="020B0606020202030204" pitchFamily="34" charset="0"/>
                </a:rPr>
                <a:t>от</a:t>
              </a:r>
              <a:endParaRPr lang="ru-RU" sz="613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endParaRPr>
            </a:p>
            <a:p>
              <a:pPr>
                <a:lnSpc>
                  <a:spcPts val="1702"/>
                </a:lnSpc>
                <a:defRPr/>
              </a:pPr>
              <a:r>
                <a:rPr lang="ru-RU" sz="245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HelveticaNeueLT W1G 75 Bd" panose="020B0804020202020204" pitchFamily="34" charset="0"/>
                </a:rPr>
                <a:t>1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966A72F8-C127-4758-88A3-CF9ED8DE96B0}"/>
                </a:ext>
              </a:extLst>
            </p:cNvPr>
            <p:cNvSpPr txBox="1"/>
            <p:nvPr/>
          </p:nvSpPr>
          <p:spPr>
            <a:xfrm>
              <a:off x="1081388" y="1476715"/>
              <a:ext cx="514851" cy="58932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lnSpc>
                  <a:spcPts val="613"/>
                </a:lnSpc>
                <a:defRPr/>
              </a:pPr>
              <a:r>
                <a:rPr lang="ru-RU" sz="71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anose="020B0606020202030204" pitchFamily="34" charset="0"/>
                </a:rPr>
                <a:t>млрд</a:t>
              </a:r>
              <a:endParaRPr lang="en-US" sz="715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endParaRPr>
            </a:p>
            <a:p>
              <a:pPr>
                <a:lnSpc>
                  <a:spcPts val="613"/>
                </a:lnSpc>
                <a:defRPr/>
              </a:pPr>
              <a:r>
                <a:rPr lang="ru-RU" sz="715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anose="020B0606020202030204" pitchFamily="34" charset="0"/>
                </a:rPr>
                <a:t>тенге</a:t>
              </a:r>
              <a:endParaRPr lang="en-US" sz="715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endParaRPr>
            </a:p>
          </p:txBody>
        </p:sp>
      </p:grpSp>
      <p:sp>
        <p:nvSpPr>
          <p:cNvPr id="62" name="Прямоугольник 60">
            <a:extLst>
              <a:ext uri="{FF2B5EF4-FFF2-40B4-BE49-F238E27FC236}">
                <a16:creationId xmlns:a16="http://schemas.microsoft.com/office/drawing/2014/main" id="{C19B9462-7A2E-44A7-9ADA-78EC5562E2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27839" y="3151866"/>
            <a:ext cx="1977274" cy="31239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altLang="ru-RU" sz="715" dirty="0">
                <a:latin typeface="Arial Narrow" panose="020B0606020202030204" pitchFamily="34" charset="0"/>
              </a:rPr>
              <a:t>Валюта гарантии – доллары США, евро, российский рубль</a:t>
            </a:r>
            <a:endParaRPr lang="ru-RU" altLang="ru-RU" sz="817" b="1" dirty="0">
              <a:latin typeface="Arial Narrow" panose="020B0606020202030204" pitchFamily="34" charset="0"/>
            </a:endParaRPr>
          </a:p>
        </p:txBody>
      </p:sp>
      <p:grpSp>
        <p:nvGrpSpPr>
          <p:cNvPr id="63" name="Группа 72">
            <a:extLst>
              <a:ext uri="{FF2B5EF4-FFF2-40B4-BE49-F238E27FC236}">
                <a16:creationId xmlns:a16="http://schemas.microsoft.com/office/drawing/2014/main" id="{FC5AECCB-4255-4ACF-AB9B-55BC37ED49DF}"/>
              </a:ext>
            </a:extLst>
          </p:cNvPr>
          <p:cNvGrpSpPr>
            <a:grpSpLocks/>
          </p:cNvGrpSpPr>
          <p:nvPr/>
        </p:nvGrpSpPr>
        <p:grpSpPr bwMode="auto">
          <a:xfrm>
            <a:off x="5445897" y="3588543"/>
            <a:ext cx="737571" cy="557911"/>
            <a:chOff x="6081254" y="2577882"/>
            <a:chExt cx="866060" cy="819648"/>
          </a:xfrm>
        </p:grpSpPr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9CA92E93-3F12-4544-A165-6203AC9769CC}"/>
                </a:ext>
              </a:extLst>
            </p:cNvPr>
            <p:cNvSpPr txBox="1"/>
            <p:nvPr/>
          </p:nvSpPr>
          <p:spPr>
            <a:xfrm>
              <a:off x="6546861" y="3066977"/>
              <a:ext cx="400453" cy="33055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lnSpc>
                  <a:spcPts val="477"/>
                </a:lnSpc>
                <a:defRPr/>
              </a:pPr>
              <a:r>
                <a:rPr lang="ru-RU" sz="71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anose="020B0606020202030204" pitchFamily="34" charset="0"/>
                </a:rPr>
                <a:t>лет</a:t>
              </a:r>
            </a:p>
          </p:txBody>
        </p:sp>
        <p:sp>
          <p:nvSpPr>
            <p:cNvPr id="65" name="Прямоугольник 64">
              <a:extLst>
                <a:ext uri="{FF2B5EF4-FFF2-40B4-BE49-F238E27FC236}">
                  <a16:creationId xmlns:a16="http://schemas.microsoft.com/office/drawing/2014/main" id="{D8208516-CA2E-4CF1-8CBB-C4E2709C91D0}"/>
                </a:ext>
              </a:extLst>
            </p:cNvPr>
            <p:cNvSpPr/>
            <p:nvPr/>
          </p:nvSpPr>
          <p:spPr>
            <a:xfrm>
              <a:off x="6081254" y="2577882"/>
              <a:ext cx="785256" cy="80127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ts val="1702"/>
                </a:lnSpc>
                <a:defRPr/>
              </a:pPr>
              <a:r>
                <a:rPr lang="ru-RU" sz="71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anose="020B0606020202030204" pitchFamily="34" charset="0"/>
                </a:rPr>
                <a:t>до</a:t>
              </a:r>
              <a:endParaRPr lang="ru-RU" sz="613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endParaRPr>
            </a:p>
            <a:p>
              <a:pPr>
                <a:lnSpc>
                  <a:spcPts val="1702"/>
                </a:lnSpc>
                <a:defRPr/>
              </a:pPr>
              <a:r>
                <a:rPr lang="en-US" sz="245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HelveticaNeueLT W1G 75 Bd" panose="020B0804020202020204" pitchFamily="34" charset="0"/>
                </a:rPr>
                <a:t>10</a:t>
              </a:r>
              <a:endParaRPr lang="ru-RU" sz="2451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NeueLT W1G 75 Bd" panose="020B08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928648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87A6D93-D426-438E-A7E6-902219B8D4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633" t="36065" r="45396" b="51445"/>
          <a:stretch/>
        </p:blipFill>
        <p:spPr>
          <a:xfrm>
            <a:off x="4572000" y="471445"/>
            <a:ext cx="1460409" cy="642424"/>
          </a:xfrm>
          <a:prstGeom prst="rect">
            <a:avLst/>
          </a:prstGeom>
        </p:spPr>
      </p:pic>
      <p:sp>
        <p:nvSpPr>
          <p:cNvPr id="4" name="Номер слайда 1">
            <a:extLst>
              <a:ext uri="{FF2B5EF4-FFF2-40B4-BE49-F238E27FC236}">
                <a16:creationId xmlns:a16="http://schemas.microsoft.com/office/drawing/2014/main" id="{11D15D8F-E3DA-484E-8F8E-0125D78A53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392170" y="4673008"/>
            <a:ext cx="2057400" cy="274097"/>
          </a:xfrm>
        </p:spPr>
        <p:txBody>
          <a:bodyPr/>
          <a:lstStyle/>
          <a:p>
            <a:fld id="{2A845DA4-CA01-4519-9B9E-123B31973369}" type="slidenum">
              <a:rPr lang="ru-RU" b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9</a:t>
            </a:fld>
            <a:endParaRPr lang="ru-RU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" name="Прямоугольный треугольник 14">
            <a:extLst>
              <a:ext uri="{FF2B5EF4-FFF2-40B4-BE49-F238E27FC236}">
                <a16:creationId xmlns:a16="http://schemas.microsoft.com/office/drawing/2014/main" id="{39216B1A-CB2A-44D4-B82A-809211468D30}"/>
              </a:ext>
            </a:extLst>
          </p:cNvPr>
          <p:cNvSpPr/>
          <p:nvPr/>
        </p:nvSpPr>
        <p:spPr>
          <a:xfrm rot="10800000">
            <a:off x="8641555" y="519109"/>
            <a:ext cx="492919" cy="547095"/>
          </a:xfrm>
          <a:prstGeom prst="rtTriangle">
            <a:avLst/>
          </a:prstGeom>
          <a:solidFill>
            <a:srgbClr val="D7AD29"/>
          </a:solidFill>
          <a:ln>
            <a:solidFill>
              <a:srgbClr val="D7A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ый треугольник 15">
            <a:extLst>
              <a:ext uri="{FF2B5EF4-FFF2-40B4-BE49-F238E27FC236}">
                <a16:creationId xmlns:a16="http://schemas.microsoft.com/office/drawing/2014/main" id="{C83FA8CB-62A8-40AB-92BB-3221A690F8CE}"/>
              </a:ext>
            </a:extLst>
          </p:cNvPr>
          <p:cNvSpPr/>
          <p:nvPr/>
        </p:nvSpPr>
        <p:spPr>
          <a:xfrm>
            <a:off x="6549921" y="1197098"/>
            <a:ext cx="492919" cy="547095"/>
          </a:xfrm>
          <a:prstGeom prst="rt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525FBD29-19FC-4FC1-A90B-8182B89E4C1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3924" y="327269"/>
            <a:ext cx="5750875" cy="42976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83818813-99BB-43A6-9706-C20749F35E38}"/>
              </a:ext>
            </a:extLst>
          </p:cNvPr>
          <p:cNvSpPr txBox="1"/>
          <p:nvPr/>
        </p:nvSpPr>
        <p:spPr>
          <a:xfrm>
            <a:off x="2398075" y="491287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Критерии отбора и условия кредитования БРК</a:t>
            </a:r>
          </a:p>
        </p:txBody>
      </p:sp>
      <p:grpSp>
        <p:nvGrpSpPr>
          <p:cNvPr id="22" name="Группа 1">
            <a:extLst>
              <a:ext uri="{FF2B5EF4-FFF2-40B4-BE49-F238E27FC236}">
                <a16:creationId xmlns:a16="http://schemas.microsoft.com/office/drawing/2014/main" id="{84402464-90BF-450F-8EE0-F479F2412F20}"/>
              </a:ext>
            </a:extLst>
          </p:cNvPr>
          <p:cNvGrpSpPr>
            <a:grpSpLocks/>
          </p:cNvGrpSpPr>
          <p:nvPr/>
        </p:nvGrpSpPr>
        <p:grpSpPr bwMode="auto">
          <a:xfrm>
            <a:off x="765388" y="1490543"/>
            <a:ext cx="3921728" cy="2528193"/>
            <a:chOff x="1335407" y="2205038"/>
            <a:chExt cx="8455267" cy="3331652"/>
          </a:xfrm>
        </p:grpSpPr>
        <p:pic>
          <p:nvPicPr>
            <p:cNvPr id="23" name="Picture 13" descr="\\Server_pc\prg\B\brk\2015\presentation_2015_05_12\temp\04_1.png">
              <a:extLst>
                <a:ext uri="{FF2B5EF4-FFF2-40B4-BE49-F238E27FC236}">
                  <a16:creationId xmlns:a16="http://schemas.microsoft.com/office/drawing/2014/main" id="{57B5A888-1894-4B53-B151-CBBAD08818D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0700" y="2205038"/>
              <a:ext cx="7335837" cy="2860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Объект 2">
              <a:extLst>
                <a:ext uri="{FF2B5EF4-FFF2-40B4-BE49-F238E27FC236}">
                  <a16:creationId xmlns:a16="http://schemas.microsoft.com/office/drawing/2014/main" id="{CE7B4330-54A2-47B6-AAB7-F8D113D56810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335407" y="2978641"/>
              <a:ext cx="2205601" cy="936919"/>
            </a:xfrm>
            <a:prstGeom prst="rect">
              <a:avLst/>
            </a:prstGeom>
            <a:noFill/>
            <a:ln>
              <a:noFill/>
            </a:ln>
          </p:spPr>
          <p:txBody>
            <a:bodyPr/>
            <a:lstStyle>
              <a:lvl1pPr>
                <a:defRPr sz="21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 sz="21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 sz="21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 sz="21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 sz="21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defTabSz="587001">
                <a:lnSpc>
                  <a:spcPct val="80000"/>
                </a:lnSpc>
                <a:spcBef>
                  <a:spcPts val="112"/>
                </a:spcBef>
                <a:defRPr/>
              </a:pPr>
              <a:r>
                <a:rPr lang="ru-RU" altLang="ru-RU" sz="770">
                  <a:latin typeface="Arial Narrow" panose="020B0606020202030204" pitchFamily="34" charset="0"/>
                  <a:cs typeface="Times New Roman" panose="02020603050405020304" pitchFamily="18" charset="0"/>
                </a:rPr>
                <a:t>соответствие инвестиционным приоритетам БРК</a:t>
              </a:r>
            </a:p>
          </p:txBody>
        </p:sp>
        <p:sp>
          <p:nvSpPr>
            <p:cNvPr id="25" name="Объект 2">
              <a:extLst>
                <a:ext uri="{FF2B5EF4-FFF2-40B4-BE49-F238E27FC236}">
                  <a16:creationId xmlns:a16="http://schemas.microsoft.com/office/drawing/2014/main" id="{F31AF647-D9E6-428C-B79C-B5730AB75B95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3607259" y="2973484"/>
              <a:ext cx="1852265" cy="575905"/>
            </a:xfrm>
            <a:prstGeom prst="rect">
              <a:avLst/>
            </a:prstGeom>
            <a:noFill/>
            <a:ln>
              <a:noFill/>
            </a:ln>
          </p:spPr>
          <p:txBody>
            <a:bodyPr/>
            <a:lstStyle>
              <a:lvl1pPr>
                <a:defRPr sz="21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 sz="21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 sz="21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 sz="21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 sz="21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defTabSz="587001">
                <a:lnSpc>
                  <a:spcPct val="80000"/>
                </a:lnSpc>
                <a:spcBef>
                  <a:spcPts val="112"/>
                </a:spcBef>
                <a:defRPr/>
              </a:pPr>
              <a:r>
                <a:rPr lang="ru-RU" altLang="ru-RU" sz="770" dirty="0">
                  <a:latin typeface="Arial Narrow" panose="020B0606020202030204" pitchFamily="34" charset="0"/>
                  <a:cs typeface="Times New Roman" panose="02020603050405020304" pitchFamily="18" charset="0"/>
                </a:rPr>
                <a:t>качество и полнота проектной документации</a:t>
              </a:r>
            </a:p>
          </p:txBody>
        </p:sp>
        <p:sp>
          <p:nvSpPr>
            <p:cNvPr id="26" name="Объект 2">
              <a:extLst>
                <a:ext uri="{FF2B5EF4-FFF2-40B4-BE49-F238E27FC236}">
                  <a16:creationId xmlns:a16="http://schemas.microsoft.com/office/drawing/2014/main" id="{1277FB2D-9449-4392-B634-12A88D97A25C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5545097" y="2973484"/>
              <a:ext cx="2086903" cy="575905"/>
            </a:xfrm>
            <a:prstGeom prst="rect">
              <a:avLst/>
            </a:prstGeom>
            <a:noFill/>
            <a:ln>
              <a:noFill/>
            </a:ln>
          </p:spPr>
          <p:txBody>
            <a:bodyPr/>
            <a:lstStyle>
              <a:lvl1pPr>
                <a:defRPr sz="21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 sz="21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 sz="21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 sz="21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 sz="21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defTabSz="587001">
                <a:lnSpc>
                  <a:spcPct val="80000"/>
                </a:lnSpc>
                <a:spcBef>
                  <a:spcPts val="112"/>
                </a:spcBef>
                <a:defRPr/>
              </a:pPr>
              <a:r>
                <a:rPr lang="ru-RU" altLang="ru-RU" sz="770">
                  <a:latin typeface="Arial Narrow" panose="020B0606020202030204" pitchFamily="34" charset="0"/>
                  <a:cs typeface="Times New Roman" panose="02020603050405020304" pitchFamily="18" charset="0"/>
                </a:rPr>
                <a:t>рентабельность и окупаемость</a:t>
              </a:r>
            </a:p>
          </p:txBody>
        </p:sp>
        <p:sp>
          <p:nvSpPr>
            <p:cNvPr id="27" name="Объект 2">
              <a:extLst>
                <a:ext uri="{FF2B5EF4-FFF2-40B4-BE49-F238E27FC236}">
                  <a16:creationId xmlns:a16="http://schemas.microsoft.com/office/drawing/2014/main" id="{B2FC985A-84AC-4D86-8FBE-534D2B90365C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7629240" y="2973484"/>
              <a:ext cx="2161434" cy="1079607"/>
            </a:xfrm>
            <a:prstGeom prst="rect">
              <a:avLst/>
            </a:prstGeom>
            <a:noFill/>
            <a:ln>
              <a:noFill/>
            </a:ln>
          </p:spPr>
          <p:txBody>
            <a:bodyPr/>
            <a:lstStyle>
              <a:lvl1pPr>
                <a:defRPr sz="21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 sz="21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 sz="21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 sz="21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 sz="21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defTabSz="587001">
                <a:lnSpc>
                  <a:spcPct val="80000"/>
                </a:lnSpc>
                <a:spcBef>
                  <a:spcPts val="112"/>
                </a:spcBef>
                <a:defRPr/>
              </a:pPr>
              <a:r>
                <a:rPr lang="ru-RU" altLang="ru-RU" sz="770">
                  <a:latin typeface="Arial Narrow" panose="020B0606020202030204" pitchFamily="34" charset="0"/>
                  <a:cs typeface="Times New Roman" panose="02020603050405020304" pitchFamily="18" charset="0"/>
                </a:rPr>
                <a:t>наличие обеспечения по кредитному инструменту</a:t>
              </a:r>
            </a:p>
          </p:txBody>
        </p:sp>
        <p:sp>
          <p:nvSpPr>
            <p:cNvPr id="28" name="Объект 2">
              <a:extLst>
                <a:ext uri="{FF2B5EF4-FFF2-40B4-BE49-F238E27FC236}">
                  <a16:creationId xmlns:a16="http://schemas.microsoft.com/office/drawing/2014/main" id="{37D1D559-C993-42C7-81BA-9F2E1784C33D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2047604" y="4457083"/>
              <a:ext cx="2581023" cy="1079607"/>
            </a:xfrm>
            <a:prstGeom prst="rect">
              <a:avLst/>
            </a:prstGeom>
            <a:noFill/>
            <a:ln>
              <a:noFill/>
            </a:ln>
          </p:spPr>
          <p:txBody>
            <a:bodyPr/>
            <a:lstStyle>
              <a:lvl1pPr>
                <a:defRPr sz="21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 sz="21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 sz="21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 sz="21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 sz="21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defTabSz="587001">
                <a:lnSpc>
                  <a:spcPct val="80000"/>
                </a:lnSpc>
                <a:spcBef>
                  <a:spcPts val="112"/>
                </a:spcBef>
                <a:defRPr/>
              </a:pPr>
              <a:r>
                <a:rPr lang="ru-RU" altLang="ru-RU" sz="770" dirty="0">
                  <a:latin typeface="Arial Narrow" panose="020B0606020202030204" pitchFamily="34" charset="0"/>
                  <a:cs typeface="Times New Roman" panose="02020603050405020304" pitchFamily="18" charset="0"/>
                </a:rPr>
                <a:t>технологическая и техническая обоснованность проектных решений и приобретения предмета финансового лизинга</a:t>
              </a:r>
            </a:p>
          </p:txBody>
        </p:sp>
        <p:sp>
          <p:nvSpPr>
            <p:cNvPr id="29" name="Объект 2">
              <a:extLst>
                <a:ext uri="{FF2B5EF4-FFF2-40B4-BE49-F238E27FC236}">
                  <a16:creationId xmlns:a16="http://schemas.microsoft.com/office/drawing/2014/main" id="{E1AFA29F-704C-4B82-A9D4-406AE746973D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4501646" y="4491466"/>
              <a:ext cx="1959922" cy="574186"/>
            </a:xfrm>
            <a:prstGeom prst="rect">
              <a:avLst/>
            </a:prstGeom>
            <a:noFill/>
            <a:ln>
              <a:noFill/>
            </a:ln>
          </p:spPr>
          <p:txBody>
            <a:bodyPr/>
            <a:lstStyle>
              <a:lvl1pPr>
                <a:defRPr sz="21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 sz="21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 sz="21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 sz="21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 sz="21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defTabSz="587001">
                <a:lnSpc>
                  <a:spcPct val="80000"/>
                </a:lnSpc>
                <a:spcBef>
                  <a:spcPts val="112"/>
                </a:spcBef>
                <a:defRPr/>
              </a:pPr>
              <a:r>
                <a:rPr lang="ru-RU" altLang="ru-RU" sz="770">
                  <a:latin typeface="Arial Narrow" panose="020B0606020202030204" pitchFamily="34" charset="0"/>
                  <a:cs typeface="Times New Roman" panose="02020603050405020304" pitchFamily="18" charset="0"/>
                </a:rPr>
                <a:t>соблюдение экологических требований</a:t>
              </a:r>
            </a:p>
          </p:txBody>
        </p:sp>
        <p:sp>
          <p:nvSpPr>
            <p:cNvPr id="30" name="Объект 2">
              <a:extLst>
                <a:ext uri="{FF2B5EF4-FFF2-40B4-BE49-F238E27FC236}">
                  <a16:creationId xmlns:a16="http://schemas.microsoft.com/office/drawing/2014/main" id="{203B55BA-F38C-4FC0-B191-92DFC88EA4FB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6249014" y="4433016"/>
              <a:ext cx="2666598" cy="1007404"/>
            </a:xfrm>
            <a:prstGeom prst="rect">
              <a:avLst/>
            </a:prstGeom>
            <a:noFill/>
            <a:ln>
              <a:noFill/>
            </a:ln>
          </p:spPr>
          <p:txBody>
            <a:bodyPr/>
            <a:lstStyle>
              <a:lvl1pPr>
                <a:defRPr sz="21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 sz="21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 sz="21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 sz="21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 sz="21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defTabSz="587001">
                <a:lnSpc>
                  <a:spcPct val="80000"/>
                </a:lnSpc>
                <a:spcBef>
                  <a:spcPts val="112"/>
                </a:spcBef>
                <a:defRPr/>
              </a:pPr>
              <a:r>
                <a:rPr lang="ru-RU" altLang="ru-RU" sz="770">
                  <a:latin typeface="Arial Narrow" panose="020B0606020202030204" pitchFamily="34" charset="0"/>
                  <a:cs typeface="Times New Roman" panose="02020603050405020304" pitchFamily="18" charset="0"/>
                </a:rPr>
                <a:t>институциональная проработанность, наличие квалифицированного менеджмента и другие</a:t>
              </a:r>
            </a:p>
          </p:txBody>
        </p:sp>
      </p:grpSp>
      <p:sp>
        <p:nvSpPr>
          <p:cNvPr id="31" name="Объект 2">
            <a:extLst>
              <a:ext uri="{FF2B5EF4-FFF2-40B4-BE49-F238E27FC236}">
                <a16:creationId xmlns:a16="http://schemas.microsoft.com/office/drawing/2014/main" id="{622510CF-1F31-46E5-9972-A661DF77E9B3}"/>
              </a:ext>
            </a:extLst>
          </p:cNvPr>
          <p:cNvSpPr txBox="1">
            <a:spLocks/>
          </p:cNvSpPr>
          <p:nvPr/>
        </p:nvSpPr>
        <p:spPr bwMode="auto">
          <a:xfrm>
            <a:off x="1198101" y="1108344"/>
            <a:ext cx="2690326" cy="151324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 sz="21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defTabSz="587001">
              <a:lnSpc>
                <a:spcPct val="80000"/>
              </a:lnSpc>
              <a:spcBef>
                <a:spcPts val="112"/>
              </a:spcBef>
              <a:defRPr/>
            </a:pPr>
            <a:r>
              <a:rPr lang="ru-RU" altLang="ru-RU" sz="1089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ОСНОВНЫЕ КРИТЕРИИ ОТБОРА</a:t>
            </a:r>
          </a:p>
        </p:txBody>
      </p:sp>
      <p:cxnSp>
        <p:nvCxnSpPr>
          <p:cNvPr id="32" name="Прямая соединительная линия 31">
            <a:extLst>
              <a:ext uri="{FF2B5EF4-FFF2-40B4-BE49-F238E27FC236}">
                <a16:creationId xmlns:a16="http://schemas.microsoft.com/office/drawing/2014/main" id="{3A337550-D193-440C-A1A2-42B0A4D70FA3}"/>
              </a:ext>
            </a:extLst>
          </p:cNvPr>
          <p:cNvCxnSpPr>
            <a:cxnSpLocks/>
          </p:cNvCxnSpPr>
          <p:nvPr/>
        </p:nvCxnSpPr>
        <p:spPr>
          <a:xfrm>
            <a:off x="4687115" y="1187895"/>
            <a:ext cx="0" cy="2618718"/>
          </a:xfrm>
          <a:prstGeom prst="line">
            <a:avLst/>
          </a:prstGeom>
          <a:ln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Объект 2">
            <a:extLst>
              <a:ext uri="{FF2B5EF4-FFF2-40B4-BE49-F238E27FC236}">
                <a16:creationId xmlns:a16="http://schemas.microsoft.com/office/drawing/2014/main" id="{38384248-8932-4EB3-A554-6E08D3A21E5F}"/>
              </a:ext>
            </a:extLst>
          </p:cNvPr>
          <p:cNvSpPr txBox="1">
            <a:spLocks/>
          </p:cNvSpPr>
          <p:nvPr/>
        </p:nvSpPr>
        <p:spPr bwMode="auto">
          <a:xfrm>
            <a:off x="5025471" y="1133711"/>
            <a:ext cx="3048899" cy="151324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 sz="21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defTabSz="587001">
              <a:lnSpc>
                <a:spcPct val="80000"/>
              </a:lnSpc>
              <a:spcBef>
                <a:spcPts val="112"/>
              </a:spcBef>
              <a:defRPr/>
            </a:pPr>
            <a:r>
              <a:rPr lang="ru-RU" altLang="ru-RU" sz="1089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ОСНОВНЫЕ УСЛОВИЯ КРЕДИТОВАНИЯ</a:t>
            </a:r>
          </a:p>
        </p:txBody>
      </p:sp>
      <p:sp>
        <p:nvSpPr>
          <p:cNvPr id="34" name="Объект 2">
            <a:extLst>
              <a:ext uri="{FF2B5EF4-FFF2-40B4-BE49-F238E27FC236}">
                <a16:creationId xmlns:a16="http://schemas.microsoft.com/office/drawing/2014/main" id="{FD84F2CA-A3C4-4A2B-A451-5BDF29084580}"/>
              </a:ext>
            </a:extLst>
          </p:cNvPr>
          <p:cNvSpPr txBox="1">
            <a:spLocks/>
          </p:cNvSpPr>
          <p:nvPr/>
        </p:nvSpPr>
        <p:spPr bwMode="auto">
          <a:xfrm>
            <a:off x="4810375" y="1430955"/>
            <a:ext cx="2881081" cy="162133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 sz="21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defTabSz="587001">
              <a:lnSpc>
                <a:spcPct val="80000"/>
              </a:lnSpc>
              <a:spcBef>
                <a:spcPts val="112"/>
              </a:spcBef>
              <a:defRPr/>
            </a:pPr>
            <a:r>
              <a:rPr lang="ru-RU" altLang="ru-RU" sz="963" b="1" dirty="0">
                <a:solidFill>
                  <a:srgbClr val="A27B0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Залоговое обеспечение* </a:t>
            </a:r>
          </a:p>
        </p:txBody>
      </p:sp>
      <p:sp>
        <p:nvSpPr>
          <p:cNvPr id="35" name="Объект 2">
            <a:extLst>
              <a:ext uri="{FF2B5EF4-FFF2-40B4-BE49-F238E27FC236}">
                <a16:creationId xmlns:a16="http://schemas.microsoft.com/office/drawing/2014/main" id="{9D90F127-9CA4-4D96-9948-7D421306771A}"/>
              </a:ext>
            </a:extLst>
          </p:cNvPr>
          <p:cNvSpPr txBox="1">
            <a:spLocks/>
          </p:cNvSpPr>
          <p:nvPr/>
        </p:nvSpPr>
        <p:spPr bwMode="auto">
          <a:xfrm>
            <a:off x="4810374" y="1593088"/>
            <a:ext cx="3454357" cy="844172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80975" indent="-180975">
              <a:defRPr sz="21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defTabSz="587001">
              <a:spcBef>
                <a:spcPts val="144"/>
              </a:spcBef>
              <a:buClr>
                <a:srgbClr val="DEB408"/>
              </a:buClr>
              <a:buFont typeface="Wingdings" panose="05000000000000000000" pitchFamily="2" charset="2"/>
              <a:buChar char="§"/>
              <a:defRPr/>
            </a:pPr>
            <a:r>
              <a:rPr lang="ru-RU" altLang="ru-RU" sz="963" dirty="0">
                <a:latin typeface="Arial Narrow" panose="020B0606020202030204" pitchFamily="34" charset="0"/>
                <a:cs typeface="Times New Roman" panose="02020603050405020304" pitchFamily="18" charset="0"/>
              </a:rPr>
              <a:t>недвижимое и движимое имущество;</a:t>
            </a:r>
          </a:p>
          <a:p>
            <a:pPr algn="just" defTabSz="587001">
              <a:spcBef>
                <a:spcPts val="144"/>
              </a:spcBef>
              <a:buClr>
                <a:srgbClr val="DEB408"/>
              </a:buClr>
              <a:buFont typeface="Wingdings" panose="05000000000000000000" pitchFamily="2" charset="2"/>
              <a:buChar char="§"/>
              <a:defRPr/>
            </a:pPr>
            <a:r>
              <a:rPr lang="ru-RU" altLang="ru-RU" sz="963" dirty="0">
                <a:latin typeface="Arial Narrow" panose="020B0606020202030204" pitchFamily="34" charset="0"/>
                <a:cs typeface="Times New Roman" panose="02020603050405020304" pitchFamily="18" charset="0"/>
              </a:rPr>
              <a:t>имущество, в том числе, которое поступит в будущем в соответствии с бизнес-планом или ТЭО проекта;</a:t>
            </a:r>
          </a:p>
          <a:p>
            <a:pPr algn="just" defTabSz="587001">
              <a:spcBef>
                <a:spcPts val="144"/>
              </a:spcBef>
              <a:buClr>
                <a:srgbClr val="DEB408"/>
              </a:buClr>
              <a:buFont typeface="Wingdings" panose="05000000000000000000" pitchFamily="2" charset="2"/>
              <a:buChar char="§"/>
              <a:defRPr/>
            </a:pPr>
            <a:r>
              <a:rPr lang="ru-RU" altLang="ru-RU" sz="963" dirty="0">
                <a:latin typeface="Arial Narrow" panose="020B0606020202030204" pitchFamily="34" charset="0"/>
                <a:cs typeface="Times New Roman" panose="02020603050405020304" pitchFamily="18" charset="0"/>
              </a:rPr>
              <a:t>иные, не запрещенные законодательством виды обеспечения.</a:t>
            </a:r>
          </a:p>
        </p:txBody>
      </p:sp>
      <p:sp>
        <p:nvSpPr>
          <p:cNvPr id="36" name="Объект 2">
            <a:extLst>
              <a:ext uri="{FF2B5EF4-FFF2-40B4-BE49-F238E27FC236}">
                <a16:creationId xmlns:a16="http://schemas.microsoft.com/office/drawing/2014/main" id="{95724379-937B-4327-A729-ED5910291C77}"/>
              </a:ext>
            </a:extLst>
          </p:cNvPr>
          <p:cNvSpPr txBox="1">
            <a:spLocks/>
          </p:cNvSpPr>
          <p:nvPr/>
        </p:nvSpPr>
        <p:spPr bwMode="auto">
          <a:xfrm>
            <a:off x="4822265" y="2543187"/>
            <a:ext cx="2881081" cy="162133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 sz="21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defTabSz="587001">
              <a:lnSpc>
                <a:spcPct val="80000"/>
              </a:lnSpc>
              <a:spcBef>
                <a:spcPts val="112"/>
              </a:spcBef>
              <a:defRPr/>
            </a:pPr>
            <a:r>
              <a:rPr lang="ru-RU" altLang="ru-RU" sz="1027" b="1">
                <a:solidFill>
                  <a:srgbClr val="A27B0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Валюта кредитования</a:t>
            </a:r>
            <a:endParaRPr lang="ru-RU" altLang="ru-RU" sz="1027">
              <a:solidFill>
                <a:srgbClr val="A27B00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7" name="Объект 2">
            <a:extLst>
              <a:ext uri="{FF2B5EF4-FFF2-40B4-BE49-F238E27FC236}">
                <a16:creationId xmlns:a16="http://schemas.microsoft.com/office/drawing/2014/main" id="{2CE4BA82-4B3A-4A48-9CA6-77340DF4DA61}"/>
              </a:ext>
            </a:extLst>
          </p:cNvPr>
          <p:cNvSpPr txBox="1">
            <a:spLocks/>
          </p:cNvSpPr>
          <p:nvPr/>
        </p:nvSpPr>
        <p:spPr bwMode="auto">
          <a:xfrm>
            <a:off x="6593348" y="2719441"/>
            <a:ext cx="1586309" cy="462619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 sz="21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defTabSz="587001">
              <a:spcBef>
                <a:spcPts val="112"/>
              </a:spcBef>
              <a:defRPr/>
            </a:pPr>
            <a:r>
              <a:rPr lang="ru-RU" altLang="ru-RU" sz="963">
                <a:latin typeface="Arial Narrow" panose="020B0606020202030204" pitchFamily="34" charset="0"/>
                <a:cs typeface="Times New Roman" panose="02020603050405020304" pitchFamily="18" charset="0"/>
              </a:rPr>
              <a:t>или другая </a:t>
            </a:r>
          </a:p>
          <a:p>
            <a:pPr defTabSz="587001">
              <a:spcBef>
                <a:spcPts val="112"/>
              </a:spcBef>
              <a:defRPr/>
            </a:pPr>
            <a:r>
              <a:rPr lang="ru-RU" altLang="ru-RU" sz="963">
                <a:latin typeface="Arial Narrow" panose="020B0606020202030204" pitchFamily="34" charset="0"/>
                <a:cs typeface="Times New Roman" panose="02020603050405020304" pitchFamily="18" charset="0"/>
              </a:rPr>
              <a:t>по мере необходимости</a:t>
            </a:r>
          </a:p>
        </p:txBody>
      </p:sp>
      <p:pic>
        <p:nvPicPr>
          <p:cNvPr id="38" name="Picture 19" descr="\\Server_pc\prg\B\brk\2015\presentation_2015_05_12\temp\05_3_1.png">
            <a:extLst>
              <a:ext uri="{FF2B5EF4-FFF2-40B4-BE49-F238E27FC236}">
                <a16:creationId xmlns:a16="http://schemas.microsoft.com/office/drawing/2014/main" id="{DD9B08B1-9A0A-4E5B-8EA2-8DEFC66225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4412" y="2772335"/>
            <a:ext cx="1678181" cy="338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Объект 2">
            <a:extLst>
              <a:ext uri="{FF2B5EF4-FFF2-40B4-BE49-F238E27FC236}">
                <a16:creationId xmlns:a16="http://schemas.microsoft.com/office/drawing/2014/main" id="{5C4254F0-1462-4FA8-8277-0AE350DF8E1A}"/>
              </a:ext>
            </a:extLst>
          </p:cNvPr>
          <p:cNvSpPr txBox="1">
            <a:spLocks/>
          </p:cNvSpPr>
          <p:nvPr/>
        </p:nvSpPr>
        <p:spPr bwMode="auto">
          <a:xfrm>
            <a:off x="4822265" y="3293322"/>
            <a:ext cx="2881081" cy="162133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 sz="21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defTabSz="587001">
              <a:lnSpc>
                <a:spcPct val="80000"/>
              </a:lnSpc>
              <a:spcBef>
                <a:spcPts val="112"/>
              </a:spcBef>
              <a:defRPr/>
            </a:pPr>
            <a:r>
              <a:rPr lang="ru-RU" altLang="ru-RU" sz="1027" b="1">
                <a:solidFill>
                  <a:srgbClr val="A27B0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Ставка вознаграждения</a:t>
            </a:r>
          </a:p>
        </p:txBody>
      </p:sp>
      <p:sp>
        <p:nvSpPr>
          <p:cNvPr id="40" name="Объект 2">
            <a:extLst>
              <a:ext uri="{FF2B5EF4-FFF2-40B4-BE49-F238E27FC236}">
                <a16:creationId xmlns:a16="http://schemas.microsoft.com/office/drawing/2014/main" id="{18AB67DE-B623-4FCA-B4EC-89B5A98CABAE}"/>
              </a:ext>
            </a:extLst>
          </p:cNvPr>
          <p:cNvSpPr txBox="1">
            <a:spLocks/>
          </p:cNvSpPr>
          <p:nvPr/>
        </p:nvSpPr>
        <p:spPr bwMode="auto">
          <a:xfrm>
            <a:off x="4852530" y="3464102"/>
            <a:ext cx="3597040" cy="541524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 sz="21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defTabSz="587001">
              <a:lnSpc>
                <a:spcPct val="80000"/>
              </a:lnSpc>
              <a:spcBef>
                <a:spcPts val="112"/>
              </a:spcBef>
              <a:defRPr/>
            </a:pPr>
            <a:r>
              <a:rPr lang="ru-RU" altLang="ru-RU" sz="963" dirty="0">
                <a:latin typeface="Arial Narrow" panose="020B0606020202030204" pitchFamily="34" charset="0"/>
                <a:cs typeface="Times New Roman" panose="02020603050405020304" pitchFamily="18" charset="0"/>
              </a:rPr>
              <a:t>Величина ставки вознаграждения по займу исчисляется с учетом средней стоимости заимствования и операционных расходов БРК</a:t>
            </a:r>
          </a:p>
        </p:txBody>
      </p:sp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id="{327FC499-1B8D-45C4-A078-2D5243249389}"/>
              </a:ext>
            </a:extLst>
          </p:cNvPr>
          <p:cNvSpPr/>
          <p:nvPr/>
        </p:nvSpPr>
        <p:spPr bwMode="auto">
          <a:xfrm>
            <a:off x="1272909" y="1328132"/>
            <a:ext cx="2664385" cy="11889"/>
          </a:xfrm>
          <a:prstGeom prst="rect">
            <a:avLst/>
          </a:prstGeom>
          <a:solidFill>
            <a:srgbClr val="DEB4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348" dirty="0">
              <a:solidFill>
                <a:schemeClr val="tx1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04C2F2EE-B8C9-42CE-AF69-CB39B5B41343}"/>
              </a:ext>
            </a:extLst>
          </p:cNvPr>
          <p:cNvSpPr/>
          <p:nvPr/>
        </p:nvSpPr>
        <p:spPr bwMode="auto">
          <a:xfrm>
            <a:off x="5038961" y="1398530"/>
            <a:ext cx="2664385" cy="11889"/>
          </a:xfrm>
          <a:prstGeom prst="rect">
            <a:avLst/>
          </a:prstGeom>
          <a:solidFill>
            <a:srgbClr val="DEB4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348" dirty="0">
              <a:solidFill>
                <a:schemeClr val="tx1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3" name="TextBox 5">
            <a:extLst>
              <a:ext uri="{FF2B5EF4-FFF2-40B4-BE49-F238E27FC236}">
                <a16:creationId xmlns:a16="http://schemas.microsoft.com/office/drawing/2014/main" id="{0F161BCA-4379-4457-A533-C284B3B899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8849" y="3781185"/>
            <a:ext cx="8470452" cy="120032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altLang="ru-RU" sz="800" i="1" dirty="0">
                <a:latin typeface="Arial Narrow" panose="020B0606020202030204" pitchFamily="34" charset="0"/>
                <a:cs typeface="Times New Roman" panose="02020603050405020304" pitchFamily="18" charset="0"/>
              </a:rPr>
              <a:t>Примечание: * </a:t>
            </a:r>
          </a:p>
          <a:p>
            <a:pPr>
              <a:defRPr/>
            </a:pPr>
            <a:r>
              <a:rPr lang="ru-RU" altLang="ru-RU" sz="800" i="1" dirty="0">
                <a:latin typeface="Arial Narrow" panose="020B0606020202030204" pitchFamily="34" charset="0"/>
                <a:cs typeface="Times New Roman" panose="02020603050405020304" pitchFamily="18" charset="0"/>
              </a:rPr>
              <a:t>1. Стоимость обеспечения определяется в соответствии с рыночной стоимостью независимой компании и применением методики расчета залоговой стоимости Банка;</a:t>
            </a:r>
          </a:p>
          <a:p>
            <a:pPr algn="just">
              <a:defRPr/>
            </a:pPr>
            <a:r>
              <a:rPr lang="ru-RU" altLang="ru-RU" sz="800" i="1" dirty="0">
                <a:latin typeface="Arial Narrow" panose="020B0606020202030204" pitchFamily="34" charset="0"/>
                <a:cs typeface="Times New Roman" panose="02020603050405020304" pitchFamily="18" charset="0"/>
              </a:rPr>
              <a:t>2. Структура обеспечения по ИП: 70% - активы, создаваемые в рамках проекта (в т.ч. от  70%, не более 40% ТМЦ и денег поступающих в будущем), 30% - «твердые» активы;</a:t>
            </a:r>
          </a:p>
          <a:p>
            <a:pPr algn="just">
              <a:defRPr/>
            </a:pPr>
            <a:r>
              <a:rPr lang="ru-RU" altLang="ru-RU" sz="800" i="1" dirty="0">
                <a:latin typeface="Arial Narrow" panose="020B0606020202030204" pitchFamily="34" charset="0"/>
                <a:cs typeface="Times New Roman" panose="02020603050405020304" pitchFamily="18" charset="0"/>
              </a:rPr>
              <a:t>3. Допускается 100% - активы, создаваемые в будущем. При этом имеются свои требования и рекомендации к качеству заключаемых контрактов, которые должны быть заключены на условиях ЕРС (под ключ), при залоге будущих денежных потоков на условиях </a:t>
            </a:r>
            <a:r>
              <a:rPr lang="ru-RU" altLang="ru-RU" sz="800" i="1" dirty="0" err="1">
                <a:latin typeface="Arial Narrow" panose="020B0606020202030204" pitchFamily="34" charset="0"/>
                <a:cs typeface="Times New Roman" panose="02020603050405020304" pitchFamily="18" charset="0"/>
              </a:rPr>
              <a:t>Off</a:t>
            </a:r>
            <a:r>
              <a:rPr lang="ru-RU" altLang="ru-RU" sz="800" i="1" dirty="0">
                <a:latin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sz="800" i="1" dirty="0" err="1">
                <a:latin typeface="Arial Narrow" panose="020B0606020202030204" pitchFamily="34" charset="0"/>
                <a:cs typeface="Times New Roman" panose="02020603050405020304" pitchFamily="18" charset="0"/>
              </a:rPr>
              <a:t>take</a:t>
            </a:r>
            <a:r>
              <a:rPr lang="ru-RU" altLang="ru-RU" sz="800" i="1" dirty="0">
                <a:latin typeface="Arial Narrow" panose="020B0606020202030204" pitchFamily="34" charset="0"/>
                <a:cs typeface="Times New Roman" panose="02020603050405020304" pitchFamily="18" charset="0"/>
              </a:rPr>
              <a:t> (гарантированные поступления), компенсация инвестиционных затрат (КИЗ);</a:t>
            </a:r>
          </a:p>
          <a:p>
            <a:pPr algn="just">
              <a:defRPr/>
            </a:pPr>
            <a:r>
              <a:rPr lang="ru-RU" altLang="ru-RU" sz="800" i="1" dirty="0">
                <a:latin typeface="Arial Narrow" panose="020B0606020202030204" pitchFamily="34" charset="0"/>
                <a:cs typeface="Times New Roman" panose="02020603050405020304" pitchFamily="18" charset="0"/>
              </a:rPr>
              <a:t>4. 100% покрытие = Основной долг +% за льготный период (в случае отсутствия «каникул», % за 3 месяца), в т.ч. просроченные % + штрафы + пени + неустойка. </a:t>
            </a:r>
          </a:p>
          <a:p>
            <a:pPr algn="just">
              <a:defRPr/>
            </a:pPr>
            <a:endParaRPr lang="ru-RU" altLang="ru-RU" sz="800" i="1" dirty="0">
              <a:latin typeface="Arial Narrow" panose="020B0606020202030204" pitchFamily="34" charset="0"/>
              <a:cs typeface="Times New Roman" panose="02020603050405020304" pitchFamily="18" charset="0"/>
            </a:endParaRPr>
          </a:p>
          <a:p>
            <a:pPr algn="just">
              <a:defRPr/>
            </a:pPr>
            <a:endParaRPr lang="ru-RU" altLang="ru-RU" sz="800" i="1" dirty="0">
              <a:latin typeface="Arial Narrow" panose="020B0606020202030204" pitchFamily="34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ru-RU" altLang="ru-RU" sz="800" i="1" dirty="0"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105635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6492</TotalTime>
  <Words>1044</Words>
  <Application>Microsoft Office PowerPoint</Application>
  <PresentationFormat>Произвольный</PresentationFormat>
  <Paragraphs>181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21" baseType="lpstr">
      <vt:lpstr>Arial</vt:lpstr>
      <vt:lpstr>Arial Narrow</vt:lpstr>
      <vt:lpstr>Calibri</vt:lpstr>
      <vt:lpstr>Calibri Light</vt:lpstr>
      <vt:lpstr>HelveticaNeueLT W1G 45 Lt</vt:lpstr>
      <vt:lpstr>HelveticaNeueLT W1G 75 Bd</vt:lpstr>
      <vt:lpstr>Verdana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Райхан Жоламбетова</cp:lastModifiedBy>
  <cp:revision>525</cp:revision>
  <cp:lastPrinted>2021-07-09T14:06:56Z</cp:lastPrinted>
  <dcterms:created xsi:type="dcterms:W3CDTF">2018-11-22T13:07:14Z</dcterms:created>
  <dcterms:modified xsi:type="dcterms:W3CDTF">2021-09-21T08:42:04Z</dcterms:modified>
</cp:coreProperties>
</file>