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6" r:id="rId1"/>
  </p:sldMasterIdLst>
  <p:notesMasterIdLst>
    <p:notesMasterId r:id="rId14"/>
  </p:notesMasterIdLst>
  <p:sldIdLst>
    <p:sldId id="256" r:id="rId2"/>
    <p:sldId id="274" r:id="rId3"/>
    <p:sldId id="258" r:id="rId4"/>
    <p:sldId id="278" r:id="rId5"/>
    <p:sldId id="283" r:id="rId6"/>
    <p:sldId id="279" r:id="rId7"/>
    <p:sldId id="282" r:id="rId8"/>
    <p:sldId id="285" r:id="rId9"/>
    <p:sldId id="284" r:id="rId10"/>
    <p:sldId id="286" r:id="rId11"/>
    <p:sldId id="287" r:id="rId12"/>
    <p:sldId id="288" r:id="rId13"/>
  </p:sldIdLst>
  <p:sldSz cx="12192000" cy="6858000"/>
  <p:notesSz cx="6858000" cy="9144000"/>
  <p:custDataLst>
    <p:tags r:id="rId15"/>
  </p:custDataLst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61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39" autoAdjust="0"/>
    <p:restoredTop sz="95320" autoAdjust="0"/>
  </p:normalViewPr>
  <p:slideViewPr>
    <p:cSldViewPr snapToGrid="0" snapToObjects="1">
      <p:cViewPr varScale="1">
        <p:scale>
          <a:sx n="114" d="100"/>
          <a:sy n="114" d="100"/>
        </p:scale>
        <p:origin x="642" y="102"/>
      </p:cViewPr>
      <p:guideLst>
        <p:guide orient="horz" pos="2160"/>
        <p:guide pos="261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0AC3F-BEC8-4FBB-8241-AD87A7F0308E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153F5F-39C1-4EC9-AA89-11072C0EB8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866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9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226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026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2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437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937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717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4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831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204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84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/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201178126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14" imgW="425" imgH="424" progId="TCLayout.ActiveDocument.1">
                  <p:embed/>
                </p:oleObj>
              </mc:Choice>
              <mc:Fallback>
                <p:oleObj name="Слайд think-cell" r:id="rId14" imgW="425" imgH="42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466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5" r:id="rId6"/>
    <p:sldLayoutId id="2147483770" r:id="rId7"/>
    <p:sldLayoutId id="2147483771" r:id="rId8"/>
    <p:sldLayoutId id="2147483772" r:id="rId9"/>
    <p:sldLayoutId id="2147483774" r:id="rId10"/>
    <p:sldLayoutId id="2147483773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7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hyperlink" Target="mailto:khp@khp.kz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hyperlink" Target="http://chemindustry.kz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5107293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3" imgW="425" imgH="424" progId="TCLayout.ActiveDocument.1">
                  <p:embed/>
                </p:oleObj>
              </mc:Choice>
              <mc:Fallback>
                <p:oleObj name="Слайд think-cell" r:id="rId3" imgW="425" imgH="42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6BCA77-9129-0040-B818-A09D9A575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683" y="2667000"/>
            <a:ext cx="10829306" cy="2070463"/>
          </a:xfr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Доклад ОЮЛ «КАЗАХСТАНСКИЙ СОЮЗ ХИМИЧЕСКОЙ ПРОМЫШЛЕННОСТИ»</a:t>
            </a:r>
          </a:p>
        </p:txBody>
      </p:sp>
      <p:sp>
        <p:nvSpPr>
          <p:cNvPr id="16" name="object 33"/>
          <p:cNvSpPr txBox="1">
            <a:spLocks noChangeArrowheads="1"/>
          </p:cNvSpPr>
          <p:nvPr/>
        </p:nvSpPr>
        <p:spPr bwMode="auto">
          <a:xfrm>
            <a:off x="422274" y="1624280"/>
            <a:ext cx="2166689" cy="472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397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13"/>
              </a:spcBef>
            </a:pPr>
            <a:r>
              <a:rPr lang="ru-RU" altLang="ru-RU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KAZHIMPROM</a:t>
            </a: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16000"/>
              </a:lnSpc>
              <a:spcBef>
                <a:spcPts val="288"/>
              </a:spcBef>
            </a:pPr>
            <a:endParaRPr lang="ru-RU" alt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6533" y="1131913"/>
            <a:ext cx="438950" cy="4389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6BAB17A-D16C-4CE9-AE42-3AC4794AB080}"/>
              </a:ext>
            </a:extLst>
          </p:cNvPr>
          <p:cNvSpPr txBox="1"/>
          <p:nvPr/>
        </p:nvSpPr>
        <p:spPr>
          <a:xfrm>
            <a:off x="9616152" y="5816114"/>
            <a:ext cx="2974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6982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1307045"/>
              </p:ext>
            </p:extLst>
          </p:nvPr>
        </p:nvGraphicFramePr>
        <p:xfrm>
          <a:off x="295275" y="1056641"/>
          <a:ext cx="11448249" cy="5633941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628748">
                  <a:extLst>
                    <a:ext uri="{9D8B030D-6E8A-4147-A177-3AD203B41FA5}">
                      <a16:colId xmlns:a16="http://schemas.microsoft.com/office/drawing/2014/main" val="3326982080"/>
                    </a:ext>
                  </a:extLst>
                </a:gridCol>
                <a:gridCol w="1614764">
                  <a:extLst>
                    <a:ext uri="{9D8B030D-6E8A-4147-A177-3AD203B41FA5}">
                      <a16:colId xmlns:a16="http://schemas.microsoft.com/office/drawing/2014/main" val="1483069741"/>
                    </a:ext>
                  </a:extLst>
                </a:gridCol>
                <a:gridCol w="3068802">
                  <a:extLst>
                    <a:ext uri="{9D8B030D-6E8A-4147-A177-3AD203B41FA5}">
                      <a16:colId xmlns:a16="http://schemas.microsoft.com/office/drawing/2014/main" val="672208700"/>
                    </a:ext>
                  </a:extLst>
                </a:gridCol>
                <a:gridCol w="6135935">
                  <a:extLst>
                    <a:ext uri="{9D8B030D-6E8A-4147-A177-3AD203B41FA5}">
                      <a16:colId xmlns:a16="http://schemas.microsoft.com/office/drawing/2014/main" val="1790797672"/>
                    </a:ext>
                  </a:extLst>
                </a:gridCol>
              </a:tblGrid>
              <a:tr h="4913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  <a:tabLst>
                          <a:tab pos="449580" algn="l"/>
                        </a:tabLst>
                      </a:pPr>
                      <a:r>
                        <a:rPr lang="ru-RU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r>
                        <a:rPr lang="ru-RU" sz="1000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п.п</a:t>
                      </a:r>
                      <a:endParaRPr lang="ru-RU" sz="1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44000" marR="10800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продукции (</a:t>
                      </a:r>
                      <a:r>
                        <a:rPr lang="ru-RU" sz="1000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подотрасль</a:t>
                      </a:r>
                      <a:r>
                        <a:rPr lang="ru-RU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4400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</a:tabLst>
                      </a:pPr>
                      <a:r>
                        <a:rPr lang="ru-RU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Заявители</a:t>
                      </a:r>
                    </a:p>
                  </a:txBody>
                  <a:tcPr marL="144000" marR="10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</a:tabLst>
                      </a:pPr>
                      <a:r>
                        <a:rPr lang="ru-RU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проблемных вопросов</a:t>
                      </a:r>
                      <a:endParaRPr lang="ru-RU" sz="1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4400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1222626"/>
                  </a:ext>
                </a:extLst>
              </a:tr>
              <a:tr h="11108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  <a:tabLst>
                          <a:tab pos="449580" algn="l"/>
                        </a:tabLst>
                      </a:pPr>
                      <a:r>
                        <a:rPr lang="ru-RU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44000" marR="10800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удобрений и пестицидов</a:t>
                      </a:r>
                      <a:endParaRPr lang="ru-RU" sz="1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4400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ТОО «Астана Нан».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ТОО «Щелково –</a:t>
                      </a:r>
                      <a:r>
                        <a:rPr lang="ru-RU" sz="1000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Агрохим</a:t>
                      </a:r>
                      <a:r>
                        <a:rPr lang="ru-RU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».</a:t>
                      </a:r>
                      <a:endParaRPr lang="ru-RU" sz="1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4400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</a:tabLst>
                      </a:pPr>
                      <a:r>
                        <a:rPr lang="ru-RU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1.Невозможность производство на экспорт не зарегистрированных видов пестицидов.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</a:tabLst>
                      </a:pPr>
                      <a:r>
                        <a:rPr lang="ru-RU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2.Не принятие НДС методом зачета.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</a:tabLst>
                      </a:pPr>
                      <a:r>
                        <a:rPr lang="ru-RU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3.Неравные условия субсидирования стоимости удобрений предоставляемые государством для иностранных и отечественных производителей.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</a:tabLst>
                      </a:pPr>
                      <a:r>
                        <a:rPr lang="ru-RU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4.Процедуры по выдачи сертификатов на продукцию.</a:t>
                      </a:r>
                      <a:endParaRPr lang="ru-RU" sz="1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4400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803997"/>
                  </a:ext>
                </a:extLst>
              </a:tr>
              <a:tr h="118596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US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44000" marR="10800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</a:tabLst>
                      </a:pPr>
                      <a:r>
                        <a:rPr lang="ru-RU" sz="10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взрывчатых веществ и ведение взрывных работ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0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0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4400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ТОО «УК ТРАНСВЗРЫВПРОМ»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000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Холмецкий</a:t>
                      </a:r>
                      <a:r>
                        <a:rPr lang="ru-RU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Ю.И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директор</a:t>
                      </a:r>
                    </a:p>
                  </a:txBody>
                  <a:tcPr marL="14400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</a:tabLst>
                      </a:pPr>
                      <a:r>
                        <a:rPr lang="ru-RU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1.Наличие складов в собственности для получение лицензии по подвиду деятельности по приобретению и реализации взрывчатых веществ (ВВ).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</a:tabLst>
                      </a:pPr>
                      <a:r>
                        <a:rPr lang="ru-RU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2.Усложнен доступ к средствам. инициирования и взрывчатым веществам.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</a:tabLst>
                      </a:pPr>
                      <a:r>
                        <a:rPr lang="ru-RU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3.Отсутствие контроля за оборотом ВВ.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</a:tabLst>
                      </a:pPr>
                      <a:r>
                        <a:rPr lang="ru-RU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4.Отсутствие прозрачности в  работе совета по взрывному делу при МЧС.</a:t>
                      </a:r>
                      <a:endParaRPr lang="ru-RU" sz="1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4400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717570"/>
                  </a:ext>
                </a:extLst>
              </a:tr>
              <a:tr h="146757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00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44000" marR="10800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</a:t>
                      </a: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роизводители </a:t>
                      </a:r>
                      <a:r>
                        <a:rPr lang="ru-RU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полимерных </a:t>
                      </a: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труб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4400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</a:tabLst>
                      </a:pPr>
                      <a:r>
                        <a:rPr lang="ru-RU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ТОО</a:t>
                      </a:r>
                      <a:r>
                        <a:rPr lang="en-US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«Pipe-</a:t>
                      </a:r>
                      <a:r>
                        <a:rPr lang="en-US" sz="1000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Plast</a:t>
                      </a:r>
                      <a:r>
                        <a:rPr lang="en-US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Company»,</a:t>
                      </a:r>
                      <a:endParaRPr lang="ru-RU" sz="100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</a:tabLst>
                      </a:pPr>
                      <a:r>
                        <a:rPr lang="ru-RU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ТОО</a:t>
                      </a:r>
                      <a:r>
                        <a:rPr lang="en-US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"</a:t>
                      </a:r>
                      <a:r>
                        <a:rPr lang="ru-RU" sz="1000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Спира</a:t>
                      </a:r>
                      <a:r>
                        <a:rPr lang="en-US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Берга</a:t>
                      </a:r>
                      <a:r>
                        <a:rPr lang="en-US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endParaRPr lang="ru-RU" sz="100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</a:tabLst>
                      </a:pPr>
                      <a:r>
                        <a:rPr lang="en-US" sz="1000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Plast</a:t>
                      </a:r>
                      <a:r>
                        <a:rPr lang="en-US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Invest Production</a:t>
                      </a:r>
                      <a:endParaRPr lang="ru-RU" sz="100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</a:tabLst>
                      </a:pPr>
                      <a:r>
                        <a:rPr lang="ru-RU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ТОО</a:t>
                      </a:r>
                      <a:r>
                        <a:rPr lang="en-US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"Trans </a:t>
                      </a:r>
                      <a:r>
                        <a:rPr lang="en-US" sz="1000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Plast</a:t>
                      </a:r>
                      <a:r>
                        <a:rPr lang="en-US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",</a:t>
                      </a:r>
                      <a:endParaRPr lang="ru-RU" sz="100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</a:tabLst>
                      </a:pPr>
                      <a:r>
                        <a:rPr lang="ru-RU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ТОО ТД СТЗ</a:t>
                      </a:r>
                      <a:r>
                        <a:rPr lang="en-US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"</a:t>
                      </a:r>
                      <a:r>
                        <a:rPr lang="ru-RU" sz="1000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Арыстан</a:t>
                      </a:r>
                      <a:r>
                        <a:rPr lang="en-US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",</a:t>
                      </a:r>
                      <a:endParaRPr lang="ru-RU" sz="100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</a:tabLst>
                      </a:pPr>
                      <a:r>
                        <a:rPr lang="ru-RU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ТОО</a:t>
                      </a:r>
                      <a:r>
                        <a:rPr lang="en-US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"KAZ PLAST TRADE"</a:t>
                      </a:r>
                      <a:endParaRPr lang="ru-RU" sz="1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4400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1.Наличие контрафактной продукции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2.Использование при производстве не трубного сырья.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3.Пошлины на ввоз сырья при отсутствии производств в РК.</a:t>
                      </a:r>
                    </a:p>
                  </a:txBody>
                  <a:tcPr marL="14400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091710"/>
                  </a:ext>
                </a:extLst>
              </a:tr>
              <a:tr h="59458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00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ru-RU" sz="1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44000" marR="10800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0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Промышленные масла</a:t>
                      </a:r>
                      <a:endParaRPr lang="ru-RU" sz="10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4400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</a:tabLst>
                      </a:pPr>
                      <a:r>
                        <a:rPr lang="ru-RU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ТОО «Лукойл </a:t>
                      </a:r>
                      <a:r>
                        <a:rPr lang="ru-RU" sz="1000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Лубрикантс</a:t>
                      </a:r>
                      <a:r>
                        <a:rPr lang="ru-RU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</a:tabLst>
                      </a:pPr>
                      <a:r>
                        <a:rPr lang="ru-RU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ТОО «Хилл»</a:t>
                      </a:r>
                      <a:endParaRPr lang="ru-RU" sz="1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4400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</a:tabLst>
                      </a:pPr>
                      <a:r>
                        <a:rPr lang="ru-RU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1.Защита внутреннего рынка от импортной продукции.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</a:tabLst>
                      </a:pPr>
                      <a:r>
                        <a:rPr lang="ru-RU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2.Невозможность получение сертификата СТ1 при экспорте в Узбекистан. </a:t>
                      </a:r>
                      <a:endParaRPr lang="ru-RU" sz="1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4400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658186"/>
                  </a:ext>
                </a:extLst>
              </a:tr>
              <a:tr h="32237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00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ru-RU" sz="1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44000" marR="10800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Серная кислота</a:t>
                      </a:r>
                      <a:endParaRPr lang="ru-RU" sz="1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4400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</a:tabLst>
                      </a:pPr>
                      <a:r>
                        <a:rPr lang="ru-RU" sz="10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потребители серной кислоты</a:t>
                      </a:r>
                      <a:endParaRPr lang="ru-RU" sz="10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4400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</a:tabLst>
                      </a:pPr>
                      <a:r>
                        <a:rPr lang="ru-RU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Повышение эффективности нейтрализации и расширения сфер применение серной кислоты в промышленности, снижение воздействия на окружающую среду.</a:t>
                      </a:r>
                      <a:endParaRPr lang="ru-RU" sz="1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4400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10039588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18632" y="-132080"/>
            <a:ext cx="11029616" cy="1188720"/>
          </a:xfrm>
        </p:spPr>
        <p:txBody>
          <a:bodyPr/>
          <a:lstStyle/>
          <a:p>
            <a:r>
              <a:rPr lang="ru-RU" b="1" dirty="0"/>
              <a:t>список проблемных вопросов отрасли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9456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1758" y="-96912"/>
            <a:ext cx="11029616" cy="1188720"/>
          </a:xfrm>
        </p:spPr>
        <p:txBody>
          <a:bodyPr/>
          <a:lstStyle/>
          <a:p>
            <a:r>
              <a:rPr lang="ru-RU" b="1" dirty="0"/>
              <a:t>список проблемных вопросов отрасли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8473136"/>
              </p:ext>
            </p:extLst>
          </p:nvPr>
        </p:nvGraphicFramePr>
        <p:xfrm>
          <a:off x="295274" y="1091808"/>
          <a:ext cx="11448250" cy="2611995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628750">
                  <a:extLst>
                    <a:ext uri="{9D8B030D-6E8A-4147-A177-3AD203B41FA5}">
                      <a16:colId xmlns:a16="http://schemas.microsoft.com/office/drawing/2014/main" val="3769227856"/>
                    </a:ext>
                  </a:extLst>
                </a:gridCol>
                <a:gridCol w="1614762">
                  <a:extLst>
                    <a:ext uri="{9D8B030D-6E8A-4147-A177-3AD203B41FA5}">
                      <a16:colId xmlns:a16="http://schemas.microsoft.com/office/drawing/2014/main" val="383392627"/>
                    </a:ext>
                  </a:extLst>
                </a:gridCol>
                <a:gridCol w="3068802">
                  <a:extLst>
                    <a:ext uri="{9D8B030D-6E8A-4147-A177-3AD203B41FA5}">
                      <a16:colId xmlns:a16="http://schemas.microsoft.com/office/drawing/2014/main" val="2849032509"/>
                    </a:ext>
                  </a:extLst>
                </a:gridCol>
                <a:gridCol w="6135936">
                  <a:extLst>
                    <a:ext uri="{9D8B030D-6E8A-4147-A177-3AD203B41FA5}">
                      <a16:colId xmlns:a16="http://schemas.microsoft.com/office/drawing/2014/main" val="210936493"/>
                    </a:ext>
                  </a:extLst>
                </a:gridCol>
              </a:tblGrid>
              <a:tr h="4320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  <a:tabLst>
                          <a:tab pos="449580" algn="l"/>
                        </a:tabLst>
                      </a:pPr>
                      <a:r>
                        <a:rPr lang="ru-RU" sz="10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№п.п</a:t>
                      </a:r>
                      <a:endParaRPr lang="ru-RU" sz="10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08000" marR="108000" marT="0" marB="0" anchor="ctr" anchorCtr="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0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продукции (подотрасль)</a:t>
                      </a:r>
                      <a:endParaRPr lang="ru-RU" sz="10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08000" marR="10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</a:tabLst>
                      </a:pPr>
                      <a:r>
                        <a:rPr lang="ru-RU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Заявители</a:t>
                      </a:r>
                      <a:endParaRPr lang="ru-RU" sz="1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08000" marR="10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</a:tabLst>
                      </a:pPr>
                      <a:r>
                        <a:rPr lang="ru-RU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проблемных вопросов</a:t>
                      </a:r>
                      <a:endParaRPr lang="ru-RU" sz="1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08000" marR="10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6750092"/>
                  </a:ext>
                </a:extLst>
              </a:tr>
              <a:tr h="71273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00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ru-RU" sz="1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08000" marR="108000" marT="0" marB="0" anchor="ctr" anchorCtr="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0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Промышленные газы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0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08000" marR="10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</a:tabLst>
                      </a:pPr>
                      <a:r>
                        <a:rPr lang="ru-RU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ТОО «Миком» г. Уральск</a:t>
                      </a:r>
                      <a:endParaRPr lang="ru-RU" sz="1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08000" marR="10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Содействие в реализации проекта по расширению мощностей и выпуску новых видов медицинских газов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заключение долгосрочного договора на подачу электричества (3-5 лет), и заключение с</a:t>
                      </a:r>
                      <a:r>
                        <a:rPr lang="ru-RU" sz="10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энергопроизводящей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организацией долгосрочного договора поставки электроэнергии </a:t>
                      </a:r>
                    </a:p>
                  </a:txBody>
                  <a:tcPr marL="108000" marR="10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6806233"/>
                  </a:ext>
                </a:extLst>
              </a:tr>
              <a:tr h="28349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00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ru-RU" sz="1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08000" marR="108000" marT="0" marB="0" anchor="ctr" anchorCtr="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0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Бытовая химия и антисептики</a:t>
                      </a:r>
                      <a:endParaRPr lang="ru-RU" sz="10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08000" marR="10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ТОО «Аврора Холдинг»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08000" marR="10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Наличие</a:t>
                      </a:r>
                      <a:r>
                        <a:rPr lang="ru-RU" sz="1000" baseline="0" dirty="0"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 контрафактной продукции и отсутствия </a:t>
                      </a:r>
                      <a:r>
                        <a:rPr lang="ru-RU" sz="1000" baseline="0" dirty="0" err="1"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гос</a:t>
                      </a:r>
                      <a:r>
                        <a:rPr lang="ru-RU" sz="1000" baseline="0" dirty="0"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 контроля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08000" marR="10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046755"/>
                  </a:ext>
                </a:extLst>
              </a:tr>
              <a:tr h="28349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00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ru-RU" sz="1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08000" marR="108000" marT="0" marB="0" anchor="ctr" anchorCtr="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0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Сбор и переработка масел и антифриза</a:t>
                      </a:r>
                      <a:endParaRPr lang="ru-RU" sz="10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08000" marR="10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ТОО «Алем Тынысы»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08000" marR="10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Отсутствие стимулирующих механизмов по увеличению количества сбора и переработки масел и антифриза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08000" marR="10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531952"/>
                  </a:ext>
                </a:extLst>
              </a:tr>
              <a:tr h="619098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00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endParaRPr lang="ru-RU" sz="1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08000" marR="108000" marT="0" marB="0" anchor="ctr" anchorCtr="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0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цианида</a:t>
                      </a:r>
                      <a:endParaRPr lang="ru-RU" sz="10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08000" marR="10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ТОО «Талас Инвест </a:t>
                      </a:r>
                      <a:r>
                        <a:rPr lang="ru-RU" sz="1000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компани</a:t>
                      </a:r>
                      <a:r>
                        <a:rPr lang="ru-RU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08000" marR="10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1.Отсутствие</a:t>
                      </a:r>
                      <a:r>
                        <a:rPr lang="ru-RU" sz="100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сырья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2.повышения стоимости газа и электричества.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3.импорт продукции из РФ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08000" marR="10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80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520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4"/>
          <p:cNvSpPr>
            <a:spLocks noChangeArrowheads="1"/>
          </p:cNvSpPr>
          <p:nvPr/>
        </p:nvSpPr>
        <p:spPr bwMode="auto">
          <a:xfrm>
            <a:off x="5753100" y="1649187"/>
            <a:ext cx="196850" cy="19685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" name="object 5"/>
          <p:cNvSpPr>
            <a:spLocks/>
          </p:cNvSpPr>
          <p:nvPr/>
        </p:nvSpPr>
        <p:spPr bwMode="auto">
          <a:xfrm>
            <a:off x="5753100" y="1064987"/>
            <a:ext cx="196850" cy="196850"/>
          </a:xfrm>
          <a:custGeom>
            <a:avLst/>
            <a:gdLst>
              <a:gd name="T0" fmla="*/ 0 w 196850"/>
              <a:gd name="T1" fmla="*/ 0 h 196850"/>
              <a:gd name="T2" fmla="*/ 196748 w 196850"/>
              <a:gd name="T3" fmla="*/ 0 h 196850"/>
              <a:gd name="T4" fmla="*/ 196748 w 196850"/>
              <a:gd name="T5" fmla="*/ 196748 h 196850"/>
              <a:gd name="T6" fmla="*/ 0 w 196850"/>
              <a:gd name="T7" fmla="*/ 196748 h 196850"/>
              <a:gd name="T8" fmla="*/ 0 w 196850"/>
              <a:gd name="T9" fmla="*/ 0 h 1968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6850" h="196850">
                <a:moveTo>
                  <a:pt x="0" y="0"/>
                </a:moveTo>
                <a:lnTo>
                  <a:pt x="196748" y="0"/>
                </a:lnTo>
                <a:lnTo>
                  <a:pt x="196748" y="196748"/>
                </a:lnTo>
                <a:lnTo>
                  <a:pt x="0" y="196748"/>
                </a:lnTo>
                <a:lnTo>
                  <a:pt x="0" y="0"/>
                </a:lnTo>
                <a:close/>
              </a:path>
            </a:pathLst>
          </a:custGeom>
          <a:solidFill>
            <a:srgbClr val="FAAA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6"/>
          <p:cNvSpPr>
            <a:spLocks noChangeArrowheads="1"/>
          </p:cNvSpPr>
          <p:nvPr/>
        </p:nvSpPr>
        <p:spPr bwMode="auto">
          <a:xfrm>
            <a:off x="6042025" y="1357087"/>
            <a:ext cx="196850" cy="1968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" name="object 7"/>
          <p:cNvSpPr>
            <a:spLocks noChangeArrowheads="1"/>
          </p:cNvSpPr>
          <p:nvPr/>
        </p:nvSpPr>
        <p:spPr bwMode="auto">
          <a:xfrm>
            <a:off x="6042025" y="1649187"/>
            <a:ext cx="196850" cy="19685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" name="object 8"/>
          <p:cNvSpPr>
            <a:spLocks noChangeArrowheads="1"/>
          </p:cNvSpPr>
          <p:nvPr/>
        </p:nvSpPr>
        <p:spPr bwMode="auto">
          <a:xfrm>
            <a:off x="6042025" y="1068162"/>
            <a:ext cx="196850" cy="19685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" name="object 9"/>
          <p:cNvSpPr>
            <a:spLocks noChangeArrowheads="1"/>
          </p:cNvSpPr>
          <p:nvPr/>
        </p:nvSpPr>
        <p:spPr bwMode="auto">
          <a:xfrm>
            <a:off x="6334125" y="1357087"/>
            <a:ext cx="196850" cy="196850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" name="object 10"/>
          <p:cNvSpPr>
            <a:spLocks noChangeArrowheads="1"/>
          </p:cNvSpPr>
          <p:nvPr/>
        </p:nvSpPr>
        <p:spPr bwMode="auto">
          <a:xfrm>
            <a:off x="6334125" y="1649187"/>
            <a:ext cx="196850" cy="196850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" name="object 11"/>
          <p:cNvSpPr>
            <a:spLocks noChangeArrowheads="1"/>
          </p:cNvSpPr>
          <p:nvPr/>
        </p:nvSpPr>
        <p:spPr bwMode="auto">
          <a:xfrm>
            <a:off x="6334125" y="1068162"/>
            <a:ext cx="196850" cy="196850"/>
          </a:xfrm>
          <a:prstGeom prst="rect">
            <a:avLst/>
          </a:prstGeom>
          <a:blipFill dpi="0" rotWithShape="1">
            <a:blip r:embed="rId8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" name="object 12"/>
          <p:cNvSpPr>
            <a:spLocks noChangeArrowheads="1"/>
          </p:cNvSpPr>
          <p:nvPr/>
        </p:nvSpPr>
        <p:spPr bwMode="auto">
          <a:xfrm>
            <a:off x="5753100" y="1357087"/>
            <a:ext cx="196850" cy="196850"/>
          </a:xfrm>
          <a:prstGeom prst="rect">
            <a:avLst/>
          </a:prstGeom>
          <a:blipFill dpi="0" rotWithShape="1">
            <a:blip r:embed="rId9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092450" y="2027692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KAZHIMPROM</a:t>
            </a:r>
            <a:b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КАЗАХСТАНСКИЙ СОЮЗ ХИМИЧЕСКОЙ 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промышленности</a:t>
            </a:r>
            <a:endParaRPr lang="ru-RU" sz="1000" dirty="0"/>
          </a:p>
        </p:txBody>
      </p:sp>
      <p:sp>
        <p:nvSpPr>
          <p:cNvPr id="18" name="object 17"/>
          <p:cNvSpPr>
            <a:spLocks noChangeArrowheads="1"/>
          </p:cNvSpPr>
          <p:nvPr/>
        </p:nvSpPr>
        <p:spPr bwMode="auto">
          <a:xfrm>
            <a:off x="5183223" y="6172596"/>
            <a:ext cx="209550" cy="209550"/>
          </a:xfrm>
          <a:prstGeom prst="rect">
            <a:avLst/>
          </a:prstGeom>
          <a:blipFill dpi="0" rotWithShape="1">
            <a:blip r:embed="rId10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" name="object 18"/>
          <p:cNvSpPr>
            <a:spLocks noChangeArrowheads="1"/>
          </p:cNvSpPr>
          <p:nvPr/>
        </p:nvSpPr>
        <p:spPr bwMode="auto">
          <a:xfrm>
            <a:off x="5150594" y="5798343"/>
            <a:ext cx="249238" cy="249238"/>
          </a:xfrm>
          <a:prstGeom prst="rect">
            <a:avLst/>
          </a:prstGeom>
          <a:blipFill dpi="0" rotWithShape="1">
            <a:blip r:embed="rId11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048000" y="3105835"/>
            <a:ext cx="64160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4800" b="1" dirty="0">
                <a:solidFill>
                  <a:srgbClr val="1E1818"/>
                </a:solidFill>
              </a:rPr>
              <a:t>Спасибо за внимание!</a:t>
            </a:r>
            <a:endParaRPr lang="ru-RU" sz="4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406890" y="5707696"/>
            <a:ext cx="2401683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>
                <a:latin typeface="Arial Black" panose="020B0A04020102020204" pitchFamily="34" charset="0"/>
                <a:hlinkClick r:id="rId12"/>
              </a:rPr>
              <a:t>http://chemindustry.kz/</a:t>
            </a:r>
            <a:endParaRPr lang="ru-RU" sz="1400" dirty="0">
              <a:latin typeface="Arial Black" panose="020B0A040201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1400" dirty="0">
                <a:latin typeface="Arial Black" panose="020B0A04020102020204" pitchFamily="34" charset="0"/>
              </a:rPr>
              <a:t> </a:t>
            </a:r>
            <a:r>
              <a:rPr lang="en-US" sz="1400" dirty="0">
                <a:latin typeface="Arial Black" panose="020B0A04020102020204" pitchFamily="34" charset="0"/>
                <a:hlinkClick r:id="rId13"/>
              </a:rPr>
              <a:t>khp@khp.kz</a:t>
            </a:r>
            <a:endParaRPr lang="ru-RU" sz="1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46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4DE6AA7-B20C-0B4E-869D-C347D0231489}"/>
              </a:ext>
            </a:extLst>
          </p:cNvPr>
          <p:cNvSpPr txBox="1"/>
          <p:nvPr/>
        </p:nvSpPr>
        <p:spPr>
          <a:xfrm>
            <a:off x="536965" y="1435447"/>
            <a:ext cx="10966142" cy="4758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ОЮЛ «Казахстанский союз химической промышленности»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(далее – Казхимпром) создан в целях поддержки развития предпринимательства в химической промышленности. КАЗХИМПРОМ аккредитован в Министерстве индустрии и инфраструктурного развития,  в Министерстве торговли и интеграции Республики Казахстан а так же в Национальной палате предпринимателей «Атамекен» и выполняет функции НПП РК «Атамекен» в следующих направлениях:</a:t>
            </a:r>
          </a:p>
          <a:p>
            <a:pPr algn="just">
              <a:lnSpc>
                <a:spcPct val="150000"/>
              </a:lnSpc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1) по представительству, защите прав и законных интересов субъектов предпринимательства;</a:t>
            </a:r>
          </a:p>
          <a:p>
            <a:pPr algn="just">
              <a:lnSpc>
                <a:spcPct val="150000"/>
              </a:lnSpc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2) в сфере организации поддержки и развития предпринимательства; </a:t>
            </a:r>
          </a:p>
          <a:p>
            <a:pPr algn="just">
              <a:lnSpc>
                <a:spcPct val="150000"/>
              </a:lnSpc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З) в сфере поддержки отечественного производства и повышения доли местного содержания;</a:t>
            </a:r>
          </a:p>
          <a:p>
            <a:pPr algn="just">
              <a:lnSpc>
                <a:spcPct val="150000"/>
              </a:lnSpc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4) в сфере подготовки, переподготовки повышения квалификации, разработки профессиональных стандартов, сертификации и аттестации кадров и развития технического и профессионального образования </a:t>
            </a:r>
          </a:p>
          <a:p>
            <a:pPr algn="just">
              <a:lnSpc>
                <a:spcPct val="150000"/>
              </a:lnSpc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5) в сфере обеспечения социального партнерства. 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2760" y="702462"/>
            <a:ext cx="113821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ИНФОРМАЦИЯ О СОЮЗЕ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178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92989FB-1024-49B7-BDF1-B3CE27D486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87D6F4-EC95-4EF1-A8AD-4B70386CE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F792DF-9D0A-4DB6-9A9E-7312F5A7E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74980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DE6AA7-B20C-0B4E-869D-C347D0231489}"/>
              </a:ext>
            </a:extLst>
          </p:cNvPr>
          <p:cNvSpPr txBox="1"/>
          <p:nvPr/>
        </p:nvSpPr>
        <p:spPr>
          <a:xfrm>
            <a:off x="449311" y="1351756"/>
            <a:ext cx="112933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Одно из крупнейших секторов по объему выбросов загрязняющих веществ является химическая промышленность. В связи с ростом концентрации углекислого газа (СО2) в атмосфере, актуальным решением стало декарбонизация экономики и энергетических систем. Декарбонизация подразумевает снижение выбросов углекислого газа (СО2). Актуальность декарбонизации энергетических систем возросла после вступления в силу Парижского соглашения по климату в 2016 г.</a:t>
            </a:r>
          </a:p>
          <a:p>
            <a:pPr algn="just">
              <a:lnSpc>
                <a:spcPct val="150000"/>
              </a:lnSpc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Европейская комиссия 14 июля представила масштабную программу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Fit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55. Она нацелена на сокращение в странах Евросоюза выбросов парниковых газов к 2030 году на 55% в сравнении с 1990 годом и достижение углеродной нейтральности континента к 2050-му. По данным компании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Ernst &amp; Young Global Limited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(EY)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углеродный налог в Казахстане может появиться в 2023–2025 годах. Данные тенденции, снизят экспорт углеводородов и потребление угля, но данный факт положительно скажется на развитие химической промышленности Казахстана, при наличие принятия стратегии ускоренного ее развития.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46535" y="713452"/>
            <a:ext cx="82906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ТЕНДЕНЦИИ ХИМИЧЕСКОЙ ОТРАСЛИ 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122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4350468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3" imgW="425" imgH="424" progId="TCLayout.ActiveDocument.1">
                  <p:embed/>
                </p:oleObj>
              </mc:Choice>
              <mc:Fallback>
                <p:oleObj name="Слайд think-cell" r:id="rId3" imgW="425" imgH="42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0926" y="294186"/>
            <a:ext cx="11530148" cy="1060992"/>
          </a:xfrm>
        </p:spPr>
        <p:txBody>
          <a:bodyPr vert="horz">
            <a:no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Характеристика химической промышленности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34361" y="1597296"/>
            <a:ext cx="10716834" cy="4203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>
                <a:solidFill>
                  <a:srgbClr val="1E18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Мировая отрасль химической промышленности является одной из:                               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Крупнейших в мире по объему производства;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Наиболее диверсифицированных с точки зрения ассортимента товара;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Самых высоких показателей производительности труда;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Капиталоемких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Наиболее наукоемких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 Европе, по объему выпуска превышает машиностроения, автомобилестроения, телекоммуникации, уступает лишь фармацевтике.</a:t>
            </a:r>
          </a:p>
          <a:p>
            <a:pPr algn="just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Удельные инвестиции в инновации превышают машиностроение, автомобилестроение, телекоммуникации, уступая только фармацевтике.</a:t>
            </a:r>
          </a:p>
        </p:txBody>
      </p:sp>
    </p:spTree>
    <p:extLst>
      <p:ext uri="{BB962C8B-B14F-4D97-AF65-F5344CB8AC3E}">
        <p14:creationId xmlns:p14="http://schemas.microsoft.com/office/powerpoint/2010/main" val="1525402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418014" y="1280938"/>
            <a:ext cx="11277598" cy="5262880"/>
          </a:xfrm>
        </p:spPr>
        <p:txBody>
          <a:bodyPr>
            <a:noAutofit/>
          </a:bodyPr>
          <a:lstStyle/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Объем импорта химической и смежных отраслей продукции с каждым годом растет на 15-20%.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Общий объем экспорта составляет 2,869 млрд. долларов на 2020г.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Общий объем импорта составляет 5,71 млрд. долларов на 2020г.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Объем импорта в 2 с лишним раза больше экспорта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Экспортируется в основном сырье и продукция низкого передела, а импортируется продукция высокого передела.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Основные товары экспорта: элементы химические радиоактивные и изотопы радиоактивные; удобрения минеральные или химические;</a:t>
            </a:r>
            <a:r>
              <a:rPr lang="kk-KZ" sz="1800" dirty="0">
                <a:latin typeface="Arial" panose="020B0604020202020204" pitchFamily="34" charset="0"/>
                <a:cs typeface="Arial" panose="020B0604020202020204" pitchFamily="34" charset="0"/>
              </a:rPr>
              <a:t> углеводороды ациклические и циклические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; полимеры пропилена; водород, газы инертные и прочие; оксиды и гидроксиды хрома и т.д.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Основные товары импорта: удобрения минеральные или химические; серная кислота; олеум; карбонаты;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пероксокарбонаты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; карбонат аммония технический, содержащий карбонат аммония; полимеры этилена в первичных формах; шины и покрышки пневматические резиновые новые; инсектициды, родентициды, фунгициды, гербициды,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противовсходовые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средства и регуляторы роста растений; косметические средства или средства для макияжа и средства для ухода за кожей; краски и лаки, бытовая химия и</a:t>
            </a:r>
            <a:r>
              <a:rPr lang="kk-KZ" sz="1800" dirty="0">
                <a:latin typeface="Arial" panose="020B0604020202020204" pitchFamily="34" charset="0"/>
                <a:cs typeface="Arial" panose="020B0604020202020204" pitchFamily="34" charset="0"/>
              </a:rPr>
              <a:t> т.д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На сегодня доля в ВВП в химической промышленности Казахстана составляет 0,25%.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Доля химической промышленности в ВВП у других стран: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Россия - 2%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Азербайджан – 5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%;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Узбекистан - 1%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Корея– 1,6%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США – 2%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Китай – 8%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Германия – 10%.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Химическая промышленность в ВВП может вырасти до 2,5-3%.</a:t>
            </a:r>
            <a:endParaRPr lang="ru-RU" sz="1800" cap="al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8014" y="578831"/>
            <a:ext cx="82561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cap="all" dirty="0">
                <a:latin typeface="Arial" panose="020B0604020202020204" pitchFamily="34" charset="0"/>
                <a:cs typeface="Arial" panose="020B0604020202020204" pitchFamily="34" charset="0"/>
              </a:rPr>
              <a:t>ХИМИЧЕСКАЯ ОТРАСЛЬ КАЗАХСТАНА</a:t>
            </a:r>
          </a:p>
        </p:txBody>
      </p:sp>
    </p:spTree>
    <p:extLst>
      <p:ext uri="{BB962C8B-B14F-4D97-AF65-F5344CB8AC3E}">
        <p14:creationId xmlns:p14="http://schemas.microsoft.com/office/powerpoint/2010/main" val="4294839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9064564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3" imgW="425" imgH="424" progId="TCLayout.ActiveDocument.1">
                  <p:embed/>
                </p:oleObj>
              </mc:Choice>
              <mc:Fallback>
                <p:oleObj name="Слайд think-cell" r:id="rId3" imgW="425" imgH="42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122" y="874141"/>
            <a:ext cx="11311608" cy="940788"/>
          </a:xfrm>
        </p:spPr>
        <p:txBody>
          <a:bodyPr vert="horz">
            <a:no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Список проблемных вопросов  ХИМИЧЕСКОЙ ПРОМЫШЛЕННОСТИ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5122" y="1846218"/>
            <a:ext cx="11016344" cy="3809228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v"/>
            </a:pP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Доступ к сырью предприятий химической промышленности выпускаемые недропользователями.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Не исполняется послание Президента Республики Казахстан от 1 сентября 2020 года по обеспечению предприятий обрабатывающей промышленности отечественным сырьём.</a:t>
            </a:r>
          </a:p>
          <a:p>
            <a:pPr lvl="0" algn="just"/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Пути решения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Внесение необходимых поправок в закон о промышленной политике и кодекс о недрах (проект поправок от Казхимпром подготовлен и направлен в адрес КОП НПП «Атамекен»).</a:t>
            </a:r>
          </a:p>
        </p:txBody>
      </p:sp>
    </p:spTree>
    <p:extLst>
      <p:ext uri="{BB962C8B-B14F-4D97-AF65-F5344CB8AC3E}">
        <p14:creationId xmlns:p14="http://schemas.microsoft.com/office/powerpoint/2010/main" val="1304577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9064564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3" imgW="425" imgH="424" progId="TCLayout.ActiveDocument.1">
                  <p:embed/>
                </p:oleObj>
              </mc:Choice>
              <mc:Fallback>
                <p:oleObj name="Слайд think-cell" r:id="rId3" imgW="425" imgH="424" progId="TCLayout.ActiveDocument.1">
                  <p:embed/>
                  <p:pic>
                    <p:nvPicPr>
                      <p:cNvPr id="5" name="Объект 4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5122" y="1814929"/>
            <a:ext cx="11282858" cy="467509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Отсутствие доступа бизнеса к следующим базовым химическим продуктам (метанол, аммиак, этилен, пропилен, бензол, окись этилена, каустическая сода, базовые масла, амины, гликоли, минеральные и химические удобрения, буровые реагенты, хлор, </a:t>
            </a:r>
            <a:r>
              <a:rPr lang="ru-R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кальцый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хлор, калий хлор, катализаторы, </a:t>
            </a:r>
            <a:r>
              <a:rPr lang="ru-R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противотурбулентные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присадки, бихромат натрия и </a:t>
            </a:r>
            <a:r>
              <a:rPr lang="ru-R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т.д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Пути решения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производства данных продуктов, за счет государственных средств на базе действующих СЭЗ и других имеющихся площадках.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Создание структуры либо наделение полномочиями с функциями интегратора цепочек добавленной стоимости в химической промышленности при участии бизнес сообщества (союзы).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25122" y="874141"/>
            <a:ext cx="11311608" cy="940788"/>
          </a:xfrm>
        </p:spPr>
        <p:txBody>
          <a:bodyPr vert="horz">
            <a:no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Список проблемных вопросов  ХИМИЧЕСКОЙ ПРОМЫШЛЕННОСТИ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725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4570" y="1668333"/>
            <a:ext cx="11213555" cy="4958879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Отсутствие доступного финансирования проектов обрабатывающей промышленности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Пути решения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Предоставление инструментов доступного финансирование через ФРП (фонд развитие промышленности), при участии организованного бизнес сообщества (союзы), таких как: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-Предоставление промышленных грантов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-Финансирование НИОКР и трансферта технологий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-участие в проектах химической промышленности путем вхождения до 70% в участники проекта.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Ограничен доступ к регулируемым рынкам сбыта (</a:t>
            </a:r>
            <a:r>
              <a:rPr lang="ru-R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недропользователи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Самрук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Пути решения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Включение отраслевых союзов как сторону при заключении добровольных соглашений с недропользователями, НПП, МИИР и МЭ.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Внесение соответствующих изменений в правила закупок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недропозователей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по приоритетности закупок ОТП при участии бизнес сообщества (союзы)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25122" y="874141"/>
            <a:ext cx="11311608" cy="940788"/>
          </a:xfrm>
        </p:spPr>
        <p:txBody>
          <a:bodyPr vert="horz">
            <a:no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Список проблемных вопросов  ХИМИЧЕСКОЙ ПРОМЫШЛЕННОСТИ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425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564908" y="1756714"/>
            <a:ext cx="11032035" cy="43041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Повышение эффективности взаимодействия бизнеса и власти</a:t>
            </a:r>
          </a:p>
          <a:p>
            <a:pPr algn="just"/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Пути решения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Подготовка и принятие правительством документа ответственного за развитие химической промышленности на 15-20 лет.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Создание постоянно действующего органа при участии главы государства по постоянному рассмотрению вопросов химической промышленности.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25122" y="874141"/>
            <a:ext cx="11311608" cy="940788"/>
          </a:xfrm>
        </p:spPr>
        <p:txBody>
          <a:bodyPr vert="horz">
            <a:no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Список проблемных вопросов  ХИМИЧЕСКОЙ ПРОМЫШЛЕННОСТИ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4158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ividendVTI">
  <a:themeElements>
    <a:clrScheme name="DividendVT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Avenir Next LT Pro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3258</TotalTime>
  <Words>1351</Words>
  <Application>Microsoft Office PowerPoint</Application>
  <PresentationFormat>Широкоэкранный</PresentationFormat>
  <Paragraphs>138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</vt:lpstr>
      <vt:lpstr>Arial Black</vt:lpstr>
      <vt:lpstr>Avenir Next LT Pro</vt:lpstr>
      <vt:lpstr>Calibri</vt:lpstr>
      <vt:lpstr>Corbel</vt:lpstr>
      <vt:lpstr>Times New Roman</vt:lpstr>
      <vt:lpstr>Wingdings</vt:lpstr>
      <vt:lpstr>Wingdings 2</vt:lpstr>
      <vt:lpstr>DividendVTI</vt:lpstr>
      <vt:lpstr>Слайд think-cell</vt:lpstr>
      <vt:lpstr>Доклад ОЮЛ «КАЗАХСТАНСКИЙ СОЮЗ ХИМИЧЕСКОЙ ПРОМЫШЛЕННОСТИ»</vt:lpstr>
      <vt:lpstr>Презентация PowerPoint</vt:lpstr>
      <vt:lpstr>Презентация PowerPoint</vt:lpstr>
      <vt:lpstr>Характеристика химической промышленности</vt:lpstr>
      <vt:lpstr>Презентация PowerPoint</vt:lpstr>
      <vt:lpstr>Список проблемных вопросов  ХИМИЧЕСКОЙ ПРОМЫШЛЕННОСТИ</vt:lpstr>
      <vt:lpstr>Список проблемных вопросов  ХИМИЧЕСКОЙ ПРОМЫШЛЕННОСТИ</vt:lpstr>
      <vt:lpstr>Список проблемных вопросов  ХИМИЧЕСКОЙ ПРОМЫШЛЕННОСТИ</vt:lpstr>
      <vt:lpstr>Список проблемных вопросов  ХИМИЧЕСКОЙ ПРОМЫШЛЕННОСТИ</vt:lpstr>
      <vt:lpstr>список проблемных вопросов отрасли</vt:lpstr>
      <vt:lpstr>список проблемных вопросов отрасли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химической промышленности                                 Республики Казахстан</dc:title>
  <dc:creator>anel smagulova</dc:creator>
  <cp:lastModifiedBy>Райхан Жоламбетова</cp:lastModifiedBy>
  <cp:revision>202</cp:revision>
  <dcterms:created xsi:type="dcterms:W3CDTF">2020-06-19T11:21:11Z</dcterms:created>
  <dcterms:modified xsi:type="dcterms:W3CDTF">2021-09-16T03:04:31Z</dcterms:modified>
</cp:coreProperties>
</file>