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4"/>
  </p:notesMasterIdLst>
  <p:sldIdLst>
    <p:sldId id="259" r:id="rId6"/>
    <p:sldId id="823" r:id="rId7"/>
    <p:sldId id="794" r:id="rId8"/>
    <p:sldId id="818" r:id="rId9"/>
    <p:sldId id="822" r:id="rId10"/>
    <p:sldId id="803" r:id="rId11"/>
    <p:sldId id="1040" r:id="rId12"/>
    <p:sldId id="1039" r:id="rId13"/>
  </p:sldIdLst>
  <p:sldSz cx="12192000" cy="6858000"/>
  <p:notesSz cx="6797675" cy="9926638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merlan Abdrakhmanov" initials="TA" lastIdx="34" clrIdx="6">
    <p:extLst>
      <p:ext uri="{19B8F6BF-5375-455C-9EA6-DF929625EA0E}">
        <p15:presenceInfo xmlns:p15="http://schemas.microsoft.com/office/powerpoint/2012/main" userId="S::tamerlan.abdrakhmanov@pwc.com::d4855f9b-4ff8-4ef4-b9ab-b118184bf8a6" providerId="AD"/>
      </p:ext>
    </p:extLst>
  </p:cmAuthor>
  <p:cmAuthor id="1" name="Sabrina Ziegler" initials="SZ" lastIdx="15" clrIdx="0">
    <p:extLst>
      <p:ext uri="{19B8F6BF-5375-455C-9EA6-DF929625EA0E}">
        <p15:presenceInfo xmlns:p15="http://schemas.microsoft.com/office/powerpoint/2012/main" userId="Sabrina Ziegler" providerId="None"/>
      </p:ext>
    </p:extLst>
  </p:cmAuthor>
  <p:cmAuthor id="8" name="Мирас Утепов" initials="МУ" lastIdx="2" clrIdx="7">
    <p:extLst>
      <p:ext uri="{19B8F6BF-5375-455C-9EA6-DF929625EA0E}">
        <p15:presenceInfo xmlns:p15="http://schemas.microsoft.com/office/powerpoint/2012/main" userId="S-1-5-21-2285693717-1874898092-507382775-1681" providerId="AD"/>
      </p:ext>
    </p:extLst>
  </p:cmAuthor>
  <p:cmAuthor id="2" name="Stephanie Baguet" initials="SB" lastIdx="18" clrIdx="1">
    <p:extLst>
      <p:ext uri="{19B8F6BF-5375-455C-9EA6-DF929625EA0E}">
        <p15:presenceInfo xmlns:p15="http://schemas.microsoft.com/office/powerpoint/2012/main" userId="S::stephanie.baguet@pwc.com::94d1b6a9-a928-4bdf-b47f-06377231c17c" providerId="AD"/>
      </p:ext>
    </p:extLst>
  </p:cmAuthor>
  <p:cmAuthor id="9" name="Каныш Калиев" initials="КК" lastIdx="14" clrIdx="8">
    <p:extLst>
      <p:ext uri="{19B8F6BF-5375-455C-9EA6-DF929625EA0E}">
        <p15:presenceInfo xmlns:p15="http://schemas.microsoft.com/office/powerpoint/2012/main" userId="S::k.kaliyev@kcm-kazyna.kz::e3ceba58-4875-4d10-bacd-77fd4b0d2813" providerId="AD"/>
      </p:ext>
    </p:extLst>
  </p:cmAuthor>
  <p:cmAuthor id="3" name="Simarjit Singh" initials="SS" lastIdx="2" clrIdx="2">
    <p:extLst>
      <p:ext uri="{19B8F6BF-5375-455C-9EA6-DF929625EA0E}">
        <p15:presenceInfo xmlns:p15="http://schemas.microsoft.com/office/powerpoint/2012/main" userId="S::simarjit.singh@pwc.com::09025863-2018-4193-ac71-ab84f02f7ff9" providerId="AD"/>
      </p:ext>
    </p:extLst>
  </p:cmAuthor>
  <p:cmAuthor id="4" name="Alexandra Bellon" initials="AB" lastIdx="1" clrIdx="3">
    <p:extLst>
      <p:ext uri="{19B8F6BF-5375-455C-9EA6-DF929625EA0E}">
        <p15:presenceInfo xmlns:p15="http://schemas.microsoft.com/office/powerpoint/2012/main" userId="Alexandra Bellon" providerId="None"/>
      </p:ext>
    </p:extLst>
  </p:cmAuthor>
  <p:cmAuthor id="5" name="Gabbas Yerzhanov" initials="GY" lastIdx="6" clrIdx="4">
    <p:extLst>
      <p:ext uri="{19B8F6BF-5375-455C-9EA6-DF929625EA0E}">
        <p15:presenceInfo xmlns:p15="http://schemas.microsoft.com/office/powerpoint/2012/main" userId="S::Gyerzhanov@kcm-kazyna.kz::a04ccda0-3846-4b6c-8512-7550ead36445" providerId="AD"/>
      </p:ext>
    </p:extLst>
  </p:cmAuthor>
  <p:cmAuthor id="6" name="777" initials="7" lastIdx="3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8254F"/>
    <a:srgbClr val="376092"/>
    <a:srgbClr val="5E4830"/>
    <a:srgbClr val="CBB889"/>
    <a:srgbClr val="4A7CB2"/>
    <a:srgbClr val="FCC30B"/>
    <a:srgbClr val="082C53"/>
    <a:srgbClr val="0E131F"/>
    <a:srgbClr val="C6D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6400" autoAdjust="0"/>
  </p:normalViewPr>
  <p:slideViewPr>
    <p:cSldViewPr snapToGrid="0">
      <p:cViewPr varScale="1">
        <p:scale>
          <a:sx n="99" d="100"/>
          <a:sy n="99" d="100"/>
        </p:scale>
        <p:origin x="84" y="174"/>
      </p:cViewPr>
      <p:guideLst>
        <p:guide orient="horz" pos="26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elmukhamedgalieva\Downloads\&#1054;&#1090;&#1095;&#1077;&#1090;%20&#1044;&#1054;%20&#1087;&#1086;&#1088;&#1090;&#1092;&#1077;&#1083;&#1100;%202021073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elmukhamedgalieva\Downloads\&#1054;&#1090;&#1095;&#1077;&#1090;%20&#1044;&#1054;%20&#1087;&#1086;&#1088;&#1090;&#1092;&#1077;&#1083;&#1100;%202021073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v>ывыв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05-C640-8546-C29124D1F03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05-C640-8546-C29124D1F03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405-C640-8546-C29124D1F03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405-C640-8546-C29124D1F03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405-C640-8546-C29124D1F03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405-C640-8546-C29124D1F03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405-C640-8546-C29124D1F03D}"/>
              </c:ext>
            </c:extLst>
          </c:dPt>
          <c:dLbls>
            <c:dLbl>
              <c:idx val="0"/>
              <c:layout>
                <c:manualLayout>
                  <c:x val="0.15559516077145646"/>
                  <c:y val="-4.98023436929898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05-C640-8546-C29124D1F03D}"/>
                </c:ext>
              </c:extLst>
            </c:dLbl>
            <c:dLbl>
              <c:idx val="1"/>
              <c:layout>
                <c:manualLayout>
                  <c:x val="-1.650251705151811E-2"/>
                  <c:y val="0.127131782945736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05-C640-8546-C29124D1F03D}"/>
                </c:ext>
              </c:extLst>
            </c:dLbl>
            <c:dLbl>
              <c:idx val="2"/>
              <c:layout>
                <c:manualLayout>
                  <c:x val="-0.16974017538704342"/>
                  <c:y val="9.92248062015502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05-C640-8546-C29124D1F03D}"/>
                </c:ext>
              </c:extLst>
            </c:dLbl>
            <c:dLbl>
              <c:idx val="3"/>
              <c:layout>
                <c:manualLayout>
                  <c:x val="-0.17209767782297458"/>
                  <c:y val="9.4940451476697692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05-C640-8546-C29124D1F03D}"/>
                </c:ext>
              </c:extLst>
            </c:dLbl>
            <c:dLbl>
              <c:idx val="4"/>
              <c:layout>
                <c:manualLayout>
                  <c:x val="-0.15323765833552533"/>
                  <c:y val="-8.68217054263565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05-C640-8546-C29124D1F03D}"/>
                </c:ext>
              </c:extLst>
            </c:dLbl>
            <c:dLbl>
              <c:idx val="5"/>
              <c:layout>
                <c:manualLayout>
                  <c:x val="-0.10608760961690214"/>
                  <c:y val="-0.137003877636780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05-C640-8546-C29124D1F03D}"/>
                </c:ext>
              </c:extLst>
            </c:dLbl>
            <c:dLbl>
              <c:idx val="6"/>
              <c:layout>
                <c:manualLayout>
                  <c:x val="-5.8937560898279014E-2"/>
                  <c:y val="-0.151937984496124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05-C640-8546-C29124D1F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Лист1!$D$3:$D$9</c:f>
              <c:strCache>
                <c:ptCount val="7"/>
                <c:pt idx="0">
                  <c:v>Транспорт и логистика</c:v>
                </c:pt>
                <c:pt idx="1">
                  <c:v>Энергетика</c:v>
                </c:pt>
                <c:pt idx="2">
                  <c:v>Производство продуктов питания и напитков</c:v>
                </c:pt>
                <c:pt idx="3">
                  <c:v>Производство бумаги и бумажной продукции</c:v>
                </c:pt>
                <c:pt idx="4">
                  <c:v>Производство строительных материалов</c:v>
                </c:pt>
                <c:pt idx="5">
                  <c:v>Химия и нефтехимия</c:v>
                </c:pt>
                <c:pt idx="6">
                  <c:v>Прочее</c:v>
                </c:pt>
              </c:strCache>
            </c:strRef>
          </c:cat>
          <c:val>
            <c:numRef>
              <c:f>Лист1!$F$3:$F$9</c:f>
              <c:numCache>
                <c:formatCode>0%</c:formatCode>
                <c:ptCount val="7"/>
                <c:pt idx="0">
                  <c:v>0.43974067529163369</c:v>
                </c:pt>
                <c:pt idx="1">
                  <c:v>0.17517499511509649</c:v>
                </c:pt>
                <c:pt idx="2">
                  <c:v>0.1668274814721441</c:v>
                </c:pt>
                <c:pt idx="3">
                  <c:v>4.799457855962868E-2</c:v>
                </c:pt>
                <c:pt idx="4">
                  <c:v>4.6549759992329694E-2</c:v>
                </c:pt>
                <c:pt idx="5">
                  <c:v>3.85342913808044E-2</c:v>
                </c:pt>
                <c:pt idx="6">
                  <c:v>8.5178218188362909E-2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405-C640-8546-C29124D1F03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381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70-2647-925E-8F2DB57B37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70-2647-925E-8F2DB57B37B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70-2647-925E-8F2DB57B37B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70-2647-925E-8F2DB57B37B2}"/>
              </c:ext>
            </c:extLst>
          </c:dPt>
          <c:dLbls>
            <c:dLbl>
              <c:idx val="0"/>
              <c:layout>
                <c:manualLayout>
                  <c:x val="4.1630881591282989E-2"/>
                  <c:y val="0.133333333333333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0-2647-925E-8F2DB57B37B2}"/>
                </c:ext>
              </c:extLst>
            </c:dLbl>
            <c:dLbl>
              <c:idx val="1"/>
              <c:layout>
                <c:manualLayout>
                  <c:x val="-0.13253784885149358"/>
                  <c:y val="-0.127131778441044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70-2647-925E-8F2DB57B37B2}"/>
                </c:ext>
              </c:extLst>
            </c:dLbl>
            <c:dLbl>
              <c:idx val="2"/>
              <c:layout>
                <c:manualLayout>
                  <c:x val="-3.3825091292917504E-2"/>
                  <c:y val="-0.148837209302325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0-2647-925E-8F2DB57B37B2}"/>
                </c:ext>
              </c:extLst>
            </c:dLbl>
            <c:dLbl>
              <c:idx val="3"/>
              <c:layout>
                <c:manualLayout>
                  <c:x val="0.10331434385440028"/>
                  <c:y val="-0.1395349243335212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70-2647-925E-8F2DB57B37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Лист2!$G$4:$G$7</c:f>
              <c:strCache>
                <c:ptCount val="4"/>
                <c:pt idx="0">
                  <c:v>Казахстан</c:v>
                </c:pt>
                <c:pt idx="1">
                  <c:v>Китайская Народная Республика</c:v>
                </c:pt>
                <c:pt idx="2">
                  <c:v>Россия</c:v>
                </c:pt>
                <c:pt idx="3">
                  <c:v>Прочие</c:v>
                </c:pt>
              </c:strCache>
            </c:strRef>
          </c:cat>
          <c:val>
            <c:numRef>
              <c:f>Лист2!$I$4:$I$7</c:f>
              <c:numCache>
                <c:formatCode>0%</c:formatCode>
                <c:ptCount val="4"/>
                <c:pt idx="0">
                  <c:v>0.93</c:v>
                </c:pt>
                <c:pt idx="1">
                  <c:v>0.03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70-2647-925E-8F2DB57B37B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381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3113F-5815-4E0D-A520-2ACF06B59D1A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8E3700-C6CD-406A-B8A3-043DD1926B2B}">
      <dgm:prSet custT="1"/>
      <dgm:spPr>
        <a:ln>
          <a:solidFill>
            <a:srgbClr val="C0A062"/>
          </a:solidFill>
        </a:ln>
      </dgm:spPr>
      <dgm:t>
        <a:bodyPr/>
        <a:lstStyle/>
        <a:p>
          <a:r>
            <a:rPr lang="ru-RU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Ключевые результаты ККМ за </a:t>
          </a:r>
          <a:r>
            <a:rPr lang="en-US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 </a:t>
          </a:r>
          <a:r>
            <a:rPr lang="en-US" sz="900" b="1" i="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</a:t>
          </a:r>
          <a:r>
            <a:rPr lang="ru-RU" sz="900" b="1" i="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ол</a:t>
          </a:r>
          <a:r>
            <a:rPr lang="ru-RU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202</a:t>
          </a:r>
          <a:r>
            <a:rPr lang="en-US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ru-RU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года:</a:t>
          </a:r>
        </a:p>
      </dgm:t>
    </dgm:pt>
    <dgm:pt modelId="{75C8101E-36C2-4576-BCA9-D3686472BF72}" type="parTrans" cxnId="{11BD5E98-678D-4A74-A0AE-4D008FCF53C9}">
      <dgm:prSet/>
      <dgm:spPr/>
      <dgm:t>
        <a:bodyPr/>
        <a:lstStyle/>
        <a:p>
          <a:endParaRPr lang="ru-RU" sz="2000"/>
        </a:p>
      </dgm:t>
    </dgm:pt>
    <dgm:pt modelId="{E0B1DA2D-101A-4978-9991-AF5E79F028D1}" type="sibTrans" cxnId="{11BD5E98-678D-4A74-A0AE-4D008FCF53C9}">
      <dgm:prSet/>
      <dgm:spPr>
        <a:solidFill>
          <a:schemeClr val="bg1"/>
        </a:solidFill>
        <a:ln>
          <a:solidFill>
            <a:srgbClr val="C0A062"/>
          </a:solidFill>
        </a:ln>
      </dgm:spPr>
      <dgm:t>
        <a:bodyPr/>
        <a:lstStyle/>
        <a:p>
          <a:endParaRPr lang="ru-RU" sz="900">
            <a:solidFill>
              <a:srgbClr val="1634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F7E6FB-6946-417F-AEF5-0B09CCB2CF63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  <a:r>
            <a:rPr lang="en-US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 участием ККМ </a:t>
          </a:r>
        </a:p>
      </dgm:t>
    </dgm:pt>
    <dgm:pt modelId="{897051FD-7003-4D39-ADD6-4BB963E4AD98}" type="parTrans" cxnId="{019C05C4-E294-4C09-B993-637F3EC02857}">
      <dgm:prSet/>
      <dgm:spPr/>
      <dgm:t>
        <a:bodyPr/>
        <a:lstStyle/>
        <a:p>
          <a:endParaRPr lang="ru-RU" sz="2000"/>
        </a:p>
      </dgm:t>
    </dgm:pt>
    <dgm:pt modelId="{382EB357-B00D-4072-B980-8A8D1E51BB92}" type="sibTrans" cxnId="{019C05C4-E294-4C09-B993-637F3EC02857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pPr algn="ctr"/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41405A-AF13-4A60-BC39-66E0B32DDED7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процента инвестиций ККМ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вложено в экономику РК</a:t>
          </a:r>
        </a:p>
      </dgm:t>
    </dgm:pt>
    <dgm:pt modelId="{6BDEE0B1-5DED-4CE4-A22D-5A5C3736C3F3}" type="parTrans" cxnId="{C6401BF5-1228-4177-A6AC-B7FF6DE059EC}">
      <dgm:prSet/>
      <dgm:spPr/>
      <dgm:t>
        <a:bodyPr/>
        <a:lstStyle/>
        <a:p>
          <a:endParaRPr lang="ru-RU" sz="2000"/>
        </a:p>
      </dgm:t>
    </dgm:pt>
    <dgm:pt modelId="{E935175C-8114-409E-9311-B7724889E215}" type="sibTrans" cxnId="{C6401BF5-1228-4177-A6AC-B7FF6DE059EC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3FF768-8E90-44B7-9FF4-FFE3D98D9B07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процентов инвестиций ККМ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РК направлено в несырьевой сектор </a:t>
          </a:r>
          <a:endParaRPr lang="en-US" sz="900" b="0" i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8E8550-C097-4B27-9E3F-1134A59DABD7}" type="parTrans" cxnId="{88E7DCF1-63E7-4FE5-A479-2CF264DA966F}">
      <dgm:prSet/>
      <dgm:spPr/>
      <dgm:t>
        <a:bodyPr/>
        <a:lstStyle/>
        <a:p>
          <a:endParaRPr lang="ru-RU" sz="2000"/>
        </a:p>
      </dgm:t>
    </dgm:pt>
    <dgm:pt modelId="{7EEAAEC5-4854-4A47-9848-4CAFCE59BE13}" type="sibTrans" cxnId="{88E7DCF1-63E7-4FE5-A479-2CF264DA966F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B5C64A-87AD-4D61-9EC9-DDDCD6CE61E7}">
      <dgm:prSet custT="1"/>
      <dgm:spPr>
        <a:ln>
          <a:noFill/>
        </a:ln>
      </dgm:spPr>
      <dgm:t>
        <a:bodyPr/>
        <a:lstStyle/>
        <a:p>
          <a:r>
            <a:rPr lang="ru-RU" sz="900" b="0" i="1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компани</a:t>
          </a:r>
          <a:r>
            <a:rPr lang="en-US" sz="900" b="0" i="1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я</a:t>
          </a:r>
          <a:r>
            <a:rPr lang="ru-RU" sz="900" b="0" i="1" dirty="0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проинвестирована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портфельными фондами ККМ </a:t>
          </a:r>
          <a:endParaRPr lang="en-GB" sz="900" b="0" i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02B0B2-4788-41C1-BA4E-FEF2A77AFC83}" type="parTrans" cxnId="{2E2220E5-F9B2-4FCE-BD2B-B30A7F55E0F1}">
      <dgm:prSet/>
      <dgm:spPr/>
      <dgm:t>
        <a:bodyPr/>
        <a:lstStyle/>
        <a:p>
          <a:endParaRPr lang="ru-RU" sz="2000"/>
        </a:p>
      </dgm:t>
    </dgm:pt>
    <dgm:pt modelId="{6688A0F7-1888-438A-B7EA-07F635FCC1B9}" type="sibTrans" cxnId="{2E2220E5-F9B2-4FCE-BD2B-B30A7F55E0F1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14CF0E-8721-4DEF-A620-CA6FBB33CD34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млрд. капитализации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</a:p>
      </dgm:t>
    </dgm:pt>
    <dgm:pt modelId="{164969A0-9F39-45B5-852B-B5860BFBAFEB}" type="parTrans" cxnId="{C6B17F7B-98CB-429F-986D-D4DA9D4E3499}">
      <dgm:prSet/>
      <dgm:spPr/>
      <dgm:t>
        <a:bodyPr/>
        <a:lstStyle/>
        <a:p>
          <a:endParaRPr lang="ru-RU"/>
        </a:p>
      </dgm:t>
    </dgm:pt>
    <dgm:pt modelId="{E227E68D-A602-4BBB-86A4-4CAC7B3F8993}" type="sibTrans" cxnId="{C6B17F7B-98CB-429F-986D-D4DA9D4E3499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8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CF8EAED-0838-411A-957C-4555822D7EA7}" type="pres">
      <dgm:prSet presAssocID="{6803113F-5815-4E0D-A520-2ACF06B59D1A}" presName="Name0" presStyleCnt="0">
        <dgm:presLayoutVars>
          <dgm:chMax val="7"/>
          <dgm:chPref val="7"/>
          <dgm:dir/>
        </dgm:presLayoutVars>
      </dgm:prSet>
      <dgm:spPr/>
    </dgm:pt>
    <dgm:pt modelId="{DDE0B89D-A125-40AC-A388-B9F2A6DAC3A7}" type="pres">
      <dgm:prSet presAssocID="{6803113F-5815-4E0D-A520-2ACF06B59D1A}" presName="Name1" presStyleCnt="0"/>
      <dgm:spPr/>
    </dgm:pt>
    <dgm:pt modelId="{21A1F6A5-EA82-40DE-8A7A-C5ACE6A6A4E8}" type="pres">
      <dgm:prSet presAssocID="{E0B1DA2D-101A-4978-9991-AF5E79F028D1}" presName="picture_1" presStyleCnt="0"/>
      <dgm:spPr/>
    </dgm:pt>
    <dgm:pt modelId="{21CD2B15-E6D1-4203-8D5B-034B1060A693}" type="pres">
      <dgm:prSet presAssocID="{E0B1DA2D-101A-4978-9991-AF5E79F028D1}" presName="pictureRepeatNode" presStyleLbl="alignImgPlace1" presStyleIdx="0" presStyleCnt="6" custScaleX="90115" custScaleY="88144"/>
      <dgm:spPr/>
    </dgm:pt>
    <dgm:pt modelId="{8DFC45CD-C1A9-499C-A3F4-E97D48CD70AD}" type="pres">
      <dgm:prSet presAssocID="{F28E3700-C6CD-406A-B8A3-043DD1926B2B}" presName="text_1" presStyleLbl="node1" presStyleIdx="0" presStyleCnt="0" custScaleX="125359" custLinFactNeighborX="-1775" custLinFactNeighborY="-88412">
        <dgm:presLayoutVars>
          <dgm:bulletEnabled val="1"/>
        </dgm:presLayoutVars>
      </dgm:prSet>
      <dgm:spPr/>
    </dgm:pt>
    <dgm:pt modelId="{7752D9CC-11DC-409C-A208-B40D6E21364B}" type="pres">
      <dgm:prSet presAssocID="{382EB357-B00D-4072-B980-8A8D1E51BB92}" presName="picture_2" presStyleCnt="0"/>
      <dgm:spPr/>
    </dgm:pt>
    <dgm:pt modelId="{546E13E0-AF2C-416F-BA58-9CBF70CFD465}" type="pres">
      <dgm:prSet presAssocID="{382EB357-B00D-4072-B980-8A8D1E51BB92}" presName="pictureRepeatNode" presStyleLbl="alignImgPlace1" presStyleIdx="1" presStyleCnt="6"/>
      <dgm:spPr/>
    </dgm:pt>
    <dgm:pt modelId="{D4FA762D-BA8D-47CF-8835-F7A2D0A59022}" type="pres">
      <dgm:prSet presAssocID="{74F7E6FB-6946-417F-AEF5-0B09CCB2CF63}" presName="line_2" presStyleLbl="parChTrans1D1" presStyleIdx="0" presStyleCnt="5"/>
      <dgm:spPr>
        <a:ln>
          <a:solidFill>
            <a:srgbClr val="163479"/>
          </a:solidFill>
        </a:ln>
      </dgm:spPr>
    </dgm:pt>
    <dgm:pt modelId="{6F91C27B-8141-45E0-A5CA-76AD52E3C511}" type="pres">
      <dgm:prSet presAssocID="{74F7E6FB-6946-417F-AEF5-0B09CCB2CF63}" presName="textparent_2" presStyleLbl="node1" presStyleIdx="0" presStyleCnt="0"/>
      <dgm:spPr/>
    </dgm:pt>
    <dgm:pt modelId="{17774123-2B6D-4E88-9FAA-4B770279745A}" type="pres">
      <dgm:prSet presAssocID="{74F7E6FB-6946-417F-AEF5-0B09CCB2CF63}" presName="text_2" presStyleLbl="revTx" presStyleIdx="0" presStyleCnt="5" custScaleX="128879" custScaleY="92798">
        <dgm:presLayoutVars>
          <dgm:bulletEnabled val="1"/>
        </dgm:presLayoutVars>
      </dgm:prSet>
      <dgm:spPr/>
    </dgm:pt>
    <dgm:pt modelId="{3C70F9D2-BF0B-4412-B9AC-88F0F4AD473D}" type="pres">
      <dgm:prSet presAssocID="{E227E68D-A602-4BBB-86A4-4CAC7B3F8993}" presName="picture_3" presStyleCnt="0"/>
      <dgm:spPr/>
    </dgm:pt>
    <dgm:pt modelId="{DA0DC9E8-7219-4A05-A19B-0E2478AC12C1}" type="pres">
      <dgm:prSet presAssocID="{E227E68D-A602-4BBB-86A4-4CAC7B3F8993}" presName="pictureRepeatNode" presStyleLbl="alignImgPlace1" presStyleIdx="2" presStyleCnt="6"/>
      <dgm:spPr/>
    </dgm:pt>
    <dgm:pt modelId="{0F69E30C-42C0-4151-9A22-9AEBB2560CF2}" type="pres">
      <dgm:prSet presAssocID="{0714CF0E-8721-4DEF-A620-CA6FBB33CD34}" presName="line_3" presStyleLbl="parChTrans1D1" presStyleIdx="1" presStyleCnt="5"/>
      <dgm:spPr>
        <a:ln>
          <a:solidFill>
            <a:srgbClr val="163479"/>
          </a:solidFill>
        </a:ln>
      </dgm:spPr>
    </dgm:pt>
    <dgm:pt modelId="{C845C5CE-4760-4035-8795-B9A62BCE403E}" type="pres">
      <dgm:prSet presAssocID="{0714CF0E-8721-4DEF-A620-CA6FBB33CD34}" presName="textparent_3" presStyleLbl="node1" presStyleIdx="0" presStyleCnt="0"/>
      <dgm:spPr/>
    </dgm:pt>
    <dgm:pt modelId="{C574DD91-9284-4B21-9FDA-DFCD88CC185A}" type="pres">
      <dgm:prSet presAssocID="{0714CF0E-8721-4DEF-A620-CA6FBB33CD34}" presName="text_3" presStyleLbl="revTx" presStyleIdx="1" presStyleCnt="5">
        <dgm:presLayoutVars>
          <dgm:bulletEnabled val="1"/>
        </dgm:presLayoutVars>
      </dgm:prSet>
      <dgm:spPr/>
    </dgm:pt>
    <dgm:pt modelId="{26C2426D-89BB-4D0F-A820-597EA85FB65D}" type="pres">
      <dgm:prSet presAssocID="{E935175C-8114-409E-9311-B7724889E215}" presName="picture_4" presStyleCnt="0"/>
      <dgm:spPr/>
    </dgm:pt>
    <dgm:pt modelId="{CC92D41C-A6AD-40D2-B28B-BF0B74B52F88}" type="pres">
      <dgm:prSet presAssocID="{E935175C-8114-409E-9311-B7724889E215}" presName="pictureRepeatNode" presStyleLbl="alignImgPlace1" presStyleIdx="3" presStyleCnt="6"/>
      <dgm:spPr/>
    </dgm:pt>
    <dgm:pt modelId="{A9846697-78CC-4916-8E0D-1708108BA79E}" type="pres">
      <dgm:prSet presAssocID="{7B41405A-AF13-4A60-BC39-66E0B32DDED7}" presName="line_4" presStyleLbl="parChTrans1D1" presStyleIdx="2" presStyleCnt="5"/>
      <dgm:spPr>
        <a:ln>
          <a:solidFill>
            <a:srgbClr val="163479"/>
          </a:solidFill>
        </a:ln>
      </dgm:spPr>
    </dgm:pt>
    <dgm:pt modelId="{B96A9818-6323-4A55-A84B-1701D3EC6272}" type="pres">
      <dgm:prSet presAssocID="{7B41405A-AF13-4A60-BC39-66E0B32DDED7}" presName="textparent_4" presStyleLbl="node1" presStyleIdx="0" presStyleCnt="0"/>
      <dgm:spPr/>
    </dgm:pt>
    <dgm:pt modelId="{D36C33E8-D21E-4FA4-A958-3D7B40D61BE9}" type="pres">
      <dgm:prSet presAssocID="{7B41405A-AF13-4A60-BC39-66E0B32DDED7}" presName="text_4" presStyleLbl="revTx" presStyleIdx="2" presStyleCnt="5">
        <dgm:presLayoutVars>
          <dgm:bulletEnabled val="1"/>
        </dgm:presLayoutVars>
      </dgm:prSet>
      <dgm:spPr/>
    </dgm:pt>
    <dgm:pt modelId="{59340171-0801-4732-9E14-9502469CC900}" type="pres">
      <dgm:prSet presAssocID="{7EEAAEC5-4854-4A47-9848-4CAFCE59BE13}" presName="picture_5" presStyleCnt="0"/>
      <dgm:spPr/>
    </dgm:pt>
    <dgm:pt modelId="{7C6EA5B9-5FA8-4329-92DD-EBC909E0E664}" type="pres">
      <dgm:prSet presAssocID="{7EEAAEC5-4854-4A47-9848-4CAFCE59BE13}" presName="pictureRepeatNode" presStyleLbl="alignImgPlace1" presStyleIdx="4" presStyleCnt="6"/>
      <dgm:spPr/>
    </dgm:pt>
    <dgm:pt modelId="{1BD7B023-FA0A-49B0-BC85-139A0969136F}" type="pres">
      <dgm:prSet presAssocID="{993FF768-8E90-44B7-9FF4-FFE3D98D9B07}" presName="line_5" presStyleLbl="parChTrans1D1" presStyleIdx="3" presStyleCnt="5"/>
      <dgm:spPr>
        <a:ln>
          <a:solidFill>
            <a:srgbClr val="163479"/>
          </a:solidFill>
        </a:ln>
      </dgm:spPr>
    </dgm:pt>
    <dgm:pt modelId="{1B570BD7-5F36-4740-BF48-2FCC96999807}" type="pres">
      <dgm:prSet presAssocID="{993FF768-8E90-44B7-9FF4-FFE3D98D9B07}" presName="textparent_5" presStyleLbl="node1" presStyleIdx="0" presStyleCnt="0"/>
      <dgm:spPr/>
    </dgm:pt>
    <dgm:pt modelId="{11BD4BEC-0925-42EB-8649-DD95ACCF0480}" type="pres">
      <dgm:prSet presAssocID="{993FF768-8E90-44B7-9FF4-FFE3D98D9B07}" presName="text_5" presStyleLbl="revTx" presStyleIdx="3" presStyleCnt="5" custLinFactNeighborX="2247" custLinFactNeighborY="-2697">
        <dgm:presLayoutVars>
          <dgm:bulletEnabled val="1"/>
        </dgm:presLayoutVars>
      </dgm:prSet>
      <dgm:spPr/>
    </dgm:pt>
    <dgm:pt modelId="{2F349B06-A417-4CF6-8A4A-1598BD380D7A}" type="pres">
      <dgm:prSet presAssocID="{6688A0F7-1888-438A-B7EA-07F635FCC1B9}" presName="picture_6" presStyleCnt="0"/>
      <dgm:spPr/>
    </dgm:pt>
    <dgm:pt modelId="{00BAF46F-8FD9-4F52-8FA3-B12166BDD2BB}" type="pres">
      <dgm:prSet presAssocID="{6688A0F7-1888-438A-B7EA-07F635FCC1B9}" presName="pictureRepeatNode" presStyleLbl="alignImgPlace1" presStyleIdx="5" presStyleCnt="6"/>
      <dgm:spPr/>
    </dgm:pt>
    <dgm:pt modelId="{1CC6CAED-B7E7-4590-9F51-D2488BCEC080}" type="pres">
      <dgm:prSet presAssocID="{1FB5C64A-87AD-4D61-9EC9-DDDCD6CE61E7}" presName="line_6" presStyleLbl="parChTrans1D1" presStyleIdx="4" presStyleCnt="5"/>
      <dgm:spPr>
        <a:ln>
          <a:solidFill>
            <a:srgbClr val="163479"/>
          </a:solidFill>
        </a:ln>
      </dgm:spPr>
    </dgm:pt>
    <dgm:pt modelId="{14B62F67-79A7-4C0F-A21B-6D72906D4829}" type="pres">
      <dgm:prSet presAssocID="{1FB5C64A-87AD-4D61-9EC9-DDDCD6CE61E7}" presName="textparent_6" presStyleLbl="node1" presStyleIdx="0" presStyleCnt="0"/>
      <dgm:spPr/>
    </dgm:pt>
    <dgm:pt modelId="{926525E8-5382-4593-B162-CD61669C8616}" type="pres">
      <dgm:prSet presAssocID="{1FB5C64A-87AD-4D61-9EC9-DDDCD6CE61E7}" presName="text_6" presStyleLbl="revTx" presStyleIdx="4" presStyleCnt="5">
        <dgm:presLayoutVars>
          <dgm:bulletEnabled val="1"/>
        </dgm:presLayoutVars>
      </dgm:prSet>
      <dgm:spPr/>
    </dgm:pt>
  </dgm:ptLst>
  <dgm:cxnLst>
    <dgm:cxn modelId="{0ABA6845-0704-4B6E-893D-3D2D7FE0F874}" type="presOf" srcId="{74F7E6FB-6946-417F-AEF5-0B09CCB2CF63}" destId="{17774123-2B6D-4E88-9FAA-4B770279745A}" srcOrd="0" destOrd="0" presId="urn:microsoft.com/office/officeart/2008/layout/CircularPictureCallout"/>
    <dgm:cxn modelId="{C6B17F7B-98CB-429F-986D-D4DA9D4E3499}" srcId="{6803113F-5815-4E0D-A520-2ACF06B59D1A}" destId="{0714CF0E-8721-4DEF-A620-CA6FBB33CD34}" srcOrd="2" destOrd="0" parTransId="{164969A0-9F39-45B5-852B-B5860BFBAFEB}" sibTransId="{E227E68D-A602-4BBB-86A4-4CAC7B3F8993}"/>
    <dgm:cxn modelId="{F04B8E88-493D-4568-81AE-10377C48BC5A}" type="presOf" srcId="{F28E3700-C6CD-406A-B8A3-043DD1926B2B}" destId="{8DFC45CD-C1A9-499C-A3F4-E97D48CD70AD}" srcOrd="0" destOrd="0" presId="urn:microsoft.com/office/officeart/2008/layout/CircularPictureCallout"/>
    <dgm:cxn modelId="{6F3CEA93-06AB-4A54-A09A-FBD993191A02}" type="presOf" srcId="{0714CF0E-8721-4DEF-A620-CA6FBB33CD34}" destId="{C574DD91-9284-4B21-9FDA-DFCD88CC185A}" srcOrd="0" destOrd="0" presId="urn:microsoft.com/office/officeart/2008/layout/CircularPictureCallout"/>
    <dgm:cxn modelId="{11BD5E98-678D-4A74-A0AE-4D008FCF53C9}" srcId="{6803113F-5815-4E0D-A520-2ACF06B59D1A}" destId="{F28E3700-C6CD-406A-B8A3-043DD1926B2B}" srcOrd="0" destOrd="0" parTransId="{75C8101E-36C2-4576-BCA9-D3686472BF72}" sibTransId="{E0B1DA2D-101A-4978-9991-AF5E79F028D1}"/>
    <dgm:cxn modelId="{AD46B09C-BD89-4006-8665-EEB84311C065}" type="presOf" srcId="{993FF768-8E90-44B7-9FF4-FFE3D98D9B07}" destId="{11BD4BEC-0925-42EB-8649-DD95ACCF0480}" srcOrd="0" destOrd="0" presId="urn:microsoft.com/office/officeart/2008/layout/CircularPictureCallout"/>
    <dgm:cxn modelId="{8D93D1A8-4624-4B46-8A7C-8447D39F1383}" type="presOf" srcId="{7B41405A-AF13-4A60-BC39-66E0B32DDED7}" destId="{D36C33E8-D21E-4FA4-A958-3D7B40D61BE9}" srcOrd="0" destOrd="0" presId="urn:microsoft.com/office/officeart/2008/layout/CircularPictureCallout"/>
    <dgm:cxn modelId="{1FAD82C0-B718-47E1-AC98-64259ACC923B}" type="presOf" srcId="{E935175C-8114-409E-9311-B7724889E215}" destId="{CC92D41C-A6AD-40D2-B28B-BF0B74B52F88}" srcOrd="0" destOrd="0" presId="urn:microsoft.com/office/officeart/2008/layout/CircularPictureCallout"/>
    <dgm:cxn modelId="{019C05C4-E294-4C09-B993-637F3EC02857}" srcId="{6803113F-5815-4E0D-A520-2ACF06B59D1A}" destId="{74F7E6FB-6946-417F-AEF5-0B09CCB2CF63}" srcOrd="1" destOrd="0" parTransId="{897051FD-7003-4D39-ADD6-4BB963E4AD98}" sibTransId="{382EB357-B00D-4072-B980-8A8D1E51BB92}"/>
    <dgm:cxn modelId="{BA93FFD1-0372-40BF-862D-C478F5FD2934}" type="presOf" srcId="{7EEAAEC5-4854-4A47-9848-4CAFCE59BE13}" destId="{7C6EA5B9-5FA8-4329-92DD-EBC909E0E664}" srcOrd="0" destOrd="0" presId="urn:microsoft.com/office/officeart/2008/layout/CircularPictureCallout"/>
    <dgm:cxn modelId="{895D2AD7-21CE-4377-AEEB-2337CC3A3CC0}" type="presOf" srcId="{E0B1DA2D-101A-4978-9991-AF5E79F028D1}" destId="{21CD2B15-E6D1-4203-8D5B-034B1060A693}" srcOrd="0" destOrd="0" presId="urn:microsoft.com/office/officeart/2008/layout/CircularPictureCallout"/>
    <dgm:cxn modelId="{2E2220E5-F9B2-4FCE-BD2B-B30A7F55E0F1}" srcId="{6803113F-5815-4E0D-A520-2ACF06B59D1A}" destId="{1FB5C64A-87AD-4D61-9EC9-DDDCD6CE61E7}" srcOrd="5" destOrd="0" parTransId="{9102B0B2-4788-41C1-BA4E-FEF2A77AFC83}" sibTransId="{6688A0F7-1888-438A-B7EA-07F635FCC1B9}"/>
    <dgm:cxn modelId="{FDC94FEF-11AD-4DD6-A6A2-F1A5D60655CB}" type="presOf" srcId="{382EB357-B00D-4072-B980-8A8D1E51BB92}" destId="{546E13E0-AF2C-416F-BA58-9CBF70CFD465}" srcOrd="0" destOrd="0" presId="urn:microsoft.com/office/officeart/2008/layout/CircularPictureCallout"/>
    <dgm:cxn modelId="{C5BA4BF1-E1ED-4161-8288-09CA01FAC0C5}" type="presOf" srcId="{6803113F-5815-4E0D-A520-2ACF06B59D1A}" destId="{5CF8EAED-0838-411A-957C-4555822D7EA7}" srcOrd="0" destOrd="0" presId="urn:microsoft.com/office/officeart/2008/layout/CircularPictureCallout"/>
    <dgm:cxn modelId="{88E7DCF1-63E7-4FE5-A479-2CF264DA966F}" srcId="{6803113F-5815-4E0D-A520-2ACF06B59D1A}" destId="{993FF768-8E90-44B7-9FF4-FFE3D98D9B07}" srcOrd="4" destOrd="0" parTransId="{BF8E8550-C097-4B27-9E3F-1134A59DABD7}" sibTransId="{7EEAAEC5-4854-4A47-9848-4CAFCE59BE13}"/>
    <dgm:cxn modelId="{45650FF5-9633-4E97-BCB6-80A3F5BE9CA8}" type="presOf" srcId="{6688A0F7-1888-438A-B7EA-07F635FCC1B9}" destId="{00BAF46F-8FD9-4F52-8FA3-B12166BDD2BB}" srcOrd="0" destOrd="0" presId="urn:microsoft.com/office/officeart/2008/layout/CircularPictureCallout"/>
    <dgm:cxn modelId="{C6401BF5-1228-4177-A6AC-B7FF6DE059EC}" srcId="{6803113F-5815-4E0D-A520-2ACF06B59D1A}" destId="{7B41405A-AF13-4A60-BC39-66E0B32DDED7}" srcOrd="3" destOrd="0" parTransId="{6BDEE0B1-5DED-4CE4-A22D-5A5C3736C3F3}" sibTransId="{E935175C-8114-409E-9311-B7724889E215}"/>
    <dgm:cxn modelId="{53FC3BF7-7323-4512-B10E-A14574ACE310}" type="presOf" srcId="{1FB5C64A-87AD-4D61-9EC9-DDDCD6CE61E7}" destId="{926525E8-5382-4593-B162-CD61669C8616}" srcOrd="0" destOrd="0" presId="urn:microsoft.com/office/officeart/2008/layout/CircularPictureCallout"/>
    <dgm:cxn modelId="{5C9F44F9-54DD-47C0-BF37-0ECA6489C493}" type="presOf" srcId="{E227E68D-A602-4BBB-86A4-4CAC7B3F8993}" destId="{DA0DC9E8-7219-4A05-A19B-0E2478AC12C1}" srcOrd="0" destOrd="0" presId="urn:microsoft.com/office/officeart/2008/layout/CircularPictureCallout"/>
    <dgm:cxn modelId="{DA9DC6B9-A047-4B4D-912C-2C6E0104DBCB}" type="presParOf" srcId="{5CF8EAED-0838-411A-957C-4555822D7EA7}" destId="{DDE0B89D-A125-40AC-A388-B9F2A6DAC3A7}" srcOrd="0" destOrd="0" presId="urn:microsoft.com/office/officeart/2008/layout/CircularPictureCallout"/>
    <dgm:cxn modelId="{C47551DE-A4BA-46F5-A6D0-3C1066321440}" type="presParOf" srcId="{DDE0B89D-A125-40AC-A388-B9F2A6DAC3A7}" destId="{21A1F6A5-EA82-40DE-8A7A-C5ACE6A6A4E8}" srcOrd="0" destOrd="0" presId="urn:microsoft.com/office/officeart/2008/layout/CircularPictureCallout"/>
    <dgm:cxn modelId="{B59512E6-DA62-4B25-B0C6-9E33232668ED}" type="presParOf" srcId="{21A1F6A5-EA82-40DE-8A7A-C5ACE6A6A4E8}" destId="{21CD2B15-E6D1-4203-8D5B-034B1060A693}" srcOrd="0" destOrd="0" presId="urn:microsoft.com/office/officeart/2008/layout/CircularPictureCallout"/>
    <dgm:cxn modelId="{2C685889-BB54-48F7-81D4-C462446ED621}" type="presParOf" srcId="{DDE0B89D-A125-40AC-A388-B9F2A6DAC3A7}" destId="{8DFC45CD-C1A9-499C-A3F4-E97D48CD70AD}" srcOrd="1" destOrd="0" presId="urn:microsoft.com/office/officeart/2008/layout/CircularPictureCallout"/>
    <dgm:cxn modelId="{5F7324C8-33F9-4EAC-A1A5-9B18A17873FD}" type="presParOf" srcId="{DDE0B89D-A125-40AC-A388-B9F2A6DAC3A7}" destId="{7752D9CC-11DC-409C-A208-B40D6E21364B}" srcOrd="2" destOrd="0" presId="urn:microsoft.com/office/officeart/2008/layout/CircularPictureCallout"/>
    <dgm:cxn modelId="{9F54F486-FFB6-4BE9-9AD4-BA2BA8FA8564}" type="presParOf" srcId="{7752D9CC-11DC-409C-A208-B40D6E21364B}" destId="{546E13E0-AF2C-416F-BA58-9CBF70CFD465}" srcOrd="0" destOrd="0" presId="urn:microsoft.com/office/officeart/2008/layout/CircularPictureCallout"/>
    <dgm:cxn modelId="{6C92636D-6E8B-4C70-9163-21152589D448}" type="presParOf" srcId="{DDE0B89D-A125-40AC-A388-B9F2A6DAC3A7}" destId="{D4FA762D-BA8D-47CF-8835-F7A2D0A59022}" srcOrd="3" destOrd="0" presId="urn:microsoft.com/office/officeart/2008/layout/CircularPictureCallout"/>
    <dgm:cxn modelId="{7F22D22F-40C2-4B8F-ACBD-942504DEFFE5}" type="presParOf" srcId="{DDE0B89D-A125-40AC-A388-B9F2A6DAC3A7}" destId="{6F91C27B-8141-45E0-A5CA-76AD52E3C511}" srcOrd="4" destOrd="0" presId="urn:microsoft.com/office/officeart/2008/layout/CircularPictureCallout"/>
    <dgm:cxn modelId="{BAC6B187-8FC9-4626-BCCC-13351751EA0D}" type="presParOf" srcId="{6F91C27B-8141-45E0-A5CA-76AD52E3C511}" destId="{17774123-2B6D-4E88-9FAA-4B770279745A}" srcOrd="0" destOrd="0" presId="urn:microsoft.com/office/officeart/2008/layout/CircularPictureCallout"/>
    <dgm:cxn modelId="{0C3F63F9-419C-4D7E-8A34-18152E38E8E8}" type="presParOf" srcId="{DDE0B89D-A125-40AC-A388-B9F2A6DAC3A7}" destId="{3C70F9D2-BF0B-4412-B9AC-88F0F4AD473D}" srcOrd="5" destOrd="0" presId="urn:microsoft.com/office/officeart/2008/layout/CircularPictureCallout"/>
    <dgm:cxn modelId="{D8BFE002-5C4E-4991-82CE-835BE8663657}" type="presParOf" srcId="{3C70F9D2-BF0B-4412-B9AC-88F0F4AD473D}" destId="{DA0DC9E8-7219-4A05-A19B-0E2478AC12C1}" srcOrd="0" destOrd="0" presId="urn:microsoft.com/office/officeart/2008/layout/CircularPictureCallout"/>
    <dgm:cxn modelId="{63AAA77D-EB76-49A4-8E39-1DED4AB4B602}" type="presParOf" srcId="{DDE0B89D-A125-40AC-A388-B9F2A6DAC3A7}" destId="{0F69E30C-42C0-4151-9A22-9AEBB2560CF2}" srcOrd="6" destOrd="0" presId="urn:microsoft.com/office/officeart/2008/layout/CircularPictureCallout"/>
    <dgm:cxn modelId="{A916CD5B-A40A-41CA-AFFB-8AE76032EBD6}" type="presParOf" srcId="{DDE0B89D-A125-40AC-A388-B9F2A6DAC3A7}" destId="{C845C5CE-4760-4035-8795-B9A62BCE403E}" srcOrd="7" destOrd="0" presId="urn:microsoft.com/office/officeart/2008/layout/CircularPictureCallout"/>
    <dgm:cxn modelId="{B52901AE-DB83-41A0-BFF9-E41906145AA0}" type="presParOf" srcId="{C845C5CE-4760-4035-8795-B9A62BCE403E}" destId="{C574DD91-9284-4B21-9FDA-DFCD88CC185A}" srcOrd="0" destOrd="0" presId="urn:microsoft.com/office/officeart/2008/layout/CircularPictureCallout"/>
    <dgm:cxn modelId="{F09F52E3-3721-4723-A2E2-32EECF54CA27}" type="presParOf" srcId="{DDE0B89D-A125-40AC-A388-B9F2A6DAC3A7}" destId="{26C2426D-89BB-4D0F-A820-597EA85FB65D}" srcOrd="8" destOrd="0" presId="urn:microsoft.com/office/officeart/2008/layout/CircularPictureCallout"/>
    <dgm:cxn modelId="{526692FD-332F-4EFA-81DA-A7CE63A70DC6}" type="presParOf" srcId="{26C2426D-89BB-4D0F-A820-597EA85FB65D}" destId="{CC92D41C-A6AD-40D2-B28B-BF0B74B52F88}" srcOrd="0" destOrd="0" presId="urn:microsoft.com/office/officeart/2008/layout/CircularPictureCallout"/>
    <dgm:cxn modelId="{F993CAC7-D68F-4B64-BB2B-08D4123CEA69}" type="presParOf" srcId="{DDE0B89D-A125-40AC-A388-B9F2A6DAC3A7}" destId="{A9846697-78CC-4916-8E0D-1708108BA79E}" srcOrd="9" destOrd="0" presId="urn:microsoft.com/office/officeart/2008/layout/CircularPictureCallout"/>
    <dgm:cxn modelId="{44098193-E831-4ED8-8D41-D9E272090877}" type="presParOf" srcId="{DDE0B89D-A125-40AC-A388-B9F2A6DAC3A7}" destId="{B96A9818-6323-4A55-A84B-1701D3EC6272}" srcOrd="10" destOrd="0" presId="urn:microsoft.com/office/officeart/2008/layout/CircularPictureCallout"/>
    <dgm:cxn modelId="{4EECC1A0-EE07-4D4B-B880-57897F7739DE}" type="presParOf" srcId="{B96A9818-6323-4A55-A84B-1701D3EC6272}" destId="{D36C33E8-D21E-4FA4-A958-3D7B40D61BE9}" srcOrd="0" destOrd="0" presId="urn:microsoft.com/office/officeart/2008/layout/CircularPictureCallout"/>
    <dgm:cxn modelId="{2262A5E1-FE80-4287-9736-BF5FD9BA9954}" type="presParOf" srcId="{DDE0B89D-A125-40AC-A388-B9F2A6DAC3A7}" destId="{59340171-0801-4732-9E14-9502469CC900}" srcOrd="11" destOrd="0" presId="urn:microsoft.com/office/officeart/2008/layout/CircularPictureCallout"/>
    <dgm:cxn modelId="{33455249-DA38-4A7F-9879-508431027DF7}" type="presParOf" srcId="{59340171-0801-4732-9E14-9502469CC900}" destId="{7C6EA5B9-5FA8-4329-92DD-EBC909E0E664}" srcOrd="0" destOrd="0" presId="urn:microsoft.com/office/officeart/2008/layout/CircularPictureCallout"/>
    <dgm:cxn modelId="{83DFD0A7-BDA9-4921-9D48-DD1A9CA4F41E}" type="presParOf" srcId="{DDE0B89D-A125-40AC-A388-B9F2A6DAC3A7}" destId="{1BD7B023-FA0A-49B0-BC85-139A0969136F}" srcOrd="12" destOrd="0" presId="urn:microsoft.com/office/officeart/2008/layout/CircularPictureCallout"/>
    <dgm:cxn modelId="{53E170F0-B04C-4BE6-B9D2-6A0308E86427}" type="presParOf" srcId="{DDE0B89D-A125-40AC-A388-B9F2A6DAC3A7}" destId="{1B570BD7-5F36-4740-BF48-2FCC96999807}" srcOrd="13" destOrd="0" presId="urn:microsoft.com/office/officeart/2008/layout/CircularPictureCallout"/>
    <dgm:cxn modelId="{85B9B160-2554-4180-852D-26CA03A25976}" type="presParOf" srcId="{1B570BD7-5F36-4740-BF48-2FCC96999807}" destId="{11BD4BEC-0925-42EB-8649-DD95ACCF0480}" srcOrd="0" destOrd="0" presId="urn:microsoft.com/office/officeart/2008/layout/CircularPictureCallout"/>
    <dgm:cxn modelId="{A2EEB169-0FE0-42DD-BEAC-8D05B3710E97}" type="presParOf" srcId="{DDE0B89D-A125-40AC-A388-B9F2A6DAC3A7}" destId="{2F349B06-A417-4CF6-8A4A-1598BD380D7A}" srcOrd="14" destOrd="0" presId="urn:microsoft.com/office/officeart/2008/layout/CircularPictureCallout"/>
    <dgm:cxn modelId="{356254EA-58ED-4E32-93BE-CA0F1D1EBDF5}" type="presParOf" srcId="{2F349B06-A417-4CF6-8A4A-1598BD380D7A}" destId="{00BAF46F-8FD9-4F52-8FA3-B12166BDD2BB}" srcOrd="0" destOrd="0" presId="urn:microsoft.com/office/officeart/2008/layout/CircularPictureCallout"/>
    <dgm:cxn modelId="{B2D7AE91-4A0D-4427-86D4-058F3E1A2B4C}" type="presParOf" srcId="{DDE0B89D-A125-40AC-A388-B9F2A6DAC3A7}" destId="{1CC6CAED-B7E7-4590-9F51-D2488BCEC080}" srcOrd="15" destOrd="0" presId="urn:microsoft.com/office/officeart/2008/layout/CircularPictureCallout"/>
    <dgm:cxn modelId="{D8931A8A-3B01-441E-B9EA-971E7309FE90}" type="presParOf" srcId="{DDE0B89D-A125-40AC-A388-B9F2A6DAC3A7}" destId="{14B62F67-79A7-4C0F-A21B-6D72906D4829}" srcOrd="16" destOrd="0" presId="urn:microsoft.com/office/officeart/2008/layout/CircularPictureCallout"/>
    <dgm:cxn modelId="{E5C088E5-D454-408D-88C1-FD6A960D444C}" type="presParOf" srcId="{14B62F67-79A7-4C0F-A21B-6D72906D4829}" destId="{926525E8-5382-4593-B162-CD61669C8616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6CAED-B7E7-4590-9F51-D2488BCEC080}">
      <dsp:nvSpPr>
        <dsp:cNvPr id="0" name=""/>
        <dsp:cNvSpPr/>
      </dsp:nvSpPr>
      <dsp:spPr>
        <a:xfrm>
          <a:off x="952179" y="1822578"/>
          <a:ext cx="2030473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7B023-FA0A-49B0-BC85-139A0969136F}">
      <dsp:nvSpPr>
        <dsp:cNvPr id="0" name=""/>
        <dsp:cNvSpPr/>
      </dsp:nvSpPr>
      <dsp:spPr>
        <a:xfrm>
          <a:off x="952179" y="1480094"/>
          <a:ext cx="1715827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46697-78CC-4916-8E0D-1708108BA79E}">
      <dsp:nvSpPr>
        <dsp:cNvPr id="0" name=""/>
        <dsp:cNvSpPr/>
      </dsp:nvSpPr>
      <dsp:spPr>
        <a:xfrm>
          <a:off x="952179" y="1001417"/>
          <a:ext cx="1602267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9E30C-42C0-4151-9A22-9AEBB2560CF2}">
      <dsp:nvSpPr>
        <dsp:cNvPr id="0" name=""/>
        <dsp:cNvSpPr/>
      </dsp:nvSpPr>
      <dsp:spPr>
        <a:xfrm>
          <a:off x="952179" y="522739"/>
          <a:ext cx="1715827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A762D-BA8D-47CF-8835-F7A2D0A59022}">
      <dsp:nvSpPr>
        <dsp:cNvPr id="0" name=""/>
        <dsp:cNvSpPr/>
      </dsp:nvSpPr>
      <dsp:spPr>
        <a:xfrm>
          <a:off x="952179" y="180255"/>
          <a:ext cx="2030473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D2B15-E6D1-4203-8D5B-034B1060A693}">
      <dsp:nvSpPr>
        <dsp:cNvPr id="0" name=""/>
        <dsp:cNvSpPr/>
      </dsp:nvSpPr>
      <dsp:spPr>
        <a:xfrm>
          <a:off x="49752" y="118727"/>
          <a:ext cx="1804853" cy="176537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C45CD-C1A9-499C-A3F4-E97D48CD70AD}">
      <dsp:nvSpPr>
        <dsp:cNvPr id="0" name=""/>
        <dsp:cNvSpPr/>
      </dsp:nvSpPr>
      <dsp:spPr>
        <a:xfrm>
          <a:off x="125992" y="479158"/>
          <a:ext cx="1606868" cy="6609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Ключевые результаты ККМ за </a:t>
          </a:r>
          <a:r>
            <a:rPr lang="en-US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 </a:t>
          </a:r>
          <a:r>
            <a:rPr lang="en-US" sz="900" b="1" i="0" kern="120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</a:t>
          </a:r>
          <a:r>
            <a:rPr lang="ru-RU" sz="900" b="1" i="0" kern="120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ол</a:t>
          </a:r>
          <a:r>
            <a:rPr lang="ru-RU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202</a:t>
          </a:r>
          <a:r>
            <a:rPr lang="en-US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ru-RU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года:</a:t>
          </a:r>
        </a:p>
      </dsp:txBody>
      <dsp:txXfrm>
        <a:off x="125992" y="479158"/>
        <a:ext cx="1606868" cy="660935"/>
      </dsp:txXfrm>
    </dsp:sp>
    <dsp:sp modelId="{546E13E0-AF2C-416F-BA58-9CBF70CFD465}">
      <dsp:nvSpPr>
        <dsp:cNvPr id="0" name=""/>
        <dsp:cNvSpPr/>
      </dsp:nvSpPr>
      <dsp:spPr>
        <a:xfrm>
          <a:off x="2802397" y="0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74123-2B6D-4E88-9FAA-4B770279745A}">
      <dsp:nvSpPr>
        <dsp:cNvPr id="0" name=""/>
        <dsp:cNvSpPr/>
      </dsp:nvSpPr>
      <dsp:spPr>
        <a:xfrm>
          <a:off x="3162907" y="12981"/>
          <a:ext cx="1767893" cy="334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  <a:r>
            <a:rPr lang="en-US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 участием ККМ </a:t>
          </a:r>
        </a:p>
      </dsp:txBody>
      <dsp:txXfrm>
        <a:off x="3162907" y="12981"/>
        <a:ext cx="1767893" cy="334546"/>
      </dsp:txXfrm>
    </dsp:sp>
    <dsp:sp modelId="{DA0DC9E8-7219-4A05-A19B-0E2478AC12C1}">
      <dsp:nvSpPr>
        <dsp:cNvPr id="0" name=""/>
        <dsp:cNvSpPr/>
      </dsp:nvSpPr>
      <dsp:spPr>
        <a:xfrm>
          <a:off x="2487752" y="342484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4DD91-9284-4B21-9FDA-DFCD88CC185A}">
      <dsp:nvSpPr>
        <dsp:cNvPr id="0" name=""/>
        <dsp:cNvSpPr/>
      </dsp:nvSpPr>
      <dsp:spPr>
        <a:xfrm>
          <a:off x="2848262" y="342484"/>
          <a:ext cx="1555780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млрд. капитализации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</a:p>
      </dsp:txBody>
      <dsp:txXfrm>
        <a:off x="2848262" y="342484"/>
        <a:ext cx="1555780" cy="360510"/>
      </dsp:txXfrm>
    </dsp:sp>
    <dsp:sp modelId="{CC92D41C-A6AD-40D2-B28B-BF0B74B52F88}">
      <dsp:nvSpPr>
        <dsp:cNvPr id="0" name=""/>
        <dsp:cNvSpPr/>
      </dsp:nvSpPr>
      <dsp:spPr>
        <a:xfrm>
          <a:off x="2374191" y="821161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C33E8-D21E-4FA4-A958-3D7B40D61BE9}">
      <dsp:nvSpPr>
        <dsp:cNvPr id="0" name=""/>
        <dsp:cNvSpPr/>
      </dsp:nvSpPr>
      <dsp:spPr>
        <a:xfrm>
          <a:off x="2734701" y="821161"/>
          <a:ext cx="1517036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процента инвестиций ККМ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вложено в экономику РК</a:t>
          </a:r>
        </a:p>
      </dsp:txBody>
      <dsp:txXfrm>
        <a:off x="2734701" y="821161"/>
        <a:ext cx="1517036" cy="360510"/>
      </dsp:txXfrm>
    </dsp:sp>
    <dsp:sp modelId="{7C6EA5B9-5FA8-4329-92DD-EBC909E0E664}">
      <dsp:nvSpPr>
        <dsp:cNvPr id="0" name=""/>
        <dsp:cNvSpPr/>
      </dsp:nvSpPr>
      <dsp:spPr>
        <a:xfrm>
          <a:off x="2487752" y="1299839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D4BEC-0925-42EB-8649-DD95ACCF0480}">
      <dsp:nvSpPr>
        <dsp:cNvPr id="0" name=""/>
        <dsp:cNvSpPr/>
      </dsp:nvSpPr>
      <dsp:spPr>
        <a:xfrm>
          <a:off x="2889802" y="1290116"/>
          <a:ext cx="1848709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процентов инвестиций ККМ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РК направлено в несырьевой сектор </a:t>
          </a:r>
          <a:endParaRPr lang="en-US" sz="900" b="0" i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889802" y="1290116"/>
        <a:ext cx="1848709" cy="360510"/>
      </dsp:txXfrm>
    </dsp:sp>
    <dsp:sp modelId="{00BAF46F-8FD9-4F52-8FA3-B12166BDD2BB}">
      <dsp:nvSpPr>
        <dsp:cNvPr id="0" name=""/>
        <dsp:cNvSpPr/>
      </dsp:nvSpPr>
      <dsp:spPr>
        <a:xfrm>
          <a:off x="2802397" y="1642323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525E8-5382-4593-B162-CD61669C8616}">
      <dsp:nvSpPr>
        <dsp:cNvPr id="0" name=""/>
        <dsp:cNvSpPr/>
      </dsp:nvSpPr>
      <dsp:spPr>
        <a:xfrm>
          <a:off x="3162907" y="1642323"/>
          <a:ext cx="1668934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компани</a:t>
          </a:r>
          <a:r>
            <a:rPr lang="en-US" sz="900" b="0" i="1" kern="1200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я</a:t>
          </a:r>
          <a:r>
            <a:rPr lang="ru-RU" sz="900" b="0" i="1" kern="1200" dirty="0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проинвестирована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портфельными фондами ККМ </a:t>
          </a:r>
          <a:endParaRPr lang="en-GB" sz="900" b="0" i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62907" y="1642323"/>
        <a:ext cx="1668934" cy="360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9BA2D60C-76F4-4CA8-A5EB-66E248C86800}" type="datetimeFigureOut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F6AA16A6-2357-48B8-BAEA-EBF7564487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95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A16A6-2357-48B8-BAEA-EBF7564487B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4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46813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161B78-85DD-4C7E-A840-45E3687D575C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14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D2F68-D26F-4536-ACA1-134816DF8AF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4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3263"/>
            <a:ext cx="6234112" cy="3508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61B78-85DD-4C7E-A840-45E3687D57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9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725" y="757238"/>
            <a:ext cx="6705600" cy="37734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8D384-66E3-4056-998C-74FCAD25F8D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0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92E3F8F-DC4D-4CB8-9EE5-591CC06F2A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26034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92E3F8F-DC4D-4CB8-9EE5-591CC06F2A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A7D32CD-3649-4FD3-B636-21B8F5F5CA8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6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27016" y="2339206"/>
            <a:ext cx="9144000" cy="622298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7016" y="3185796"/>
            <a:ext cx="1140824" cy="377779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AD702B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Фамилия</a:t>
            </a:r>
            <a:r>
              <a:rPr lang="en-GB" dirty="0"/>
              <a:t>: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1"/>
            <a:ext cx="4038600" cy="4543425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5495109"/>
            <a:ext cx="12192000" cy="1362891"/>
          </a:xfrm>
          <a:prstGeom prst="rect">
            <a:avLst/>
          </a:prstGeom>
          <a:solidFill>
            <a:srgbClr val="1844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76" y="5804023"/>
            <a:ext cx="2349483" cy="745061"/>
          </a:xfrm>
          <a:prstGeom prst="rect">
            <a:avLst/>
          </a:prstGeom>
        </p:spPr>
      </p:pic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17D5-37CE-4E11-801E-86BC9FBBCEB3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3" hasCustomPrompt="1"/>
          </p:nvPr>
        </p:nvSpPr>
        <p:spPr>
          <a:xfrm>
            <a:off x="1767840" y="3185796"/>
            <a:ext cx="6618241" cy="377779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18254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GB" dirty="0" err="1"/>
              <a:t>Пример</a:t>
            </a:r>
            <a:r>
              <a:rPr lang="en-GB" dirty="0"/>
              <a:t> </a:t>
            </a:r>
            <a:r>
              <a:rPr lang="en-GB" dirty="0" err="1"/>
              <a:t>фамилии</a:t>
            </a:r>
            <a:endParaRPr lang="en-GB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627016" y="3637297"/>
            <a:ext cx="748938" cy="301139"/>
          </a:xfrm>
        </p:spPr>
        <p:txBody>
          <a:bodyPr/>
          <a:lstStyle>
            <a:lvl1pPr marL="0" indent="0">
              <a:buNone/>
              <a:defRPr sz="1600">
                <a:solidFill>
                  <a:srgbClr val="AD702B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GB"/>
              <a:t>Дата:</a:t>
            </a:r>
            <a:endParaRPr lang="en-GB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 hasCustomPrompt="1"/>
          </p:nvPr>
        </p:nvSpPr>
        <p:spPr>
          <a:xfrm>
            <a:off x="1767840" y="3637297"/>
            <a:ext cx="2516595" cy="31990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GB"/>
              <a:t>06.05.2020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63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2393A50-C890-4D4A-B862-E6D4F56182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50208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2393A50-C890-4D4A-B862-E6D4F56182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B792-7492-405A-A974-602708B54532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04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B618C170-F6BC-4DE0-8169-98F25F02D8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248287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B618C170-F6BC-4DE0-8169-98F25F02D8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75AC105D-3827-418B-9439-B6A066202E7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1550126"/>
            <a:ext cx="3932237" cy="5878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1550126"/>
            <a:ext cx="6172200" cy="43109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07771"/>
            <a:ext cx="3932237" cy="35612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Образец текста</a:t>
            </a:r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55A-D821-4BC3-A601-4D226F31BD81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90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CBED0E7B-A27D-4086-9B83-211848A760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74683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CBED0E7B-A27D-4086-9B83-211848A760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AB81B50C-2E6E-41F4-830D-C0FEAF72A50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1393371"/>
            <a:ext cx="6172200" cy="4467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Образец текста</a:t>
            </a:r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38C3-6F43-41EC-8695-F48F38D48EFE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12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49AEF81-4285-453F-953C-974326E18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3014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49AEF81-4285-453F-953C-974326E189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F23F821-A695-4AF1-9EB0-1C4C872FB31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FDCD-ECB1-4500-8821-62D7F930B9D5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0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3ECE8F6-15E2-4C71-BC86-2EEA51EEC9F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07546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3ECE8F6-15E2-4C71-BC86-2EEA51EEC9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B7CC651C-5688-4E3C-B7F6-5FE2886BA0F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1F4F-8BDF-4DE0-8A43-1EF1B2E88B1F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699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E414-12D3-48AD-931C-F18339989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9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>
            <a:normAutofit/>
          </a:bodyPr>
          <a:lstStyle>
            <a:lvl1pPr algn="l">
              <a:defRPr sz="2817" b="1">
                <a:solidFill>
                  <a:srgbClr val="59595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6754"/>
            <a:ext cx="10972800" cy="4929411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CF3A-AFFB-45E5-ACED-B1218C13A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88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4"/>
            <a:ext cx="103632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D7EA-79DA-4567-83C5-05C37B614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83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BEBD-D70B-4E32-93A7-F7E04EE0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58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A378-E09E-4AB3-8954-8FF0AF24D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92E3F8F-DC4D-4CB8-9EE5-591CC06F2A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896904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92E3F8F-DC4D-4CB8-9EE5-591CC06F2A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A7D32CD-3649-4FD3-B636-21B8F5F5CA8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6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1"/>
            <a:ext cx="4038600" cy="4543425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4378569"/>
            <a:ext cx="12192000" cy="2479431"/>
          </a:xfrm>
          <a:prstGeom prst="rect">
            <a:avLst/>
          </a:prstGeom>
          <a:solidFill>
            <a:srgbClr val="1844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76" y="4696197"/>
            <a:ext cx="2349483" cy="74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45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08D6-A566-4284-A463-AF0A3B6BF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52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A058-6AC7-4BC7-BE54-109585DB2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7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2"/>
            <a:ext cx="6815666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25735-5C93-42C5-A841-F7BD914F1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43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F2F6-9DC0-4422-9522-01DF372B3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25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A891-E04D-4D97-8C09-E49C21A1B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57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7F7-9F51-4FFE-A316-2EED4F012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5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3FAF11B-F252-4E81-A6C6-84685D795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97826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3FAF11B-F252-4E81-A6C6-84685D795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DC5A21A-39ED-4785-A6A4-833C44AAA9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="1" i="0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defRPr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defRPr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defRPr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967C-99CB-4FC2-B8B3-ED19BEB5A06E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775063" y="1140823"/>
            <a:ext cx="10578737" cy="0"/>
          </a:xfrm>
          <a:prstGeom prst="line">
            <a:avLst/>
          </a:prstGeom>
          <a:ln w="19050">
            <a:solidFill>
              <a:srgbClr val="184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1714" y="290009"/>
            <a:ext cx="1992086" cy="6270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825330"/>
            <a:ext cx="5503984" cy="503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7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3FAF11B-F252-4E81-A6C6-84685D795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73811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3FAF11B-F252-4E81-A6C6-84685D795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DC5A21A-39ED-4785-A6A4-833C44AAA9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="1" i="0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defRPr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defRPr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defRPr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1D9-28D2-4A3C-AED4-B1F0210FE9B7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775063" y="1140823"/>
            <a:ext cx="10578737" cy="0"/>
          </a:xfrm>
          <a:prstGeom prst="line">
            <a:avLst/>
          </a:prstGeom>
          <a:ln w="19050">
            <a:solidFill>
              <a:srgbClr val="184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1714" y="290009"/>
            <a:ext cx="1992086" cy="62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5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3FAF11B-F252-4E81-A6C6-84685D795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47190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3FAF11B-F252-4E81-A6C6-84685D795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DC5A21A-39ED-4785-A6A4-833C44AAA9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FA4755-3CE9-4D0F-80DE-E46849DE9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1998" cy="68409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="1" i="0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defRPr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defRPr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defRPr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8628-D28C-477D-AD25-A395E6B3DAED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775063" y="1140823"/>
            <a:ext cx="10578737" cy="0"/>
          </a:xfrm>
          <a:prstGeom prst="line">
            <a:avLst/>
          </a:prstGeom>
          <a:ln w="19050">
            <a:solidFill>
              <a:srgbClr val="184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1714" y="290009"/>
            <a:ext cx="1992086" cy="6270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825330"/>
            <a:ext cx="5503984" cy="503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9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E27A5D3-68AD-49BE-9344-2CB78033EF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6846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E27A5D3-68AD-49BE-9344-2CB78033EF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5D2B5BD9-8AA9-4D4B-9467-EB115DD7070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Образец текста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BF78-A50C-4DC6-AB86-0FE53A293EFE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72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A3DA12-9DF7-476B-B492-17F3A1A3F1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2583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A3DA12-9DF7-476B-B492-17F3A1A3F1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EB7D969B-1110-4DB0-9195-51D04EF8A1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AC85-5BA4-4ECF-9A67-BCCFF2997F2A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1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DF9B1A3-38CD-4EEC-82E5-5B7ACA0974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05247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DF9B1A3-38CD-4EEC-82E5-5B7ACA0974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C62AD314-36F1-473D-BDBA-760B14FFDA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  <a:p>
            <a:pPr lvl="1"/>
            <a:r>
              <a:rPr lang="en-GB" dirty="0" err="1"/>
              <a:t>Второй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2"/>
            <a:r>
              <a:rPr lang="en-GB" dirty="0" err="1"/>
              <a:t>Третий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3"/>
            <a:r>
              <a:rPr lang="en-GB" dirty="0" err="1"/>
              <a:t>Четвертый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4"/>
            <a:r>
              <a:rPr lang="en-GB" dirty="0" err="1"/>
              <a:t>Пятый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CD8-4804-49A9-B249-210F6F763C7B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05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2ED99DA-5095-4E5F-B364-80CF0B01C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515807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2ED99DA-5095-4E5F-B364-80CF0B01CC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9CAB87E6-F304-4E99-8921-7BC01FF74DA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40B2-7F99-40B2-8DEE-2CC692441C72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63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69391F4A-E6D3-4133-8EF4-47375D9E24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17392879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69391F4A-E6D3-4133-8EF4-47375D9E24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4923A97D-3345-43C2-A2E6-26146C828E8A}"/>
              </a:ext>
            </a:extLst>
          </p:cNvPr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375469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  <a:p>
            <a:pPr lvl="1"/>
            <a:r>
              <a:rPr lang="en-GB" dirty="0" err="1"/>
              <a:t>Второй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2"/>
            <a:r>
              <a:rPr lang="en-GB" dirty="0" err="1"/>
              <a:t>Третий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3"/>
            <a:r>
              <a:rPr lang="en-GB" dirty="0" err="1"/>
              <a:t>Четвертый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4"/>
            <a:r>
              <a:rPr lang="en-GB" dirty="0" err="1"/>
              <a:t>Пятый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3F72A-9427-4767-92FF-6EE40E0526C5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12"/>
          <p:cNvSpPr/>
          <p:nvPr userDrawn="1"/>
        </p:nvSpPr>
        <p:spPr>
          <a:xfrm>
            <a:off x="-1481292" y="922680"/>
            <a:ext cx="955490" cy="274320"/>
          </a:xfrm>
          <a:prstGeom prst="rect">
            <a:avLst/>
          </a:prstGeom>
          <a:solidFill>
            <a:srgbClr val="B19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FFFFFF"/>
                </a:solidFill>
              </a:rPr>
              <a:t>177:159:139</a:t>
            </a:r>
          </a:p>
        </p:txBody>
      </p:sp>
      <p:sp>
        <p:nvSpPr>
          <p:cNvPr id="8" name="Rectangle 14"/>
          <p:cNvSpPr/>
          <p:nvPr userDrawn="1"/>
        </p:nvSpPr>
        <p:spPr>
          <a:xfrm>
            <a:off x="-1481293" y="1940569"/>
            <a:ext cx="955490" cy="27432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000000"/>
                </a:solidFill>
              </a:rPr>
              <a:t>236:236:236</a:t>
            </a:r>
          </a:p>
        </p:txBody>
      </p:sp>
      <p:sp>
        <p:nvSpPr>
          <p:cNvPr id="9" name="Rectangle 16"/>
          <p:cNvSpPr/>
          <p:nvPr userDrawn="1"/>
        </p:nvSpPr>
        <p:spPr>
          <a:xfrm>
            <a:off x="-1481293" y="1197001"/>
            <a:ext cx="955490" cy="274320"/>
          </a:xfrm>
          <a:prstGeom prst="rect">
            <a:avLst/>
          </a:prstGeom>
          <a:solidFill>
            <a:srgbClr val="7D6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FFFFFF"/>
                </a:solidFill>
              </a:rPr>
              <a:t>125:104:80</a:t>
            </a:r>
          </a:p>
        </p:txBody>
      </p:sp>
      <p:sp>
        <p:nvSpPr>
          <p:cNvPr id="11" name="Rectangle 23"/>
          <p:cNvSpPr/>
          <p:nvPr userDrawn="1"/>
        </p:nvSpPr>
        <p:spPr>
          <a:xfrm>
            <a:off x="-1481293" y="1471321"/>
            <a:ext cx="95549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FFFFFF"/>
                </a:solidFill>
              </a:rPr>
              <a:t>24:68:115</a:t>
            </a:r>
          </a:p>
        </p:txBody>
      </p:sp>
      <p:sp>
        <p:nvSpPr>
          <p:cNvPr id="15" name="Rectangle 27"/>
          <p:cNvSpPr/>
          <p:nvPr userDrawn="1"/>
        </p:nvSpPr>
        <p:spPr>
          <a:xfrm>
            <a:off x="-1481293" y="3037845"/>
            <a:ext cx="955490" cy="274320"/>
          </a:xfrm>
          <a:prstGeom prst="rect">
            <a:avLst/>
          </a:prstGeom>
          <a:solidFill>
            <a:srgbClr val="08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8:44:83</a:t>
            </a:r>
          </a:p>
        </p:txBody>
      </p:sp>
      <p:sp>
        <p:nvSpPr>
          <p:cNvPr id="16" name="Rectangle 28"/>
          <p:cNvSpPr/>
          <p:nvPr userDrawn="1"/>
        </p:nvSpPr>
        <p:spPr>
          <a:xfrm>
            <a:off x="-1481293" y="2214890"/>
            <a:ext cx="955490" cy="274320"/>
          </a:xfrm>
          <a:prstGeom prst="rect">
            <a:avLst/>
          </a:prstGeom>
          <a:solidFill>
            <a:srgbClr val="C6D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000000"/>
                </a:solidFill>
              </a:rPr>
              <a:t>198:220:243</a:t>
            </a:r>
          </a:p>
        </p:txBody>
      </p:sp>
      <p:sp>
        <p:nvSpPr>
          <p:cNvPr id="17" name="Rectangle 29"/>
          <p:cNvSpPr/>
          <p:nvPr userDrawn="1"/>
        </p:nvSpPr>
        <p:spPr>
          <a:xfrm>
            <a:off x="-1481293" y="3312165"/>
            <a:ext cx="955490" cy="274320"/>
          </a:xfrm>
          <a:prstGeom prst="rect">
            <a:avLst/>
          </a:prstGeom>
          <a:solidFill>
            <a:srgbClr val="5E4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94:72:48</a:t>
            </a:r>
          </a:p>
        </p:txBody>
      </p:sp>
      <p:sp>
        <p:nvSpPr>
          <p:cNvPr id="18" name="Rectangle 30"/>
          <p:cNvSpPr/>
          <p:nvPr userDrawn="1"/>
        </p:nvSpPr>
        <p:spPr>
          <a:xfrm>
            <a:off x="-1481293" y="2489210"/>
            <a:ext cx="955490" cy="274320"/>
          </a:xfrm>
          <a:prstGeom prst="rect">
            <a:avLst/>
          </a:prstGeom>
          <a:solidFill>
            <a:srgbClr val="4A7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74:124:178</a:t>
            </a:r>
          </a:p>
        </p:txBody>
      </p:sp>
      <p:sp>
        <p:nvSpPr>
          <p:cNvPr id="19" name="Rectangle 31"/>
          <p:cNvSpPr/>
          <p:nvPr userDrawn="1"/>
        </p:nvSpPr>
        <p:spPr>
          <a:xfrm>
            <a:off x="-1481293" y="2763525"/>
            <a:ext cx="955490" cy="274320"/>
          </a:xfrm>
          <a:prstGeom prst="rect">
            <a:avLst/>
          </a:prstGeom>
          <a:solidFill>
            <a:srgbClr val="0F3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15:57:102</a:t>
            </a:r>
          </a:p>
        </p:txBody>
      </p:sp>
      <p:sp>
        <p:nvSpPr>
          <p:cNvPr id="20" name="Rectangle 33"/>
          <p:cNvSpPr/>
          <p:nvPr userDrawn="1"/>
        </p:nvSpPr>
        <p:spPr>
          <a:xfrm>
            <a:off x="-1481293" y="3586485"/>
            <a:ext cx="955490" cy="274320"/>
          </a:xfrm>
          <a:prstGeom prst="rect">
            <a:avLst/>
          </a:prstGeom>
          <a:solidFill>
            <a:srgbClr val="281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40:25:9</a:t>
            </a:r>
          </a:p>
        </p:txBody>
      </p:sp>
      <p:sp>
        <p:nvSpPr>
          <p:cNvPr id="26" name="Rectangle 39"/>
          <p:cNvSpPr/>
          <p:nvPr userDrawn="1"/>
        </p:nvSpPr>
        <p:spPr>
          <a:xfrm>
            <a:off x="-1481293" y="3860805"/>
            <a:ext cx="955490" cy="274320"/>
          </a:xfrm>
          <a:prstGeom prst="rect">
            <a:avLst/>
          </a:prstGeom>
          <a:solidFill>
            <a:srgbClr val="0E1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14:19:31</a:t>
            </a:r>
          </a:p>
        </p:txBody>
      </p:sp>
      <p:sp>
        <p:nvSpPr>
          <p:cNvPr id="27" name="Left Brace 40"/>
          <p:cNvSpPr/>
          <p:nvPr userDrawn="1"/>
        </p:nvSpPr>
        <p:spPr>
          <a:xfrm>
            <a:off x="-1775241" y="922690"/>
            <a:ext cx="293959" cy="822951"/>
          </a:xfrm>
          <a:prstGeom prst="leftBrace">
            <a:avLst>
              <a:gd name="adj1" fmla="val 47216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8681" tIns="44338" rIns="88681" bIns="44338" rtlCol="0" anchor="ctr"/>
          <a:lstStyle/>
          <a:p>
            <a:pPr algn="ctr"/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8" name="Left Brace 42"/>
          <p:cNvSpPr/>
          <p:nvPr userDrawn="1"/>
        </p:nvSpPr>
        <p:spPr>
          <a:xfrm>
            <a:off x="-1775241" y="1954623"/>
            <a:ext cx="293959" cy="2194559"/>
          </a:xfrm>
          <a:prstGeom prst="leftBrace">
            <a:avLst>
              <a:gd name="adj1" fmla="val 47216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8681" tIns="44338" rIns="88681" bIns="44338" rtlCol="0" anchor="ctr"/>
          <a:lstStyle/>
          <a:p>
            <a:pPr algn="ctr"/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-2864842" y="1207073"/>
            <a:ext cx="1089600" cy="243430"/>
          </a:xfrm>
          <a:prstGeom prst="rect">
            <a:avLst/>
          </a:prstGeom>
          <a:noFill/>
        </p:spPr>
        <p:txBody>
          <a:bodyPr wrap="none" lIns="88681" tIns="44338" rIns="88681" bIns="44338" rtlCol="0" anchor="ctr" anchorCtr="0">
            <a:spAutoFit/>
          </a:bodyPr>
          <a:lstStyle/>
          <a:p>
            <a:pPr algn="r"/>
            <a:r>
              <a:rPr lang="en-GB" sz="1000" b="1" dirty="0">
                <a:effectLst/>
              </a:rPr>
              <a:t>Основные цвета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-3270413" y="2916136"/>
            <a:ext cx="1495160" cy="243430"/>
          </a:xfrm>
          <a:prstGeom prst="rect">
            <a:avLst/>
          </a:prstGeom>
          <a:noFill/>
        </p:spPr>
        <p:txBody>
          <a:bodyPr wrap="none" lIns="88681" tIns="44338" rIns="88681" bIns="44338" rtlCol="0" anchor="ctr" anchorCtr="0">
            <a:spAutoFit/>
          </a:bodyPr>
          <a:lstStyle/>
          <a:p>
            <a:pPr algn="r"/>
            <a:r>
              <a:rPr lang="en-GB" sz="1000" b="1" dirty="0">
                <a:effectLst/>
              </a:rPr>
              <a:t>Дополнительные цвета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-1775253" y="165800"/>
            <a:ext cx="1632469" cy="551207"/>
          </a:xfrm>
          <a:prstGeom prst="rect">
            <a:avLst/>
          </a:prstGeom>
          <a:noFill/>
        </p:spPr>
        <p:txBody>
          <a:bodyPr wrap="square" lIns="88681" tIns="44338" rIns="88681" bIns="44338" rtlCol="0" anchor="ctr" anchorCtr="0">
            <a:spAutoFit/>
          </a:bodyPr>
          <a:lstStyle/>
          <a:p>
            <a:pPr algn="ctr"/>
            <a:r>
              <a:rPr lang="en-GB" sz="1000" b="1" dirty="0">
                <a:effectLst/>
              </a:rPr>
              <a:t>Цвета для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использования</a:t>
            </a:r>
            <a:r>
              <a:rPr lang="en-GB" sz="1000" b="1" dirty="0">
                <a:effectLst/>
              </a:rPr>
              <a:t> в корпоративных презентациях</a:t>
            </a:r>
            <a:endParaRPr lang="en-GB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0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1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7213600" cy="3635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75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C22AC6-2E1A-4532-9F83-012266B0F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67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71464" indent="-371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38" indent="-30955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8212" indent="-2476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3497" indent="-2476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8781" indent="-2476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F2E9B6-AB65-4B3B-8F9D-4961F261E5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073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F2E9B6-AB65-4B3B-8F9D-4961F261E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C73CC3B-E26A-46DC-A212-82EBF01EB97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3200" b="1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7016" y="2795567"/>
            <a:ext cx="10213899" cy="622298"/>
          </a:xfrm>
        </p:spPr>
        <p:txBody>
          <a:bodyPr>
            <a:noAutofit/>
          </a:bodyPr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АО «Казына Капитал Менеджмент»</a:t>
            </a: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3C5B9C-81BA-4343-98A2-621E4A9CED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016" y="2795567"/>
            <a:ext cx="6618241" cy="377779"/>
          </a:xfrm>
        </p:spPr>
        <p:txBody>
          <a:bodyPr/>
          <a:lstStyle/>
          <a:p>
            <a:r>
              <a:rPr lang="ru-RU" dirty="0">
                <a:latin typeface="+mn-lt"/>
              </a:rPr>
              <a:t>ФОНД ФОНДОВ ПРЯМЫХ ИНВЕСТИЦИЙ</a:t>
            </a:r>
          </a:p>
        </p:txBody>
      </p:sp>
    </p:spTree>
    <p:extLst>
      <p:ext uri="{BB962C8B-B14F-4D97-AF65-F5344CB8AC3E}">
        <p14:creationId xmlns:p14="http://schemas.microsoft.com/office/powerpoint/2010/main" val="275549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078B1E-B39E-4967-AC35-DAFA79634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75CF3A-AFFB-45E5-ACED-B1218C13AE5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49ACD4-DF59-411C-B9A9-7FCF8BCF6F53}"/>
              </a:ext>
            </a:extLst>
          </p:cNvPr>
          <p:cNvSpPr txBox="1">
            <a:spLocks/>
          </p:cNvSpPr>
          <p:nvPr/>
        </p:nvSpPr>
        <p:spPr bwMode="auto">
          <a:xfrm>
            <a:off x="506861" y="1130571"/>
            <a:ext cx="10468708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67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033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67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67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Font typeface="Arial" charset="0"/>
              <a:buNone/>
            </a:pPr>
            <a:r>
              <a:rPr lang="ru-RU" sz="1400" b="1" dirty="0">
                <a:solidFill>
                  <a:srgbClr val="082C53"/>
                </a:solidFill>
                <a:latin typeface="Calibri "/>
              </a:rPr>
              <a:t>АО «Казына Капитал Менеджмент» («ККМ») - создан в 2007 году по инициативе Первого Президента Республики Казахстан о создании фонда фондов прямых инвестиций и является институтом развития, ориентированный на рост и диверсификацию национальной экономики посредством создания фондов прямых инвестиций и привлечения прямых инвестиций</a:t>
            </a:r>
            <a:endParaRPr lang="en-US" sz="1400" b="1" dirty="0">
              <a:solidFill>
                <a:srgbClr val="082C53"/>
              </a:solidFill>
              <a:latin typeface="Calibri 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en-US" sz="1400" b="1" dirty="0">
              <a:solidFill>
                <a:srgbClr val="082C53"/>
              </a:solidFill>
              <a:latin typeface="Open Sans 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F36A08-D46B-48D0-83EB-876B5A5A54DE}"/>
              </a:ext>
            </a:extLst>
          </p:cNvPr>
          <p:cNvSpPr txBox="1">
            <a:spLocks/>
          </p:cNvSpPr>
          <p:nvPr/>
        </p:nvSpPr>
        <p:spPr>
          <a:xfrm>
            <a:off x="596474" y="3220356"/>
            <a:ext cx="10515594" cy="13542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00000"/>
              <a:buNone/>
            </a:pPr>
            <a:r>
              <a:rPr lang="en-US" sz="1400" b="1" dirty="0">
                <a:solidFill>
                  <a:srgbClr val="4A7CB2"/>
                </a:solidFill>
                <a:latin typeface="Calibri "/>
                <a:ea typeface="+mn-ea"/>
                <a:cs typeface="Arial" panose="020B0604020202020204" pitchFamily="34" charset="0"/>
              </a:rPr>
              <a:t>►</a:t>
            </a:r>
            <a:r>
              <a:rPr lang="en-US" sz="1400" b="1" dirty="0">
                <a:solidFill>
                  <a:srgbClr val="0E131F"/>
                </a:solidFill>
                <a:latin typeface="Calibri "/>
                <a:ea typeface="+mn-ea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E131F"/>
                </a:solidFill>
                <a:latin typeface="Calibri "/>
              </a:rPr>
              <a:t>Инвестиционная деятельность</a:t>
            </a:r>
            <a:endParaRPr lang="en-US" sz="1400" b="1" dirty="0">
              <a:solidFill>
                <a:srgbClr val="0E131F"/>
              </a:solidFill>
              <a:latin typeface="Calibri "/>
              <a:ea typeface="+mn-ea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dirty="0">
                <a:latin typeface="Calibri "/>
              </a:rPr>
              <a:t>В партнерстве с международными институциональными инвесторами, суверенными фондами и международными финансовыми организациями ККМ инвестирует и управляет фондами прямых инвестиций. Фонды ККМ предоставляют капитал компаниям в несырьевых секторах экономики с целью дальнейшего роста и повышения конкурентоспособности. Фокусом инвестиций ККМ являются участники рынка МСБ, имеющие сильный потенциал занять лидирующие позиции на локальном рынке.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400" dirty="0">
              <a:latin typeface="Open Sans 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D275810-9D09-477B-9519-B62CF4B006E7}"/>
              </a:ext>
            </a:extLst>
          </p:cNvPr>
          <p:cNvSpPr txBox="1">
            <a:spLocks/>
          </p:cNvSpPr>
          <p:nvPr/>
        </p:nvSpPr>
        <p:spPr>
          <a:xfrm>
            <a:off x="596474" y="2065964"/>
            <a:ext cx="10515596" cy="103105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US" sz="1400" b="1" dirty="0">
                <a:solidFill>
                  <a:srgbClr val="4A7CB2"/>
                </a:solidFill>
                <a:latin typeface="+mn-lt"/>
                <a:ea typeface="+mn-ea"/>
                <a:cs typeface="Arial" panose="020B0604020202020204" pitchFamily="34" charset="0"/>
              </a:rPr>
              <a:t>►</a:t>
            </a:r>
            <a:r>
              <a:rPr lang="en-US" sz="1400" b="1" dirty="0">
                <a:solidFill>
                  <a:srgbClr val="0E131F"/>
                </a:solidFill>
                <a:latin typeface="+mn-lt"/>
              </a:rPr>
              <a:t> </a:t>
            </a:r>
            <a:r>
              <a:rPr lang="ru-RU" sz="1400" b="1" dirty="0">
                <a:solidFill>
                  <a:srgbClr val="0E131F"/>
                </a:solidFill>
                <a:latin typeface="+mn-lt"/>
              </a:rPr>
              <a:t>Миссия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ru-RU" sz="1400" dirty="0">
                <a:latin typeface="+mn-lt"/>
              </a:rPr>
              <a:t>Наша миссия – занять ведущую роль в развитии экосистемы прямых инвестиций в Казахстане путем инвестирования в сильные команды, которые смогут создать стабильные и эффективно управляемые компании, получать устойчивый уровень прибыли и содействовать росту и модернизации экономики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04CDA0F-8EEE-4C55-ACFB-1BEC695D9106}"/>
              </a:ext>
            </a:extLst>
          </p:cNvPr>
          <p:cNvSpPr txBox="1">
            <a:spLocks/>
          </p:cNvSpPr>
          <p:nvPr/>
        </p:nvSpPr>
        <p:spPr>
          <a:xfrm>
            <a:off x="596474" y="4398056"/>
            <a:ext cx="10515595" cy="142346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00000"/>
              <a:buNone/>
            </a:pPr>
            <a:r>
              <a:rPr lang="en-US" sz="1400" b="1" dirty="0">
                <a:solidFill>
                  <a:srgbClr val="4A7CB2"/>
                </a:solidFill>
                <a:latin typeface="Calibri "/>
                <a:ea typeface="+mn-ea"/>
                <a:cs typeface="Arial" panose="020B0604020202020204" pitchFamily="34" charset="0"/>
              </a:rPr>
              <a:t>►</a:t>
            </a:r>
            <a:r>
              <a:rPr lang="en-US" sz="1400" b="1" dirty="0">
                <a:solidFill>
                  <a:srgbClr val="0E131F"/>
                </a:solidFill>
                <a:latin typeface="Calibri "/>
                <a:ea typeface="+mn-ea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E131F"/>
                </a:solidFill>
                <a:latin typeface="Calibri "/>
              </a:rPr>
              <a:t>Ключевые направления </a:t>
            </a:r>
            <a:endParaRPr lang="ru-RU" sz="1400" dirty="0">
              <a:latin typeface="Calibri 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Кэптивные фонды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Портфельные фонды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ГЧП и инфраструктура</a:t>
            </a:r>
            <a:endParaRPr lang="en-US" sz="1400" dirty="0">
              <a:latin typeface="Calibri 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Венчурный капитал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Стрессовые активы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17D907-09EC-46D8-846E-1B28AC7B9276}"/>
              </a:ext>
            </a:extLst>
          </p:cNvPr>
          <p:cNvSpPr txBox="1">
            <a:spLocks/>
          </p:cNvSpPr>
          <p:nvPr/>
        </p:nvSpPr>
        <p:spPr>
          <a:xfrm>
            <a:off x="506861" y="174383"/>
            <a:ext cx="8375469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rgbClr val="18254F"/>
                </a:solidFill>
                <a:latin typeface="Open Sans 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002060"/>
                </a:solidFill>
                <a:latin typeface="Calibri "/>
              </a:rPr>
              <a:t>Деятельность АО «</a:t>
            </a:r>
            <a:r>
              <a:rPr lang="ru-RU" dirty="0" err="1">
                <a:solidFill>
                  <a:srgbClr val="002060"/>
                </a:solidFill>
                <a:latin typeface="Calibri "/>
              </a:rPr>
              <a:t>Казына</a:t>
            </a:r>
            <a:r>
              <a:rPr lang="ru-RU" dirty="0">
                <a:solidFill>
                  <a:srgbClr val="002060"/>
                </a:solidFill>
                <a:latin typeface="Calibri "/>
              </a:rPr>
              <a:t> Капитал Менеджмент»</a:t>
            </a:r>
            <a:r>
              <a:rPr lang="en-GB" dirty="0">
                <a:solidFill>
                  <a:srgbClr val="002060"/>
                </a:solidFill>
                <a:latin typeface="Calibri "/>
              </a:rPr>
              <a:t> </a:t>
            </a:r>
          </a:p>
        </p:txBody>
      </p:sp>
      <p:cxnSp>
        <p:nvCxnSpPr>
          <p:cNvPr id="10" name="Straight Connector 19">
            <a:extLst>
              <a:ext uri="{FF2B5EF4-FFF2-40B4-BE49-F238E27FC236}">
                <a16:creationId xmlns:a16="http://schemas.microsoft.com/office/drawing/2014/main" id="{4F1A5B35-438A-45D7-9A08-8F9B7483ACD7}"/>
              </a:ext>
            </a:extLst>
          </p:cNvPr>
          <p:cNvCxnSpPr>
            <a:cxnSpLocks/>
          </p:cNvCxnSpPr>
          <p:nvPr/>
        </p:nvCxnSpPr>
        <p:spPr>
          <a:xfrm>
            <a:off x="506861" y="762751"/>
            <a:ext cx="10645267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61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/>
          <p:nvPr/>
        </p:nvSpPr>
        <p:spPr bwMode="auto">
          <a:xfrm>
            <a:off x="2146000" y="4990200"/>
            <a:ext cx="1239485" cy="511528"/>
          </a:xfrm>
          <a:prstGeom prst="rect">
            <a:avLst/>
          </a:prstGeom>
          <a:solidFill>
            <a:srgbClr val="37609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endParaRPr lang="en-US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Russian-Kazakhstan Nanotechnologies Fund (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20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11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14"/>
          <p:cNvSpPr/>
          <p:nvPr/>
        </p:nvSpPr>
        <p:spPr bwMode="auto">
          <a:xfrm>
            <a:off x="8415739" y="5001904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Almex – Baiterek Fund</a:t>
            </a:r>
            <a:endParaRPr lang="ru-RU" sz="90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algn="ctr" defTabSz="839588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(2015)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ectangle 14"/>
          <p:cNvSpPr/>
          <p:nvPr/>
        </p:nvSpPr>
        <p:spPr bwMode="auto">
          <a:xfrm>
            <a:off x="2148262" y="4134561"/>
            <a:ext cx="1239485" cy="51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Wolfensohn </a:t>
            </a:r>
          </a:p>
          <a:p>
            <a:pPr marL="0" lvl="1" algn="ctr"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Capital Partners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  <a:p>
            <a:pPr marL="0" lvl="1" algn="ctr">
              <a:defRPr/>
            </a:pP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(2008)</a:t>
            </a:r>
          </a:p>
        </p:txBody>
      </p:sp>
      <p:sp>
        <p:nvSpPr>
          <p:cNvPr id="46" name="Rectangle 14"/>
          <p:cNvSpPr/>
          <p:nvPr/>
        </p:nvSpPr>
        <p:spPr bwMode="auto">
          <a:xfrm>
            <a:off x="584563" y="4123813"/>
            <a:ext cx="1239485" cy="51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 err="1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Aureos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Central Asia Fund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</a:t>
            </a:r>
            <a:endParaRPr lang="en-US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(200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7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7" name="Rectangle 14"/>
          <p:cNvSpPr/>
          <p:nvPr/>
        </p:nvSpPr>
        <p:spPr bwMode="auto">
          <a:xfrm>
            <a:off x="3728698" y="4134561"/>
            <a:ext cx="1239485" cy="5115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Kazakhstan Growth Fund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(20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09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8" name="Rectangle 14"/>
          <p:cNvSpPr/>
          <p:nvPr/>
        </p:nvSpPr>
        <p:spPr bwMode="auto">
          <a:xfrm>
            <a:off x="5312874" y="4144711"/>
            <a:ext cx="1239485" cy="5115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Macquarie Russia and CIS Infrastructure Fund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(200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9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Rectangle 14"/>
          <p:cNvSpPr/>
          <p:nvPr/>
        </p:nvSpPr>
        <p:spPr bwMode="auto">
          <a:xfrm>
            <a:off x="560346" y="4976714"/>
            <a:ext cx="1239485" cy="511529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 dirty="0" err="1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Falah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Growth Fund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(2008/12) </a:t>
            </a:r>
          </a:p>
        </p:txBody>
      </p:sp>
      <p:sp>
        <p:nvSpPr>
          <p:cNvPr id="52" name="Rectangle 14"/>
          <p:cNvSpPr/>
          <p:nvPr/>
        </p:nvSpPr>
        <p:spPr bwMode="auto">
          <a:xfrm>
            <a:off x="560346" y="5807921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DBK Equity Fund</a:t>
            </a:r>
            <a:endParaRPr lang="ru-RU" sz="90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17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Rectangle 14"/>
          <p:cNvSpPr/>
          <p:nvPr/>
        </p:nvSpPr>
        <p:spPr bwMode="auto">
          <a:xfrm>
            <a:off x="6808217" y="4998157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Baiterek Venture Fund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(201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4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Rectangle 14"/>
          <p:cNvSpPr/>
          <p:nvPr/>
        </p:nvSpPr>
        <p:spPr bwMode="auto">
          <a:xfrm>
            <a:off x="3731692" y="4998157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Kazakhstan </a:t>
            </a: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Infrastructure Fund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algn="ctr" defTabSz="839588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4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91037"/>
              </p:ext>
            </p:extLst>
          </p:nvPr>
        </p:nvGraphicFramePr>
        <p:xfrm>
          <a:off x="6319706" y="998270"/>
          <a:ext cx="5029612" cy="265802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288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87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млрд</a:t>
                      </a: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тенге</a:t>
                      </a: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</a:t>
                      </a:r>
                      <a:r>
                        <a:rPr lang="en-US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20г.</a:t>
                      </a:r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b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</a:t>
                      </a:r>
                      <a:r>
                        <a:rPr lang="en-US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21г.</a:t>
                      </a:r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3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Активы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216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Капитал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163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5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Доход</a:t>
                      </a:r>
                      <a:r>
                        <a:rPr lang="ru-RU" sz="9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ы: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5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Стратегический портфель 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Казначейский</a:t>
                      </a:r>
                      <a:r>
                        <a:rPr lang="ru-RU" sz="900" b="0" i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портфель</a:t>
                      </a:r>
                      <a:endParaRPr lang="ru-RU" sz="9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1,5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Чистая прибыль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-19,6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17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Маржа</a:t>
                      </a:r>
                      <a:r>
                        <a:rPr lang="en-US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чистой</a:t>
                      </a:r>
                      <a:r>
                        <a:rPr lang="ru-RU" sz="900" b="0" i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прибыли</a:t>
                      </a: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9286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-774%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72,5</a:t>
                      </a:r>
                      <a:r>
                        <a:rPr lang="ru-RU" sz="85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ROA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10,85%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17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ROE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15,06%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4%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53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Стратегический портфель к активам,</a:t>
                      </a:r>
                      <a:r>
                        <a:rPr lang="ru-RU" sz="9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%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69,3%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5,1%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ФПИ, шт.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6247250" y="698130"/>
            <a:ext cx="4212468" cy="206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7979" tIns="71986" rIns="107979" bIns="71986" anchor="ctr"/>
          <a:lstStyle/>
          <a:p>
            <a:pPr defTabSz="995164" fontAlgn="base">
              <a:spcBef>
                <a:spcPct val="0"/>
              </a:spcBef>
              <a:spcAft>
                <a:spcPct val="0"/>
              </a:spcAft>
              <a:buClr>
                <a:srgbClr val="C0504D"/>
              </a:buClr>
              <a:buSzPct val="100000"/>
            </a:pPr>
            <a:r>
              <a:rPr lang="ru-RU" sz="1200" b="1" dirty="0">
                <a:solidFill>
                  <a:srgbClr val="4F81BD">
                    <a:lumMod val="50000"/>
                  </a:srgbClr>
                </a:solidFill>
                <a:ea typeface="Tahoma" pitchFamily="34" charset="0"/>
                <a:cs typeface="Tahoma" pitchFamily="34" charset="0"/>
              </a:rPr>
              <a:t>Финансовые показатели деятельности</a:t>
            </a:r>
            <a:endParaRPr lang="en-US" sz="1200" b="1" dirty="0">
              <a:solidFill>
                <a:srgbClr val="4F81BD">
                  <a:lumMod val="50000"/>
                </a:srgb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 Box 69"/>
          <p:cNvSpPr txBox="1">
            <a:spLocks noChangeArrowheads="1"/>
          </p:cNvSpPr>
          <p:nvPr/>
        </p:nvSpPr>
        <p:spPr bwMode="auto">
          <a:xfrm>
            <a:off x="518479" y="3821474"/>
            <a:ext cx="4212468" cy="206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7979" tIns="71986" rIns="107979" bIns="71986" anchor="ctr"/>
          <a:lstStyle/>
          <a:p>
            <a:pPr defTabSz="995164" fontAlgn="base">
              <a:spcBef>
                <a:spcPct val="0"/>
              </a:spcBef>
              <a:spcAft>
                <a:spcPct val="0"/>
              </a:spcAft>
              <a:buClr>
                <a:srgbClr val="C0504D"/>
              </a:buClr>
              <a:buSzPct val="100000"/>
            </a:pPr>
            <a:r>
              <a:rPr lang="ru-RU" sz="1000" b="1" dirty="0">
                <a:solidFill>
                  <a:srgbClr val="4F81BD">
                    <a:lumMod val="50000"/>
                  </a:srgbClr>
                </a:solidFill>
                <a:ea typeface="Tahoma" pitchFamily="34" charset="0"/>
                <a:cs typeface="Tahoma" pitchFamily="34" charset="0"/>
              </a:rPr>
              <a:t>Перечень портфельных фондов:</a:t>
            </a:r>
            <a:endParaRPr lang="en-US" sz="1000" b="1" dirty="0">
              <a:solidFill>
                <a:srgbClr val="4F81BD">
                  <a:lumMod val="50000"/>
                </a:srgb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14"/>
          <p:cNvSpPr/>
          <p:nvPr/>
        </p:nvSpPr>
        <p:spPr bwMode="auto">
          <a:xfrm>
            <a:off x="6825042" y="4155854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CITIC </a:t>
            </a:r>
            <a:r>
              <a:rPr lang="en-US" sz="900" dirty="0" err="1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Kazyna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Investment Fund I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(2010)</a:t>
            </a:r>
          </a:p>
        </p:txBody>
      </p:sp>
      <p:cxnSp>
        <p:nvCxnSpPr>
          <p:cNvPr id="30" name="Straight Connector 19"/>
          <p:cNvCxnSpPr>
            <a:cxnSpLocks/>
          </p:cNvCxnSpPr>
          <p:nvPr/>
        </p:nvCxnSpPr>
        <p:spPr>
          <a:xfrm>
            <a:off x="441690" y="530751"/>
            <a:ext cx="1090521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 bwMode="auto">
          <a:xfrm>
            <a:off x="365886" y="-8306"/>
            <a:ext cx="9049004" cy="650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Общая </a:t>
            </a:r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информация</a:t>
            </a:r>
            <a:r>
              <a:rPr lang="ru-RU" sz="2400" dirty="0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 об АО «</a:t>
            </a:r>
            <a:r>
              <a:rPr lang="ru-RU" sz="2400" dirty="0" err="1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Казына</a:t>
            </a:r>
            <a:r>
              <a:rPr lang="ru-RU" sz="2400" dirty="0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 Капитал Менеджмент»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9907043" y="6327249"/>
            <a:ext cx="2026929" cy="270509"/>
          </a:xfrm>
        </p:spPr>
        <p:txBody>
          <a:bodyPr/>
          <a:lstStyle/>
          <a:p>
            <a:pPr>
              <a:defRPr/>
            </a:pPr>
            <a:fld id="{0475CF3A-AFFB-45E5-ACED-B1218C13AE58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ea typeface="Tahoma" pitchFamily="34" charset="0"/>
                <a:cs typeface="Tahoma" pitchFamily="34" charset="0"/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14"/>
          <p:cNvSpPr/>
          <p:nvPr/>
        </p:nvSpPr>
        <p:spPr bwMode="auto">
          <a:xfrm>
            <a:off x="2135603" y="5809293"/>
            <a:ext cx="1239485" cy="50054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KCM Sustainable Development Fund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(20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1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9)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747936161"/>
              </p:ext>
            </p:extLst>
          </p:nvPr>
        </p:nvGraphicFramePr>
        <p:xfrm>
          <a:off x="441690" y="1536074"/>
          <a:ext cx="4980553" cy="2002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151784" y="175643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1621" y="2086975"/>
            <a:ext cx="756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$2,</a:t>
            </a: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n-US" sz="1100" dirty="0">
              <a:solidFill>
                <a:prstClr val="white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24618" y="2573132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93%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58437" y="3057790"/>
            <a:ext cx="963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100</a:t>
            </a: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en-US" sz="1100" dirty="0">
              <a:solidFill>
                <a:prstClr val="white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5215" y="3395687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91</a:t>
            </a:r>
            <a:endParaRPr lang="ru-RU" sz="1100" dirty="0">
              <a:solidFill>
                <a:prstClr val="white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441690" y="718315"/>
            <a:ext cx="4766096" cy="677407"/>
          </a:xfrm>
          <a:prstGeom prst="roundRect">
            <a:avLst/>
          </a:prstGeom>
          <a:noFill/>
          <a:ln w="28575" cap="flat" cmpd="sng" algn="ctr">
            <a:solidFill>
              <a:srgbClr val="C0A06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defTabSz="99536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АО «Казына Капитал Менеджмент» (ККМ) — фонд фондов прямых инвестиций, созданный в мае 2007 года по инициативе Президента Республики Казахстан, входит в группу компаний АО «НУХ «</a:t>
            </a:r>
            <a:r>
              <a:rPr lang="ru-RU" sz="105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Байтерек</a:t>
            </a:r>
            <a:r>
              <a:rPr lang="ru-RU" sz="105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». </a:t>
            </a: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C1E32DC2-462E-4902-9863-1CA0D8F07749}"/>
              </a:ext>
            </a:extLst>
          </p:cNvPr>
          <p:cNvSpPr/>
          <p:nvPr/>
        </p:nvSpPr>
        <p:spPr bwMode="auto">
          <a:xfrm>
            <a:off x="5248099" y="4999692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Islamic </a:t>
            </a: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Infrastructure Fund</a:t>
            </a: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(2014)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7D24B888-78AC-4042-8E9F-D51A96B2B1BE}"/>
              </a:ext>
            </a:extLst>
          </p:cNvPr>
          <p:cNvSpPr/>
          <p:nvPr/>
        </p:nvSpPr>
        <p:spPr bwMode="auto">
          <a:xfrm>
            <a:off x="3713349" y="5810828"/>
            <a:ext cx="1239485" cy="50054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Eurasian </a:t>
            </a:r>
            <a:r>
              <a:rPr lang="en-US" sz="900" dirty="0" err="1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Nurly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(Bright) Investment Fund </a:t>
            </a:r>
            <a:b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</a:b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(2019)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C3817714-19FB-7F46-9518-DBF0238D7EED}"/>
              </a:ext>
            </a:extLst>
          </p:cNvPr>
          <p:cNvSpPr/>
          <p:nvPr/>
        </p:nvSpPr>
        <p:spPr bwMode="auto">
          <a:xfrm>
            <a:off x="8409218" y="4155855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Kazakhstan Capital Restructuring Fund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(20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10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AB174291-B514-2247-B745-3B95826F1FE4}"/>
              </a:ext>
            </a:extLst>
          </p:cNvPr>
          <p:cNvSpPr/>
          <p:nvPr/>
        </p:nvSpPr>
        <p:spPr bwMode="auto">
          <a:xfrm>
            <a:off x="5297525" y="5815552"/>
            <a:ext cx="1239485" cy="50054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Da Vinci Emerging Technologies Fund III </a:t>
            </a:r>
            <a:b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</a:b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(2021)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3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75CF3A-AFFB-45E5-ACED-B1218C13AE58}" type="slidenum">
              <a:rPr lang="ru-RU" smtClean="0">
                <a:latin typeface="+mn-lt"/>
              </a:rPr>
              <a:pPr>
                <a:defRPr/>
              </a:pPr>
              <a:t>4</a:t>
            </a:fld>
            <a:endParaRPr lang="ru-RU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22628" y="102116"/>
            <a:ext cx="90490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pPr lvl="0"/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Обзор портфельных фондов  </a:t>
            </a:r>
          </a:p>
        </p:txBody>
      </p:sp>
      <p:cxnSp>
        <p:nvCxnSpPr>
          <p:cNvPr id="7" name="Straight Connector 20"/>
          <p:cNvCxnSpPr>
            <a:cxnSpLocks/>
          </p:cNvCxnSpPr>
          <p:nvPr/>
        </p:nvCxnSpPr>
        <p:spPr>
          <a:xfrm>
            <a:off x="637783" y="590366"/>
            <a:ext cx="10550170" cy="158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24669"/>
              </p:ext>
            </p:extLst>
          </p:nvPr>
        </p:nvGraphicFramePr>
        <p:xfrm>
          <a:off x="637783" y="704061"/>
          <a:ext cx="9946104" cy="5281639"/>
        </p:xfrm>
        <a:graphic>
          <a:graphicData uri="http://schemas.openxmlformats.org/drawingml/2006/table">
            <a:tbl>
              <a:tblPr/>
              <a:tblGrid>
                <a:gridCol w="66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8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9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Фонд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Срок </a:t>
                      </a:r>
                    </a:p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инвест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период)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Общий размер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Об-ва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ККМ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(доля,</a:t>
                      </a:r>
                      <a:r>
                        <a:rPr lang="ru-RU" sz="800" b="1" i="0" u="none" strike="noStrike" baseline="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Инвестиции в ФПИ на 30.06.2021 г. (кумулятивно)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Возвраты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(кумулятивно)</a:t>
                      </a:r>
                      <a:endParaRPr lang="ru-RU" sz="700" b="1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Комментарии</a:t>
                      </a:r>
                      <a:r>
                        <a:rPr lang="en-US" sz="800" b="1" i="0" u="none" strike="noStrike" kern="120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800" b="1" i="0" u="none" strike="noStrike" kern="1200" baseline="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Существенные события, </a:t>
                      </a:r>
                      <a:endParaRPr lang="en-US" sz="800" b="1" i="0" u="none" strike="noStrike" kern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произошедшие </a:t>
                      </a:r>
                      <a:r>
                        <a:rPr lang="en-US" sz="800" b="1" i="0" u="none" strike="noStrike" kern="1200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</a:t>
                      </a:r>
                      <a:r>
                        <a:rPr lang="en-US" sz="800" b="1" i="0" u="none" strike="noStrike" kern="1200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800" b="1" i="0" u="none" strike="noStrike" kern="1200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2021г.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ACAF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2007-2018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(11.2011)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37,0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5,3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(14,2%)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0570" rtl="0" eaLnBrk="1" fontAlgn="ctr" latinLnBrk="0" hangingPunct="1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►Фонд находится на стадии ликвидации.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2009-2021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(07.2014)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226,5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(1,3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►На заключительной стадии находятся мероприятия по выходу из проекта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Foundation Wind Energy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WCP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2008-2020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(02.2014)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250,0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24,9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(9,94%)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24,9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25,9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0570" rtl="0" eaLnBrk="1" fontAlgn="ctr" latinLnBrk="0" hangingPunct="1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В апреле 202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г. осуществлён выход из проекта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NSE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на $ 30,6 млн. Фонд находится на стадии ликвидации.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KCRF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2010-2019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(12.2014)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100,0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49,5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(49,5%)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24,0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►Проводится работа по выходу из последнего проекта.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CKIF I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2010-2020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(04.2015)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200,4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100,0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(49,9%)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67,7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40,3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90570" rtl="0" eaLnBrk="1" fontAlgn="ctr" latinLnBrk="0" hangingPunct="1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июне 2021г. получено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2,8 млн. от частичного выхода из проекта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Steam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Срок жизни Фонда продлен до апреля 2022г.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2009-2020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(08.2015)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80,8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(49,5%)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64,4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►Срок жизни Фонда продлен до 07.08.2021г. В настоящий момент обсуждается план дальнейшей работы Фонда.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MRIF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2009-2019 (05.2015)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630,0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(4,76%)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20,6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В марте 2021г. осуществлен выход из последнего проекта (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Enel Russia)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на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22,3 млн. Фонд находится на стадии ликвидации.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RKNF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2011-2021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(12.201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51,0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(49,0%)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17,8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►Ведется активная работа по выходу из портфельных компаний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FGF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2008-2022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(01.201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500,0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(10,0%)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10,3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8,7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►УК рассматривается возможность досрочной ликвидации Фонда.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BVF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184,7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(100%)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93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►Профинансировано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новых проекта на сумму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млрд тенге.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2015-2025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(06.2020)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0,1*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(7%)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0,1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настоящий момент обсуждается план дальнейшей работы Фонда.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9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2014-2026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(12.2020)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105,0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,2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74,9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14,5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апреле 2021г. Фонд осуществил инвестиции в проект «Международный аэропорт </a:t>
                      </a:r>
                      <a:r>
                        <a:rPr lang="ru-RU" sz="800" b="0" i="0" u="none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г.Алматы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» в размере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30 млн.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DBK EF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2017-2027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(11.2022)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78,3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2,3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lang="en-US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(2,99%)</a:t>
                      </a:r>
                      <a:endParaRPr lang="ru-RU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0,4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марте 2021г. Фонд осуществил инвестиции в проект «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Turkistan Tourism City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» в размере 13,5 млрд тенге.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577192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ENIF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2019-2027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(4.2023)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242,4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30,0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lang="ru-RU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27225" algn="l"/>
                        </a:tabLst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►Операционный старт фонда планируется во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II 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полугодии 2021 года.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41538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KCM SDF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2017-2027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(11.2022)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58,4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,4*</a:t>
                      </a:r>
                      <a:endParaRPr lang="en-US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(99,99%)</a:t>
                      </a:r>
                      <a:endParaRPr lang="ru-RU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45,3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►Профинансировано 4 новых проекта на сумму 11,6 млрд тенге.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675912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 Vinci</a:t>
                      </a:r>
                      <a:endParaRPr lang="ru-RU" sz="800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2021-2031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(06.2026)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84,0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►30.06.2021г. ККМ подписаны учредительные документы по Фонду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800" b="0" i="0" u="none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48252"/>
                  </a:ext>
                </a:extLst>
              </a:tr>
              <a:tr h="232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829,7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712,8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53,0</a:t>
                      </a:r>
                      <a:endParaRPr lang="ru-KZ" sz="800" b="0" i="0" u="none" strike="noStrike" dirty="0">
                        <a:solidFill>
                          <a:srgbClr val="25406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143,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ru-KZ" sz="800" b="0" i="0" u="none" strike="noStrike" dirty="0">
                        <a:solidFill>
                          <a:srgbClr val="25406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59595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0" name="Rectangle 69"/>
          <p:cNvSpPr/>
          <p:nvPr/>
        </p:nvSpPr>
        <p:spPr>
          <a:xfrm>
            <a:off x="9660081" y="338798"/>
            <a:ext cx="1638182" cy="216024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000" b="1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$ </a:t>
            </a:r>
            <a:r>
              <a:rPr lang="ru-RU" sz="1000" b="1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млн.</a:t>
            </a:r>
            <a:endParaRPr lang="en-US" sz="1000" b="1" i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6304128"/>
            <a:ext cx="5360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spcAft>
                <a:spcPts val="200"/>
              </a:spcAft>
            </a:pPr>
            <a:r>
              <a:rPr lang="ru-RU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*ФПИ с капитализацией в тенге. Конвертация по курсу </a:t>
            </a:r>
            <a:r>
              <a:rPr lang="en-US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KASE </a:t>
            </a:r>
            <a:r>
              <a:rPr lang="ru-RU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 30.06.2021г. </a:t>
            </a:r>
            <a:r>
              <a:rPr lang="en-US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42</a:t>
            </a:r>
            <a:r>
              <a:rPr lang="ru-RU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7,89 тенге за доллар США</a:t>
            </a:r>
          </a:p>
        </p:txBody>
      </p:sp>
      <p:grpSp>
        <p:nvGrpSpPr>
          <p:cNvPr id="2" name="Группа 12"/>
          <p:cNvGrpSpPr/>
          <p:nvPr/>
        </p:nvGrpSpPr>
        <p:grpSpPr>
          <a:xfrm>
            <a:off x="7561450" y="6223418"/>
            <a:ext cx="3143062" cy="338554"/>
            <a:chOff x="3846609" y="5923824"/>
            <a:chExt cx="3135263" cy="583529"/>
          </a:xfrm>
        </p:grpSpPr>
        <p:sp>
          <p:nvSpPr>
            <p:cNvPr id="14" name="Rectangle 14"/>
            <p:cNvSpPr/>
            <p:nvPr/>
          </p:nvSpPr>
          <p:spPr bwMode="auto">
            <a:xfrm>
              <a:off x="3846609" y="6056675"/>
              <a:ext cx="480837" cy="124835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ru-RU" sz="900" dirty="0">
                <a:solidFill>
                  <a:schemeClr val="tx1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46609" y="6282914"/>
              <a:ext cx="475527" cy="124835"/>
            </a:xfrm>
            <a:prstGeom prst="rect">
              <a:avLst/>
            </a:prstGeom>
            <a:solidFill>
              <a:srgbClr val="558E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ru-RU" sz="900" dirty="0">
                <a:solidFill>
                  <a:schemeClr val="tx1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2896" y="5923824"/>
              <a:ext cx="2698976" cy="583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Фонды</a:t>
              </a:r>
              <a:r>
                <a:rPr lang="en-US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с завершенным инвестиционным периодом</a:t>
              </a:r>
            </a:p>
            <a:p>
              <a:pPr>
                <a:buFontTx/>
                <a:buChar char="-"/>
              </a:pPr>
              <a:r>
                <a:rPr lang="ru-RU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Фонды с активным инвестиционным периодом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868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19"/>
          <p:cNvCxnSpPr>
            <a:cxnSpLocks/>
          </p:cNvCxnSpPr>
          <p:nvPr/>
        </p:nvCxnSpPr>
        <p:spPr>
          <a:xfrm>
            <a:off x="572029" y="557645"/>
            <a:ext cx="1048145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 bwMode="auto">
          <a:xfrm>
            <a:off x="493807" y="1531"/>
            <a:ext cx="9049004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Инвестиции ККМ в разрезе отраслей и географий инвестирования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9542811" y="6262661"/>
            <a:ext cx="2311400" cy="365125"/>
          </a:xfrm>
        </p:spPr>
        <p:txBody>
          <a:bodyPr/>
          <a:lstStyle/>
          <a:p>
            <a:pPr>
              <a:defRPr/>
            </a:pPr>
            <a:fld id="{0475CF3A-AFFB-45E5-ACED-B1218C13AE58}" type="slidenum">
              <a:rPr lang="ru-RU" smtClean="0">
                <a:latin typeface="+mn-lt"/>
                <a:ea typeface="Tahoma" pitchFamily="34" charset="0"/>
                <a:cs typeface="Tahoma" pitchFamily="34" charset="0"/>
              </a:rPr>
              <a:pPr>
                <a:defRPr/>
              </a:pPr>
              <a:t>5</a:t>
            </a:fld>
            <a:endParaRPr lang="ru-RU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69">
            <a:extLst>
              <a:ext uri="{FF2B5EF4-FFF2-40B4-BE49-F238E27FC236}">
                <a16:creationId xmlns:a16="http://schemas.microsoft.com/office/drawing/2014/main" id="{9AE901E3-EFB7-4C98-969F-4B6A33AD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909" y="1034283"/>
            <a:ext cx="4284475" cy="28803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Портфельные инвестиции ККМ </a:t>
            </a:r>
            <a:endParaRPr lang="en-US" altLang="ru-RU" sz="14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 разрезе отраслей</a:t>
            </a:r>
          </a:p>
        </p:txBody>
      </p:sp>
      <p:sp>
        <p:nvSpPr>
          <p:cNvPr id="11" name="Text Box 69">
            <a:extLst>
              <a:ext uri="{FF2B5EF4-FFF2-40B4-BE49-F238E27FC236}">
                <a16:creationId xmlns:a16="http://schemas.microsoft.com/office/drawing/2014/main" id="{274527E8-40B0-40D7-B5F0-D8F50308E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708" y="1034283"/>
            <a:ext cx="4284476" cy="29671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Портфельные инвестиции ККМ</a:t>
            </a:r>
            <a:endParaRPr lang="en-US" altLang="ru-RU" sz="14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в разрезе стран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A6CE322C-F9E4-1A4D-AE7F-B02B3E4D40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9389"/>
              </p:ext>
            </p:extLst>
          </p:nvPr>
        </p:nvGraphicFramePr>
        <p:xfrm>
          <a:off x="654619" y="1691624"/>
          <a:ext cx="5387057" cy="397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A91F5031-9EB4-CF41-B17F-2AB1F8DE8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809192"/>
              </p:ext>
            </p:extLst>
          </p:nvPr>
        </p:nvGraphicFramePr>
        <p:xfrm>
          <a:off x="6277205" y="1657314"/>
          <a:ext cx="4957482" cy="4008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32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20"/>
          <p:cNvCxnSpPr>
            <a:cxnSpLocks/>
          </p:cNvCxnSpPr>
          <p:nvPr/>
        </p:nvCxnSpPr>
        <p:spPr>
          <a:xfrm>
            <a:off x="740155" y="575574"/>
            <a:ext cx="10205751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 bwMode="auto">
          <a:xfrm>
            <a:off x="677402" y="46039"/>
            <a:ext cx="9049004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Проекты, профинансированные в 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I </a:t>
            </a:r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полугодии 2021 года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75CF3A-AFFB-45E5-ACED-B1218C13AE58}" type="slidenum">
              <a:rPr lang="ru-RU" smtClean="0">
                <a:latin typeface="+mn-lt"/>
                <a:ea typeface="Tahoma" pitchFamily="34" charset="0"/>
                <a:cs typeface="Tahoma" pitchFamily="34" charset="0"/>
              </a:rPr>
              <a:pPr>
                <a:defRPr/>
              </a:pPr>
              <a:t>6</a:t>
            </a:fld>
            <a:endParaRPr lang="ru-RU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Pentagon 34"/>
          <p:cNvSpPr/>
          <p:nvPr/>
        </p:nvSpPr>
        <p:spPr>
          <a:xfrm>
            <a:off x="911425" y="5644672"/>
            <a:ext cx="8814981" cy="661163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0" rIns="91422" bIns="45710" rtlCol="0" anchor="ctr"/>
          <a:lstStyle/>
          <a:p>
            <a:pPr marL="180939" indent="-180939" algn="just">
              <a:buFont typeface="Wingdings" pitchFamily="2" charset="2"/>
              <a:buChar char="v"/>
            </a:pPr>
            <a:endParaRPr lang="ru-RU" sz="8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63D20836-2D7A-4A58-802E-EC26297D4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21524"/>
              </p:ext>
            </p:extLst>
          </p:nvPr>
        </p:nvGraphicFramePr>
        <p:xfrm>
          <a:off x="740155" y="752476"/>
          <a:ext cx="9838197" cy="5295525"/>
        </p:xfrm>
        <a:graphic>
          <a:graphicData uri="http://schemas.openxmlformats.org/drawingml/2006/table">
            <a:tbl>
              <a:tblPr/>
              <a:tblGrid>
                <a:gridCol w="263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9077"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№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Заявитель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Описание проекта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Инструмент, стоимость</a:t>
                      </a:r>
                      <a:r>
                        <a:rPr lang="en-US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, </a:t>
                      </a: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срок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Сумма, </a:t>
                      </a:r>
                      <a:b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</a:b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млрд</a:t>
                      </a:r>
                      <a:r>
                        <a:rPr lang="ru-RU" sz="8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тенге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созданных и поддержанных рабочих мест</a:t>
                      </a: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Фонд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879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ЧК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Turk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 Tourism City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Строительство многофункционального туристического центра, 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г.Туркестан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Займ-12,8%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лет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0,40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117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DBK EF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47288"/>
                  </a:ext>
                </a:extLst>
              </a:tr>
              <a:tr h="931332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Almaty Airport Investment Holding B.V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еждународный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аэропорт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г.Алматы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г.Алматы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Капитал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3 111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9436"/>
                  </a:ext>
                </a:extLst>
              </a:tr>
              <a:tr h="814676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Arial"/>
                        </a:rPr>
                        <a:t>3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Arial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ТОО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Z-Invest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 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Рефинансирование задолженности и развитие действующего диагностического центра в г. Алматы» ТОО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Z-Invest» (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Зэт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-Инвест), 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г.Алматы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highlight>
                          <a:srgbClr val="FF0000"/>
                        </a:highligh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Капитал-8%, 7 лет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1,65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240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BVF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81549"/>
                  </a:ext>
                </a:extLst>
              </a:tr>
              <a:tr h="952369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Arial"/>
                        </a:rPr>
                        <a:t>4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Arial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ТОО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KTK Service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»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Покупка оборудования и техники для расширения бизнеса по негабаритным и тяжеловесным перевозкам, 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г.Алматы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Капитал-8%, 5,5 лет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3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,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6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0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50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BVF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41394"/>
                  </a:ext>
                </a:extLst>
              </a:tr>
              <a:tr h="638192">
                <a:tc gridSpan="4"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</a:p>
                  </a:txBody>
                  <a:tcPr marL="8358" marR="8358" marT="771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>
                        <a:spcAft>
                          <a:spcPts val="600"/>
                        </a:spcAft>
                      </a:pP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17,66</a:t>
                      </a: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3 518</a:t>
                      </a: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950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E2BFD4-DA42-4DA2-A894-5E8E757CB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47189" y="5961941"/>
            <a:ext cx="2844800" cy="365125"/>
          </a:xfrm>
        </p:spPr>
        <p:txBody>
          <a:bodyPr/>
          <a:lstStyle/>
          <a:p>
            <a:pPr>
              <a:defRPr/>
            </a:pPr>
            <a:fld id="{0475CF3A-AFFB-45E5-ACED-B1218C13AE58}" type="slidenum">
              <a:rPr lang="ru-RU" sz="900" smtClean="0">
                <a:latin typeface="+mn-lt"/>
              </a:rPr>
              <a:pPr>
                <a:defRPr/>
              </a:pPr>
              <a:t>7</a:t>
            </a:fld>
            <a:endParaRPr lang="ru-RU" sz="90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9EE1A9-2090-4C79-B1A1-302597A0E072}"/>
              </a:ext>
            </a:extLst>
          </p:cNvPr>
          <p:cNvSpPr txBox="1">
            <a:spLocks/>
          </p:cNvSpPr>
          <p:nvPr/>
        </p:nvSpPr>
        <p:spPr bwMode="auto">
          <a:xfrm>
            <a:off x="3671338" y="1101616"/>
            <a:ext cx="2564320" cy="68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endParaRPr lang="ru-RU" sz="1600" b="1" dirty="0">
              <a:solidFill>
                <a:srgbClr val="18254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BF9B33-8D8A-4D11-AC84-9D1A8262206A}"/>
              </a:ext>
            </a:extLst>
          </p:cNvPr>
          <p:cNvSpPr txBox="1">
            <a:spLocks/>
          </p:cNvSpPr>
          <p:nvPr/>
        </p:nvSpPr>
        <p:spPr bwMode="auto">
          <a:xfrm>
            <a:off x="7042357" y="1090983"/>
            <a:ext cx="2804277" cy="68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endParaRPr lang="ru-RU" sz="1600" b="1" dirty="0">
              <a:solidFill>
                <a:srgbClr val="18254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9D091A-F50F-4E5D-8ADF-10FA42893CD4}"/>
              </a:ext>
            </a:extLst>
          </p:cNvPr>
          <p:cNvSpPr txBox="1">
            <a:spLocks/>
          </p:cNvSpPr>
          <p:nvPr/>
        </p:nvSpPr>
        <p:spPr bwMode="auto">
          <a:xfrm>
            <a:off x="4423318" y="1642951"/>
            <a:ext cx="3054369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r>
              <a:rPr lang="ru-RU" sz="1200" b="1" dirty="0">
                <a:solidFill>
                  <a:srgbClr val="082C53"/>
                </a:solidFill>
                <a:latin typeface="+mn-lt"/>
                <a:ea typeface="Tahoma" pitchFamily="34" charset="0"/>
                <a:cs typeface="Tahoma" pitchFamily="34" charset="0"/>
              </a:rPr>
              <a:t>ОПЕРАТОРЫ ПРОГРАММЫ: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E7163EF-FB74-408D-A09E-D0F20AD25E43}"/>
              </a:ext>
            </a:extLst>
          </p:cNvPr>
          <p:cNvGrpSpPr/>
          <p:nvPr/>
        </p:nvGrpSpPr>
        <p:grpSpPr>
          <a:xfrm>
            <a:off x="6063819" y="2586894"/>
            <a:ext cx="3701444" cy="1091334"/>
            <a:chOff x="5947588" y="1775484"/>
            <a:chExt cx="3701444" cy="1091334"/>
          </a:xfrm>
          <a:solidFill>
            <a:srgbClr val="C6DCF3"/>
          </a:solidFill>
        </p:grpSpPr>
        <p:sp>
          <p:nvSpPr>
            <p:cNvPr id="9" name="Прямоугольник: скругленные углы 84">
              <a:extLst>
                <a:ext uri="{FF2B5EF4-FFF2-40B4-BE49-F238E27FC236}">
                  <a16:creationId xmlns:a16="http://schemas.microsoft.com/office/drawing/2014/main" id="{960EAC67-6580-492B-ABE4-6E0148836BE4}"/>
                </a:ext>
              </a:extLst>
            </p:cNvPr>
            <p:cNvSpPr/>
            <p:nvPr/>
          </p:nvSpPr>
          <p:spPr>
            <a:xfrm flipH="1">
              <a:off x="5947588" y="2190303"/>
              <a:ext cx="3701444" cy="676515"/>
            </a:xfrm>
            <a:prstGeom prst="roundRect">
              <a:avLst>
                <a:gd name="adj" fmla="val 999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4D20E29-F176-47AC-BCE6-6E8271BEC3B8}"/>
                </a:ext>
              </a:extLst>
            </p:cNvPr>
            <p:cNvSpPr txBox="1"/>
            <p:nvPr/>
          </p:nvSpPr>
          <p:spPr>
            <a:xfrm>
              <a:off x="6544986" y="1775484"/>
              <a:ext cx="2506647" cy="285188"/>
            </a:xfrm>
            <a:prstGeom prst="rect">
              <a:avLst/>
            </a:prstGeom>
            <a:grpFill/>
          </p:spPr>
          <p:txBody>
            <a:bodyPr wrap="square" lIns="99551" tIns="49775" rIns="99551" bIns="49775" rtlCol="0">
              <a:spAutoFit/>
            </a:bodyPr>
            <a:lstStyle/>
            <a:p>
              <a:pPr algn="ctr" defTabSz="1078434" eaLnBrk="0" hangingPunct="0">
                <a:spcAft>
                  <a:spcPts val="327"/>
                </a:spcAft>
                <a:buNone/>
                <a:defRPr/>
              </a:pPr>
              <a:r>
                <a:rPr lang="ru-RU" sz="1200" b="1" dirty="0">
                  <a:solidFill>
                    <a:srgbClr val="18254F"/>
                  </a:solidFill>
                </a:rPr>
                <a:t>НАПРАВЛЕНИЕ 2: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C751E29-3F60-493E-A109-F87C53C59EFC}"/>
                </a:ext>
              </a:extLst>
            </p:cNvPr>
            <p:cNvSpPr/>
            <p:nvPr/>
          </p:nvSpPr>
          <p:spPr>
            <a:xfrm>
              <a:off x="8888819" y="2256484"/>
              <a:ext cx="542260" cy="5531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551" tIns="49775" rIns="99551" bIns="49775" rtlCol="0" anchor="ctr"/>
            <a:lstStyle/>
            <a:p>
              <a:pPr algn="ctr"/>
              <a:endParaRPr lang="ru-RU" sz="160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E25DC52-B901-42B5-972C-6859409D88E0}"/>
              </a:ext>
            </a:extLst>
          </p:cNvPr>
          <p:cNvSpPr txBox="1"/>
          <p:nvPr/>
        </p:nvSpPr>
        <p:spPr>
          <a:xfrm>
            <a:off x="1876303" y="1206678"/>
            <a:ext cx="8144539" cy="467610"/>
          </a:xfrm>
          <a:prstGeom prst="rect">
            <a:avLst/>
          </a:prstGeom>
          <a:solidFill>
            <a:srgbClr val="C6DCF3"/>
          </a:solidFill>
        </p:spPr>
        <p:txBody>
          <a:bodyPr wrap="square" lIns="99551" tIns="49775" rIns="99551" bIns="49775" rtlCol="0">
            <a:spAutoFit/>
          </a:bodyPr>
          <a:lstStyle/>
          <a:p>
            <a:pPr marL="102316" marR="72589" algn="ctr" defTabSz="1078434">
              <a:lnSpc>
                <a:spcPct val="107000"/>
              </a:lnSpc>
              <a:spcAft>
                <a:spcPts val="109"/>
              </a:spcAft>
              <a:tabLst>
                <a:tab pos="261321" algn="l"/>
              </a:tabLst>
              <a:defRPr/>
            </a:pPr>
            <a:r>
              <a:rPr lang="ru-RU" sz="1100" b="1" dirty="0">
                <a:solidFill>
                  <a:srgbClr val="082C53"/>
                </a:solidFill>
                <a:cs typeface="Arial" panose="020B0604020202020204" pitchFamily="34" charset="0"/>
              </a:rPr>
              <a:t>Обеспечение устойчивого и сбалансированного роста </a:t>
            </a:r>
          </a:p>
          <a:p>
            <a:pPr marL="102316" marR="72589" algn="ctr" defTabSz="1078434">
              <a:lnSpc>
                <a:spcPct val="107000"/>
              </a:lnSpc>
              <a:spcAft>
                <a:spcPts val="109"/>
              </a:spcAft>
              <a:tabLst>
                <a:tab pos="261321" algn="l"/>
              </a:tabLst>
              <a:defRPr/>
            </a:pPr>
            <a:r>
              <a:rPr lang="ru-RU" sz="1100" b="1" dirty="0">
                <a:solidFill>
                  <a:srgbClr val="082C53"/>
                </a:solidFill>
                <a:cs typeface="Arial" panose="020B0604020202020204" pitchFamily="34" charset="0"/>
              </a:rPr>
              <a:t>предпринимательства путем осуществления прямых инвестиций в капитал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67A3BF1-7E7B-42B9-AAF9-2B0D638D08BC}"/>
              </a:ext>
            </a:extLst>
          </p:cNvPr>
          <p:cNvSpPr txBox="1">
            <a:spLocks/>
          </p:cNvSpPr>
          <p:nvPr/>
        </p:nvSpPr>
        <p:spPr bwMode="auto">
          <a:xfrm>
            <a:off x="4921706" y="819725"/>
            <a:ext cx="2053735" cy="26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r>
              <a:rPr lang="ru-RU" sz="1200" b="1" dirty="0">
                <a:solidFill>
                  <a:srgbClr val="082C53"/>
                </a:solidFill>
                <a:latin typeface="+mn-lt"/>
                <a:ea typeface="Tahoma" pitchFamily="34" charset="0"/>
                <a:cs typeface="Tahoma" pitchFamily="34" charset="0"/>
              </a:rPr>
              <a:t>ЦЕЛЬ ПРОГРАММЫ: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CD5DB492-0496-47DC-A34A-97D3E0719487}"/>
              </a:ext>
            </a:extLst>
          </p:cNvPr>
          <p:cNvGrpSpPr/>
          <p:nvPr/>
        </p:nvGrpSpPr>
        <p:grpSpPr>
          <a:xfrm>
            <a:off x="2043732" y="2589130"/>
            <a:ext cx="3706884" cy="1086639"/>
            <a:chOff x="1573413" y="1002816"/>
            <a:chExt cx="3104795" cy="10866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" name="Прямоугольник: скругленные углы 45">
              <a:extLst>
                <a:ext uri="{FF2B5EF4-FFF2-40B4-BE49-F238E27FC236}">
                  <a16:creationId xmlns:a16="http://schemas.microsoft.com/office/drawing/2014/main" id="{FEE9B584-67A4-415F-9CDC-FA6DFC608B2A}"/>
                </a:ext>
              </a:extLst>
            </p:cNvPr>
            <p:cNvSpPr/>
            <p:nvPr/>
          </p:nvSpPr>
          <p:spPr>
            <a:xfrm>
              <a:off x="1573413" y="1415399"/>
              <a:ext cx="3104795" cy="674056"/>
            </a:xfrm>
            <a:prstGeom prst="roundRect">
              <a:avLst>
                <a:gd name="adj" fmla="val 999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27A4307-C1AB-4983-990F-E682CCCF3FA1}"/>
                </a:ext>
              </a:extLst>
            </p:cNvPr>
            <p:cNvSpPr txBox="1"/>
            <p:nvPr/>
          </p:nvSpPr>
          <p:spPr>
            <a:xfrm>
              <a:off x="1912894" y="1002816"/>
              <a:ext cx="2519272" cy="285188"/>
            </a:xfrm>
            <a:prstGeom prst="rect">
              <a:avLst/>
            </a:prstGeom>
            <a:grpFill/>
          </p:spPr>
          <p:txBody>
            <a:bodyPr wrap="square" lIns="99551" tIns="49775" rIns="99551" bIns="49775" rtlCol="0">
              <a:spAutoFit/>
            </a:bodyPr>
            <a:lstStyle/>
            <a:p>
              <a:pPr algn="ctr" defTabSz="1078434" eaLnBrk="0" hangingPunct="0">
                <a:spcAft>
                  <a:spcPts val="327"/>
                </a:spcAft>
                <a:buNone/>
                <a:defRPr/>
              </a:pPr>
              <a:r>
                <a:rPr lang="ru-RU" sz="1200" b="1" dirty="0">
                  <a:solidFill>
                    <a:srgbClr val="18254F"/>
                  </a:solidFill>
                </a:rPr>
                <a:t>НАПРАВЛЕНИЕ 1:</a:t>
              </a:r>
            </a:p>
          </p:txBody>
        </p: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64E2A3A-00B3-4148-8743-5CCED7F3646D}"/>
              </a:ext>
            </a:extLst>
          </p:cNvPr>
          <p:cNvCxnSpPr>
            <a:cxnSpLocks/>
          </p:cNvCxnSpPr>
          <p:nvPr/>
        </p:nvCxnSpPr>
        <p:spPr>
          <a:xfrm rot="5400000">
            <a:off x="1132613" y="2509869"/>
            <a:ext cx="59634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222D6197-3214-4DF3-AFC7-CC59476CD3A2}"/>
              </a:ext>
            </a:extLst>
          </p:cNvPr>
          <p:cNvSpPr txBox="1">
            <a:spLocks/>
          </p:cNvSpPr>
          <p:nvPr/>
        </p:nvSpPr>
        <p:spPr bwMode="auto">
          <a:xfrm>
            <a:off x="2793278" y="4644525"/>
            <a:ext cx="1775980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2316" algn="ctr" defTabSz="1078434">
              <a:lnSpc>
                <a:spcPts val="1306"/>
              </a:lnSpc>
              <a:spcAft>
                <a:spcPts val="109"/>
              </a:spcAft>
              <a:buNone/>
              <a:defRPr/>
            </a:pPr>
            <a:r>
              <a:rPr lang="kk-KZ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СУММА ИНВЕСТИЦИЙ</a:t>
            </a:r>
            <a:endParaRPr lang="ru-RU" sz="12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7437C5-14C7-4B06-A45F-6157FE087C24}"/>
              </a:ext>
            </a:extLst>
          </p:cNvPr>
          <p:cNvSpPr txBox="1"/>
          <p:nvPr/>
        </p:nvSpPr>
        <p:spPr>
          <a:xfrm>
            <a:off x="3050644" y="5050812"/>
            <a:ext cx="1376048" cy="882275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just">
              <a:lnSpc>
                <a:spcPct val="107000"/>
              </a:lnSpc>
              <a:tabLst>
                <a:tab pos="-4116146" algn="l"/>
              </a:tabLst>
            </a:pP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Направление 1:</a:t>
            </a:r>
          </a:p>
          <a:p>
            <a:pPr marL="11753" algn="ctr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1-5 млрд тенге</a:t>
            </a:r>
          </a:p>
          <a:p>
            <a:pPr marL="11753" algn="ctr">
              <a:lnSpc>
                <a:spcPct val="107000"/>
              </a:lnSpc>
              <a:tabLst>
                <a:tab pos="-4116146" algn="l"/>
              </a:tabLst>
            </a:pP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Направление 2:</a:t>
            </a:r>
          </a:p>
          <a:p>
            <a:pPr marL="11753" algn="ctr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до 1 млрд тенге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1705B3-77D9-4BB2-B185-482BA569A2CB}"/>
              </a:ext>
            </a:extLst>
          </p:cNvPr>
          <p:cNvSpPr txBox="1"/>
          <p:nvPr/>
        </p:nvSpPr>
        <p:spPr>
          <a:xfrm>
            <a:off x="7583081" y="5180847"/>
            <a:ext cx="684640" cy="289420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just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49%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FB7282C-77EE-4DCA-A4F6-5232918C92CE}"/>
              </a:ext>
            </a:extLst>
          </p:cNvPr>
          <p:cNvSpPr txBox="1">
            <a:spLocks/>
          </p:cNvSpPr>
          <p:nvPr/>
        </p:nvSpPr>
        <p:spPr bwMode="auto">
          <a:xfrm>
            <a:off x="6876924" y="4697167"/>
            <a:ext cx="2184623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lnSpc>
                <a:spcPts val="1306"/>
              </a:lnSpc>
              <a:spcAft>
                <a:spcPts val="327"/>
              </a:spcAft>
              <a:buNone/>
              <a:defRPr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УЧАСТИЕ В КАПИТАЛЕ КОМПАНИИ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20ADFE-45A6-46B8-BC51-5D851E29E67A}"/>
              </a:ext>
            </a:extLst>
          </p:cNvPr>
          <p:cNvSpPr txBox="1"/>
          <p:nvPr/>
        </p:nvSpPr>
        <p:spPr>
          <a:xfrm>
            <a:off x="9470682" y="5179885"/>
            <a:ext cx="1600660" cy="285188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ctr"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не более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годовых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CBA4241-EDC1-40C4-BC3B-6D30EC884B7B}"/>
              </a:ext>
            </a:extLst>
          </p:cNvPr>
          <p:cNvSpPr txBox="1">
            <a:spLocks/>
          </p:cNvSpPr>
          <p:nvPr/>
        </p:nvSpPr>
        <p:spPr bwMode="auto">
          <a:xfrm>
            <a:off x="8792907" y="4698844"/>
            <a:ext cx="2887372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lnSpc>
                <a:spcPts val="1306"/>
              </a:lnSpc>
              <a:spcAft>
                <a:spcPts val="327"/>
              </a:spcAft>
              <a:buNone/>
              <a:defRPr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КОНЕЧНАЯ СТАВКА ВОЗНАГРАЖДЕНИЯ ДЛЯ КОМПАНИИ</a:t>
            </a:r>
          </a:p>
        </p:txBody>
      </p:sp>
      <p:grpSp>
        <p:nvGrpSpPr>
          <p:cNvPr id="24" name="Группа 5">
            <a:extLst>
              <a:ext uri="{FF2B5EF4-FFF2-40B4-BE49-F238E27FC236}">
                <a16:creationId xmlns:a16="http://schemas.microsoft.com/office/drawing/2014/main" id="{F2DE63B0-8F98-4746-8431-CDDD8D820789}"/>
              </a:ext>
            </a:extLst>
          </p:cNvPr>
          <p:cNvGrpSpPr/>
          <p:nvPr/>
        </p:nvGrpSpPr>
        <p:grpSpPr>
          <a:xfrm>
            <a:off x="3259726" y="3825748"/>
            <a:ext cx="914244" cy="774810"/>
            <a:chOff x="3173109" y="1109056"/>
            <a:chExt cx="1132804" cy="976556"/>
          </a:xfrm>
        </p:grpSpPr>
        <p:sp>
          <p:nvSpPr>
            <p:cNvPr id="25" name="Шестиугольник 24">
              <a:extLst>
                <a:ext uri="{FF2B5EF4-FFF2-40B4-BE49-F238E27FC236}">
                  <a16:creationId xmlns:a16="http://schemas.microsoft.com/office/drawing/2014/main" id="{897B41D6-AE09-4955-B4AB-7978074134BE}"/>
                </a:ext>
              </a:extLst>
            </p:cNvPr>
            <p:cNvSpPr/>
            <p:nvPr/>
          </p:nvSpPr>
          <p:spPr>
            <a:xfrm>
              <a:off x="3230382" y="1158612"/>
              <a:ext cx="1021687" cy="880766"/>
            </a:xfrm>
            <a:prstGeom prst="hexagon">
              <a:avLst/>
            </a:prstGeom>
            <a:solidFill>
              <a:srgbClr val="082C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3245F22C-6FBE-4A96-B270-021744066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94243" y="1355699"/>
              <a:ext cx="486592" cy="486592"/>
            </a:xfrm>
            <a:prstGeom prst="rect">
              <a:avLst/>
            </a:prstGeom>
          </p:spPr>
        </p:pic>
        <p:sp>
          <p:nvSpPr>
            <p:cNvPr id="27" name="Шестиугольник 26">
              <a:extLst>
                <a:ext uri="{FF2B5EF4-FFF2-40B4-BE49-F238E27FC236}">
                  <a16:creationId xmlns:a16="http://schemas.microsoft.com/office/drawing/2014/main" id="{FC167DB7-DB00-4586-B172-EB3E2C4CE702}"/>
                </a:ext>
              </a:extLst>
            </p:cNvPr>
            <p:cNvSpPr/>
            <p:nvPr/>
          </p:nvSpPr>
          <p:spPr>
            <a:xfrm>
              <a:off x="3173109" y="1109056"/>
              <a:ext cx="1132804" cy="976556"/>
            </a:xfrm>
            <a:prstGeom prst="hexagon">
              <a:avLst/>
            </a:prstGeom>
            <a:noFill/>
            <a:ln w="12700">
              <a:solidFill>
                <a:srgbClr val="8E9A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</p:grpSp>
      <p:grpSp>
        <p:nvGrpSpPr>
          <p:cNvPr id="28" name="Группа 6">
            <a:extLst>
              <a:ext uri="{FF2B5EF4-FFF2-40B4-BE49-F238E27FC236}">
                <a16:creationId xmlns:a16="http://schemas.microsoft.com/office/drawing/2014/main" id="{A50237DD-72E4-4FFA-8C43-5CCA8607F00D}"/>
              </a:ext>
            </a:extLst>
          </p:cNvPr>
          <p:cNvGrpSpPr/>
          <p:nvPr/>
        </p:nvGrpSpPr>
        <p:grpSpPr>
          <a:xfrm>
            <a:off x="7477687" y="3822720"/>
            <a:ext cx="914244" cy="781050"/>
            <a:chOff x="5433158" y="1109056"/>
            <a:chExt cx="1132804" cy="976556"/>
          </a:xfrm>
        </p:grpSpPr>
        <p:grpSp>
          <p:nvGrpSpPr>
            <p:cNvPr id="29" name="Группа 14">
              <a:extLst>
                <a:ext uri="{FF2B5EF4-FFF2-40B4-BE49-F238E27FC236}">
                  <a16:creationId xmlns:a16="http://schemas.microsoft.com/office/drawing/2014/main" id="{FC97DB2A-68B0-4FDC-89E1-EC22759A794A}"/>
                </a:ext>
              </a:extLst>
            </p:cNvPr>
            <p:cNvGrpSpPr/>
            <p:nvPr/>
          </p:nvGrpSpPr>
          <p:grpSpPr>
            <a:xfrm>
              <a:off x="5433158" y="1109056"/>
              <a:ext cx="1132804" cy="976556"/>
              <a:chOff x="5427115" y="1309444"/>
              <a:chExt cx="1132804" cy="976556"/>
            </a:xfrm>
          </p:grpSpPr>
          <p:sp>
            <p:nvSpPr>
              <p:cNvPr id="31" name="Шестиугольник 30">
                <a:extLst>
                  <a:ext uri="{FF2B5EF4-FFF2-40B4-BE49-F238E27FC236}">
                    <a16:creationId xmlns:a16="http://schemas.microsoft.com/office/drawing/2014/main" id="{9B84378E-174D-4688-AFD3-184C7B974482}"/>
                  </a:ext>
                </a:extLst>
              </p:cNvPr>
              <p:cNvSpPr/>
              <p:nvPr/>
            </p:nvSpPr>
            <p:spPr>
              <a:xfrm>
                <a:off x="5483559" y="1359000"/>
                <a:ext cx="1021687" cy="880766"/>
              </a:xfrm>
              <a:prstGeom prst="hexagon">
                <a:avLst/>
              </a:prstGeom>
              <a:solidFill>
                <a:srgbClr val="082C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32" name="Шестиугольник 31">
                <a:extLst>
                  <a:ext uri="{FF2B5EF4-FFF2-40B4-BE49-F238E27FC236}">
                    <a16:creationId xmlns:a16="http://schemas.microsoft.com/office/drawing/2014/main" id="{ACD21FF1-B7B7-4DC3-9BA1-097AC5EEBEFB}"/>
                  </a:ext>
                </a:extLst>
              </p:cNvPr>
              <p:cNvSpPr/>
              <p:nvPr/>
            </p:nvSpPr>
            <p:spPr>
              <a:xfrm>
                <a:off x="5427115" y="1309444"/>
                <a:ext cx="1132804" cy="976556"/>
              </a:xfrm>
              <a:prstGeom prst="hexagon">
                <a:avLst/>
              </a:prstGeom>
              <a:noFill/>
              <a:ln w="12700">
                <a:solidFill>
                  <a:srgbClr val="8E9A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</p:grp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41E5FF20-C501-4351-954C-1175FA1A46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95827" y="1372892"/>
              <a:ext cx="404460" cy="439838"/>
            </a:xfrm>
            <a:custGeom>
              <a:avLst/>
              <a:gdLst>
                <a:gd name="T0" fmla="*/ 97 w 176"/>
                <a:gd name="T1" fmla="*/ 151 h 192"/>
                <a:gd name="T2" fmla="*/ 92 w 176"/>
                <a:gd name="T3" fmla="*/ 160 h 192"/>
                <a:gd name="T4" fmla="*/ 84 w 176"/>
                <a:gd name="T5" fmla="*/ 152 h 192"/>
                <a:gd name="T6" fmla="*/ 71 w 176"/>
                <a:gd name="T7" fmla="*/ 147 h 192"/>
                <a:gd name="T8" fmla="*/ 64 w 176"/>
                <a:gd name="T9" fmla="*/ 130 h 192"/>
                <a:gd name="T10" fmla="*/ 73 w 176"/>
                <a:gd name="T11" fmla="*/ 137 h 192"/>
                <a:gd name="T12" fmla="*/ 82 w 176"/>
                <a:gd name="T13" fmla="*/ 144 h 192"/>
                <a:gd name="T14" fmla="*/ 94 w 176"/>
                <a:gd name="T15" fmla="*/ 145 h 192"/>
                <a:gd name="T16" fmla="*/ 103 w 176"/>
                <a:gd name="T17" fmla="*/ 140 h 192"/>
                <a:gd name="T18" fmla="*/ 102 w 176"/>
                <a:gd name="T19" fmla="*/ 129 h 192"/>
                <a:gd name="T20" fmla="*/ 92 w 176"/>
                <a:gd name="T21" fmla="*/ 124 h 192"/>
                <a:gd name="T22" fmla="*/ 78 w 176"/>
                <a:gd name="T23" fmla="*/ 120 h 192"/>
                <a:gd name="T24" fmla="*/ 67 w 176"/>
                <a:gd name="T25" fmla="*/ 113 h 192"/>
                <a:gd name="T26" fmla="*/ 68 w 176"/>
                <a:gd name="T27" fmla="*/ 98 h 192"/>
                <a:gd name="T28" fmla="*/ 80 w 176"/>
                <a:gd name="T29" fmla="*/ 89 h 192"/>
                <a:gd name="T30" fmla="*/ 84 w 176"/>
                <a:gd name="T31" fmla="*/ 80 h 192"/>
                <a:gd name="T32" fmla="*/ 92 w 176"/>
                <a:gd name="T33" fmla="*/ 88 h 192"/>
                <a:gd name="T34" fmla="*/ 103 w 176"/>
                <a:gd name="T35" fmla="*/ 93 h 192"/>
                <a:gd name="T36" fmla="*/ 109 w 176"/>
                <a:gd name="T37" fmla="*/ 107 h 192"/>
                <a:gd name="T38" fmla="*/ 97 w 176"/>
                <a:gd name="T39" fmla="*/ 98 h 192"/>
                <a:gd name="T40" fmla="*/ 82 w 176"/>
                <a:gd name="T41" fmla="*/ 95 h 192"/>
                <a:gd name="T42" fmla="*/ 75 w 176"/>
                <a:gd name="T43" fmla="*/ 100 h 192"/>
                <a:gd name="T44" fmla="*/ 75 w 176"/>
                <a:gd name="T45" fmla="*/ 110 h 192"/>
                <a:gd name="T46" fmla="*/ 86 w 176"/>
                <a:gd name="T47" fmla="*/ 115 h 192"/>
                <a:gd name="T48" fmla="*/ 100 w 176"/>
                <a:gd name="T49" fmla="*/ 118 h 192"/>
                <a:gd name="T50" fmla="*/ 110 w 176"/>
                <a:gd name="T51" fmla="*/ 126 h 192"/>
                <a:gd name="T52" fmla="*/ 110 w 176"/>
                <a:gd name="T53" fmla="*/ 142 h 192"/>
                <a:gd name="T54" fmla="*/ 107 w 176"/>
                <a:gd name="T55" fmla="*/ 56 h 192"/>
                <a:gd name="T56" fmla="*/ 69 w 176"/>
                <a:gd name="T57" fmla="*/ 56 h 192"/>
                <a:gd name="T58" fmla="*/ 43 w 176"/>
                <a:gd name="T59" fmla="*/ 184 h 192"/>
                <a:gd name="T60" fmla="*/ 133 w 176"/>
                <a:gd name="T61" fmla="*/ 184 h 192"/>
                <a:gd name="T62" fmla="*/ 107 w 176"/>
                <a:gd name="T63" fmla="*/ 56 h 192"/>
                <a:gd name="T64" fmla="*/ 107 w 176"/>
                <a:gd name="T65" fmla="*/ 8 h 192"/>
                <a:gd name="T66" fmla="*/ 97 w 176"/>
                <a:gd name="T67" fmla="*/ 12 h 192"/>
                <a:gd name="T68" fmla="*/ 79 w 176"/>
                <a:gd name="T69" fmla="*/ 12 h 192"/>
                <a:gd name="T70" fmla="*/ 69 w 176"/>
                <a:gd name="T71" fmla="*/ 8 h 192"/>
                <a:gd name="T72" fmla="*/ 63 w 176"/>
                <a:gd name="T73" fmla="*/ 41 h 192"/>
                <a:gd name="T74" fmla="*/ 88 w 176"/>
                <a:gd name="T75" fmla="*/ 48 h 192"/>
                <a:gd name="T76" fmla="*/ 113 w 176"/>
                <a:gd name="T77" fmla="*/ 41 h 192"/>
                <a:gd name="T78" fmla="*/ 169 w 176"/>
                <a:gd name="T79" fmla="*/ 126 h 192"/>
                <a:gd name="T80" fmla="*/ 133 w 176"/>
                <a:gd name="T81" fmla="*/ 192 h 192"/>
                <a:gd name="T82" fmla="*/ 43 w 176"/>
                <a:gd name="T83" fmla="*/ 192 h 192"/>
                <a:gd name="T84" fmla="*/ 7 w 176"/>
                <a:gd name="T85" fmla="*/ 126 h 192"/>
                <a:gd name="T86" fmla="*/ 60 w 176"/>
                <a:gd name="T87" fmla="*/ 52 h 192"/>
                <a:gd name="T88" fmla="*/ 52 w 176"/>
                <a:gd name="T89" fmla="*/ 39 h 192"/>
                <a:gd name="T90" fmla="*/ 54 w 176"/>
                <a:gd name="T91" fmla="*/ 2 h 192"/>
                <a:gd name="T92" fmla="*/ 72 w 176"/>
                <a:gd name="T93" fmla="*/ 0 h 192"/>
                <a:gd name="T94" fmla="*/ 82 w 176"/>
                <a:gd name="T95" fmla="*/ 4 h 192"/>
                <a:gd name="T96" fmla="*/ 94 w 176"/>
                <a:gd name="T97" fmla="*/ 4 h 192"/>
                <a:gd name="T98" fmla="*/ 104 w 176"/>
                <a:gd name="T99" fmla="*/ 0 h 192"/>
                <a:gd name="T100" fmla="*/ 122 w 176"/>
                <a:gd name="T101" fmla="*/ 2 h 192"/>
                <a:gd name="T102" fmla="*/ 124 w 176"/>
                <a:gd name="T103" fmla="*/ 39 h 192"/>
                <a:gd name="T104" fmla="*/ 116 w 176"/>
                <a:gd name="T105" fmla="*/ 52 h 192"/>
                <a:gd name="T106" fmla="*/ 169 w 176"/>
                <a:gd name="T107" fmla="*/ 1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92">
                  <a:moveTo>
                    <a:pt x="104" y="148"/>
                  </a:moveTo>
                  <a:cubicBezTo>
                    <a:pt x="102" y="149"/>
                    <a:pt x="100" y="150"/>
                    <a:pt x="97" y="151"/>
                  </a:cubicBezTo>
                  <a:cubicBezTo>
                    <a:pt x="95" y="151"/>
                    <a:pt x="94" y="152"/>
                    <a:pt x="92" y="15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2" y="151"/>
                    <a:pt x="81" y="151"/>
                    <a:pt x="79" y="151"/>
                  </a:cubicBezTo>
                  <a:cubicBezTo>
                    <a:pt x="76" y="150"/>
                    <a:pt x="74" y="149"/>
                    <a:pt x="71" y="147"/>
                  </a:cubicBezTo>
                  <a:cubicBezTo>
                    <a:pt x="69" y="145"/>
                    <a:pt x="67" y="143"/>
                    <a:pt x="66" y="140"/>
                  </a:cubicBezTo>
                  <a:cubicBezTo>
                    <a:pt x="65" y="137"/>
                    <a:pt x="64" y="134"/>
                    <a:pt x="64" y="130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33"/>
                    <a:pt x="72" y="135"/>
                    <a:pt x="73" y="137"/>
                  </a:cubicBezTo>
                  <a:cubicBezTo>
                    <a:pt x="74" y="139"/>
                    <a:pt x="75" y="140"/>
                    <a:pt x="77" y="142"/>
                  </a:cubicBezTo>
                  <a:cubicBezTo>
                    <a:pt x="78" y="143"/>
                    <a:pt x="80" y="144"/>
                    <a:pt x="82" y="144"/>
                  </a:cubicBezTo>
                  <a:cubicBezTo>
                    <a:pt x="85" y="145"/>
                    <a:pt x="87" y="145"/>
                    <a:pt x="89" y="145"/>
                  </a:cubicBezTo>
                  <a:cubicBezTo>
                    <a:pt x="91" y="145"/>
                    <a:pt x="92" y="145"/>
                    <a:pt x="94" y="145"/>
                  </a:cubicBezTo>
                  <a:cubicBezTo>
                    <a:pt x="96" y="144"/>
                    <a:pt x="98" y="144"/>
                    <a:pt x="99" y="143"/>
                  </a:cubicBezTo>
                  <a:cubicBezTo>
                    <a:pt x="101" y="142"/>
                    <a:pt x="102" y="141"/>
                    <a:pt x="103" y="140"/>
                  </a:cubicBezTo>
                  <a:cubicBezTo>
                    <a:pt x="104" y="138"/>
                    <a:pt x="104" y="136"/>
                    <a:pt x="104" y="134"/>
                  </a:cubicBezTo>
                  <a:cubicBezTo>
                    <a:pt x="104" y="132"/>
                    <a:pt x="103" y="130"/>
                    <a:pt x="102" y="129"/>
                  </a:cubicBezTo>
                  <a:cubicBezTo>
                    <a:pt x="101" y="128"/>
                    <a:pt x="100" y="127"/>
                    <a:pt x="98" y="126"/>
                  </a:cubicBezTo>
                  <a:cubicBezTo>
                    <a:pt x="96" y="125"/>
                    <a:pt x="94" y="124"/>
                    <a:pt x="92" y="124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3" y="122"/>
                    <a:pt x="80" y="121"/>
                    <a:pt x="78" y="120"/>
                  </a:cubicBezTo>
                  <a:cubicBezTo>
                    <a:pt x="76" y="120"/>
                    <a:pt x="74" y="119"/>
                    <a:pt x="72" y="117"/>
                  </a:cubicBezTo>
                  <a:cubicBezTo>
                    <a:pt x="70" y="116"/>
                    <a:pt x="69" y="115"/>
                    <a:pt x="67" y="113"/>
                  </a:cubicBezTo>
                  <a:cubicBezTo>
                    <a:pt x="66" y="111"/>
                    <a:pt x="66" y="109"/>
                    <a:pt x="66" y="106"/>
                  </a:cubicBezTo>
                  <a:cubicBezTo>
                    <a:pt x="66" y="103"/>
                    <a:pt x="66" y="100"/>
                    <a:pt x="68" y="98"/>
                  </a:cubicBezTo>
                  <a:cubicBezTo>
                    <a:pt x="69" y="96"/>
                    <a:pt x="71" y="94"/>
                    <a:pt x="73" y="92"/>
                  </a:cubicBezTo>
                  <a:cubicBezTo>
                    <a:pt x="75" y="91"/>
                    <a:pt x="77" y="90"/>
                    <a:pt x="80" y="89"/>
                  </a:cubicBezTo>
                  <a:cubicBezTo>
                    <a:pt x="81" y="89"/>
                    <a:pt x="82" y="88"/>
                    <a:pt x="84" y="88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93" y="89"/>
                    <a:pt x="95" y="89"/>
                    <a:pt x="96" y="89"/>
                  </a:cubicBezTo>
                  <a:cubicBezTo>
                    <a:pt x="99" y="90"/>
                    <a:pt x="101" y="91"/>
                    <a:pt x="103" y="93"/>
                  </a:cubicBezTo>
                  <a:cubicBezTo>
                    <a:pt x="105" y="94"/>
                    <a:pt x="106" y="96"/>
                    <a:pt x="108" y="99"/>
                  </a:cubicBezTo>
                  <a:cubicBezTo>
                    <a:pt x="109" y="101"/>
                    <a:pt x="109" y="104"/>
                    <a:pt x="109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1" y="103"/>
                    <a:pt x="100" y="100"/>
                    <a:pt x="97" y="98"/>
                  </a:cubicBezTo>
                  <a:cubicBezTo>
                    <a:pt x="95" y="96"/>
                    <a:pt x="91" y="95"/>
                    <a:pt x="87" y="95"/>
                  </a:cubicBezTo>
                  <a:cubicBezTo>
                    <a:pt x="85" y="95"/>
                    <a:pt x="84" y="95"/>
                    <a:pt x="82" y="95"/>
                  </a:cubicBezTo>
                  <a:cubicBezTo>
                    <a:pt x="81" y="96"/>
                    <a:pt x="79" y="96"/>
                    <a:pt x="78" y="97"/>
                  </a:cubicBezTo>
                  <a:cubicBezTo>
                    <a:pt x="77" y="98"/>
                    <a:pt x="76" y="99"/>
                    <a:pt x="75" y="100"/>
                  </a:cubicBezTo>
                  <a:cubicBezTo>
                    <a:pt x="74" y="102"/>
                    <a:pt x="74" y="103"/>
                    <a:pt x="74" y="105"/>
                  </a:cubicBezTo>
                  <a:cubicBezTo>
                    <a:pt x="74" y="107"/>
                    <a:pt x="74" y="109"/>
                    <a:pt x="75" y="110"/>
                  </a:cubicBezTo>
                  <a:cubicBezTo>
                    <a:pt x="77" y="111"/>
                    <a:pt x="78" y="112"/>
                    <a:pt x="80" y="113"/>
                  </a:cubicBezTo>
                  <a:cubicBezTo>
                    <a:pt x="82" y="114"/>
                    <a:pt x="84" y="114"/>
                    <a:pt x="86" y="115"/>
                  </a:cubicBezTo>
                  <a:cubicBezTo>
                    <a:pt x="88" y="115"/>
                    <a:pt x="91" y="116"/>
                    <a:pt x="93" y="116"/>
                  </a:cubicBezTo>
                  <a:cubicBezTo>
                    <a:pt x="95" y="117"/>
                    <a:pt x="98" y="117"/>
                    <a:pt x="100" y="118"/>
                  </a:cubicBezTo>
                  <a:cubicBezTo>
                    <a:pt x="102" y="119"/>
                    <a:pt x="104" y="120"/>
                    <a:pt x="106" y="121"/>
                  </a:cubicBezTo>
                  <a:cubicBezTo>
                    <a:pt x="108" y="123"/>
                    <a:pt x="109" y="124"/>
                    <a:pt x="110" y="126"/>
                  </a:cubicBezTo>
                  <a:cubicBezTo>
                    <a:pt x="111" y="128"/>
                    <a:pt x="112" y="131"/>
                    <a:pt x="112" y="134"/>
                  </a:cubicBezTo>
                  <a:cubicBezTo>
                    <a:pt x="112" y="137"/>
                    <a:pt x="111" y="140"/>
                    <a:pt x="110" y="142"/>
                  </a:cubicBezTo>
                  <a:cubicBezTo>
                    <a:pt x="108" y="144"/>
                    <a:pt x="107" y="146"/>
                    <a:pt x="104" y="148"/>
                  </a:cubicBezTo>
                  <a:close/>
                  <a:moveTo>
                    <a:pt x="107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47" y="71"/>
                    <a:pt x="26" y="101"/>
                    <a:pt x="14" y="129"/>
                  </a:cubicBezTo>
                  <a:cubicBezTo>
                    <a:pt x="3" y="157"/>
                    <a:pt x="17" y="184"/>
                    <a:pt x="43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59" y="184"/>
                    <a:pt x="173" y="157"/>
                    <a:pt x="162" y="129"/>
                  </a:cubicBezTo>
                  <a:cubicBezTo>
                    <a:pt x="150" y="101"/>
                    <a:pt x="129" y="71"/>
                    <a:pt x="107" y="56"/>
                  </a:cubicBezTo>
                  <a:close/>
                  <a:moveTo>
                    <a:pt x="120" y="10"/>
                  </a:moveTo>
                  <a:cubicBezTo>
                    <a:pt x="118" y="9"/>
                    <a:pt x="111" y="8"/>
                    <a:pt x="107" y="8"/>
                  </a:cubicBezTo>
                  <a:cubicBezTo>
                    <a:pt x="107" y="8"/>
                    <a:pt x="106" y="8"/>
                    <a:pt x="106" y="8"/>
                  </a:cubicBezTo>
                  <a:cubicBezTo>
                    <a:pt x="103" y="9"/>
                    <a:pt x="100" y="11"/>
                    <a:pt x="97" y="12"/>
                  </a:cubicBezTo>
                  <a:cubicBezTo>
                    <a:pt x="94" y="13"/>
                    <a:pt x="91" y="13"/>
                    <a:pt x="88" y="14"/>
                  </a:cubicBezTo>
                  <a:cubicBezTo>
                    <a:pt x="85" y="13"/>
                    <a:pt x="82" y="13"/>
                    <a:pt x="79" y="12"/>
                  </a:cubicBezTo>
                  <a:cubicBezTo>
                    <a:pt x="76" y="11"/>
                    <a:pt x="73" y="9"/>
                    <a:pt x="70" y="8"/>
                  </a:cubicBezTo>
                  <a:cubicBezTo>
                    <a:pt x="70" y="8"/>
                    <a:pt x="69" y="8"/>
                    <a:pt x="69" y="8"/>
                  </a:cubicBezTo>
                  <a:cubicBezTo>
                    <a:pt x="65" y="8"/>
                    <a:pt x="58" y="9"/>
                    <a:pt x="56" y="10"/>
                  </a:cubicBezTo>
                  <a:cubicBezTo>
                    <a:pt x="42" y="12"/>
                    <a:pt x="52" y="24"/>
                    <a:pt x="63" y="41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24" y="24"/>
                    <a:pt x="134" y="12"/>
                    <a:pt x="120" y="10"/>
                  </a:cubicBezTo>
                  <a:close/>
                  <a:moveTo>
                    <a:pt x="169" y="126"/>
                  </a:moveTo>
                  <a:cubicBezTo>
                    <a:pt x="176" y="143"/>
                    <a:pt x="175" y="161"/>
                    <a:pt x="166" y="174"/>
                  </a:cubicBezTo>
                  <a:cubicBezTo>
                    <a:pt x="159" y="186"/>
                    <a:pt x="147" y="192"/>
                    <a:pt x="133" y="192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29" y="192"/>
                    <a:pt x="17" y="186"/>
                    <a:pt x="10" y="174"/>
                  </a:cubicBezTo>
                  <a:cubicBezTo>
                    <a:pt x="1" y="161"/>
                    <a:pt x="0" y="143"/>
                    <a:pt x="7" y="126"/>
                  </a:cubicBezTo>
                  <a:cubicBezTo>
                    <a:pt x="20" y="96"/>
                    <a:pt x="40" y="68"/>
                    <a:pt x="60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5" y="43"/>
                    <a:pt x="53" y="41"/>
                    <a:pt x="52" y="39"/>
                  </a:cubicBezTo>
                  <a:cubicBezTo>
                    <a:pt x="44" y="27"/>
                    <a:pt x="39" y="18"/>
                    <a:pt x="42" y="10"/>
                  </a:cubicBezTo>
                  <a:cubicBezTo>
                    <a:pt x="44" y="6"/>
                    <a:pt x="48" y="3"/>
                    <a:pt x="54" y="2"/>
                  </a:cubicBezTo>
                  <a:cubicBezTo>
                    <a:pt x="56" y="2"/>
                    <a:pt x="64" y="0"/>
                    <a:pt x="69" y="0"/>
                  </a:cubicBezTo>
                  <a:cubicBezTo>
                    <a:pt x="70" y="0"/>
                    <a:pt x="71" y="0"/>
                    <a:pt x="72" y="0"/>
                  </a:cubicBezTo>
                  <a:cubicBezTo>
                    <a:pt x="75" y="1"/>
                    <a:pt x="77" y="2"/>
                    <a:pt x="80" y="3"/>
                  </a:cubicBezTo>
                  <a:cubicBezTo>
                    <a:pt x="81" y="4"/>
                    <a:pt x="81" y="4"/>
                    <a:pt x="82" y="4"/>
                  </a:cubicBezTo>
                  <a:cubicBezTo>
                    <a:pt x="84" y="5"/>
                    <a:pt x="86" y="5"/>
                    <a:pt x="88" y="6"/>
                  </a:cubicBezTo>
                  <a:cubicBezTo>
                    <a:pt x="90" y="5"/>
                    <a:pt x="92" y="5"/>
                    <a:pt x="94" y="4"/>
                  </a:cubicBezTo>
                  <a:cubicBezTo>
                    <a:pt x="95" y="4"/>
                    <a:pt x="95" y="4"/>
                    <a:pt x="96" y="3"/>
                  </a:cubicBezTo>
                  <a:cubicBezTo>
                    <a:pt x="99" y="2"/>
                    <a:pt x="101" y="1"/>
                    <a:pt x="104" y="0"/>
                  </a:cubicBezTo>
                  <a:cubicBezTo>
                    <a:pt x="105" y="0"/>
                    <a:pt x="106" y="0"/>
                    <a:pt x="107" y="0"/>
                  </a:cubicBezTo>
                  <a:cubicBezTo>
                    <a:pt x="112" y="0"/>
                    <a:pt x="120" y="2"/>
                    <a:pt x="122" y="2"/>
                  </a:cubicBezTo>
                  <a:cubicBezTo>
                    <a:pt x="128" y="3"/>
                    <a:pt x="132" y="6"/>
                    <a:pt x="134" y="10"/>
                  </a:cubicBezTo>
                  <a:cubicBezTo>
                    <a:pt x="137" y="18"/>
                    <a:pt x="132" y="27"/>
                    <a:pt x="124" y="39"/>
                  </a:cubicBezTo>
                  <a:cubicBezTo>
                    <a:pt x="123" y="41"/>
                    <a:pt x="121" y="43"/>
                    <a:pt x="120" y="46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36" y="68"/>
                    <a:pt x="156" y="96"/>
                    <a:pt x="169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95507">
                <a:defRPr/>
              </a:pPr>
              <a:endParaRPr lang="id-ID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Группа 9">
            <a:extLst>
              <a:ext uri="{FF2B5EF4-FFF2-40B4-BE49-F238E27FC236}">
                <a16:creationId xmlns:a16="http://schemas.microsoft.com/office/drawing/2014/main" id="{1D0E8E48-F843-4EC3-99BE-A0900BA48F4C}"/>
              </a:ext>
            </a:extLst>
          </p:cNvPr>
          <p:cNvGrpSpPr/>
          <p:nvPr/>
        </p:nvGrpSpPr>
        <p:grpSpPr>
          <a:xfrm>
            <a:off x="9765263" y="3824132"/>
            <a:ext cx="914244" cy="774700"/>
            <a:chOff x="7683927" y="1109056"/>
            <a:chExt cx="1132804" cy="976556"/>
          </a:xfrm>
        </p:grpSpPr>
        <p:sp>
          <p:nvSpPr>
            <p:cNvPr id="34" name="Шестиугольник 33">
              <a:extLst>
                <a:ext uri="{FF2B5EF4-FFF2-40B4-BE49-F238E27FC236}">
                  <a16:creationId xmlns:a16="http://schemas.microsoft.com/office/drawing/2014/main" id="{E36985D6-B0E6-4ABC-BFB6-4DA122878919}"/>
                </a:ext>
              </a:extLst>
            </p:cNvPr>
            <p:cNvSpPr/>
            <p:nvPr/>
          </p:nvSpPr>
          <p:spPr>
            <a:xfrm>
              <a:off x="7749375" y="1158612"/>
              <a:ext cx="1021688" cy="880766"/>
            </a:xfrm>
            <a:prstGeom prst="hexagon">
              <a:avLst/>
            </a:prstGeom>
            <a:solidFill>
              <a:srgbClr val="082C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/>
                <a:t>%</a:t>
              </a:r>
              <a:endParaRPr lang="ru-RU" sz="1600" b="1" dirty="0"/>
            </a:p>
          </p:txBody>
        </p:sp>
        <p:sp>
          <p:nvSpPr>
            <p:cNvPr id="35" name="Шестиугольник 34">
              <a:extLst>
                <a:ext uri="{FF2B5EF4-FFF2-40B4-BE49-F238E27FC236}">
                  <a16:creationId xmlns:a16="http://schemas.microsoft.com/office/drawing/2014/main" id="{52479DEF-1AC6-4FE8-B016-343AAFE0C205}"/>
                </a:ext>
              </a:extLst>
            </p:cNvPr>
            <p:cNvSpPr/>
            <p:nvPr/>
          </p:nvSpPr>
          <p:spPr>
            <a:xfrm>
              <a:off x="7683927" y="1109056"/>
              <a:ext cx="1132804" cy="976556"/>
            </a:xfrm>
            <a:prstGeom prst="hexagon">
              <a:avLst/>
            </a:prstGeom>
            <a:noFill/>
            <a:ln w="12700">
              <a:solidFill>
                <a:srgbClr val="8E9A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</p:grpSp>
      <p:grpSp>
        <p:nvGrpSpPr>
          <p:cNvPr id="36" name="Группа 9">
            <a:extLst>
              <a:ext uri="{FF2B5EF4-FFF2-40B4-BE49-F238E27FC236}">
                <a16:creationId xmlns:a16="http://schemas.microsoft.com/office/drawing/2014/main" id="{031F63B8-A1D6-4C74-B023-B5DDE609E2AB}"/>
              </a:ext>
            </a:extLst>
          </p:cNvPr>
          <p:cNvGrpSpPr/>
          <p:nvPr/>
        </p:nvGrpSpPr>
        <p:grpSpPr>
          <a:xfrm>
            <a:off x="1207037" y="3841526"/>
            <a:ext cx="936745" cy="762244"/>
            <a:chOff x="381079" y="3388190"/>
            <a:chExt cx="1132804" cy="976556"/>
          </a:xfrm>
        </p:grpSpPr>
        <p:grpSp>
          <p:nvGrpSpPr>
            <p:cNvPr id="37" name="Группа 15">
              <a:extLst>
                <a:ext uri="{FF2B5EF4-FFF2-40B4-BE49-F238E27FC236}">
                  <a16:creationId xmlns:a16="http://schemas.microsoft.com/office/drawing/2014/main" id="{B49D9BD9-72A6-4C8E-A54E-C6CC7620396F}"/>
                </a:ext>
              </a:extLst>
            </p:cNvPr>
            <p:cNvGrpSpPr/>
            <p:nvPr/>
          </p:nvGrpSpPr>
          <p:grpSpPr>
            <a:xfrm>
              <a:off x="381079" y="3388190"/>
              <a:ext cx="1132804" cy="976556"/>
              <a:chOff x="916297" y="3775361"/>
              <a:chExt cx="1132804" cy="976556"/>
            </a:xfrm>
          </p:grpSpPr>
          <p:sp>
            <p:nvSpPr>
              <p:cNvPr id="39" name="Шестиугольник 38">
                <a:extLst>
                  <a:ext uri="{FF2B5EF4-FFF2-40B4-BE49-F238E27FC236}">
                    <a16:creationId xmlns:a16="http://schemas.microsoft.com/office/drawing/2014/main" id="{EAB1603B-A62F-46EF-BA00-3B8F5CF68A60}"/>
                  </a:ext>
                </a:extLst>
              </p:cNvPr>
              <p:cNvSpPr/>
              <p:nvPr/>
            </p:nvSpPr>
            <p:spPr>
              <a:xfrm>
                <a:off x="971986" y="3824918"/>
                <a:ext cx="1021688" cy="880766"/>
              </a:xfrm>
              <a:prstGeom prst="hexagon">
                <a:avLst/>
              </a:prstGeom>
              <a:solidFill>
                <a:srgbClr val="082C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Шестиугольник 39">
                <a:extLst>
                  <a:ext uri="{FF2B5EF4-FFF2-40B4-BE49-F238E27FC236}">
                    <a16:creationId xmlns:a16="http://schemas.microsoft.com/office/drawing/2014/main" id="{C77ACB73-2CC7-4839-B4C6-8461F13326A4}"/>
                  </a:ext>
                </a:extLst>
              </p:cNvPr>
              <p:cNvSpPr/>
              <p:nvPr/>
            </p:nvSpPr>
            <p:spPr>
              <a:xfrm>
                <a:off x="916297" y="3775361"/>
                <a:ext cx="1132804" cy="976556"/>
              </a:xfrm>
              <a:prstGeom prst="hexagon">
                <a:avLst/>
              </a:prstGeom>
              <a:noFill/>
              <a:ln w="12700">
                <a:solidFill>
                  <a:srgbClr val="8E9A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8A69D18B-571D-43CB-BF8E-7764D63FFD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139" y="3668833"/>
              <a:ext cx="417382" cy="413622"/>
            </a:xfrm>
            <a:custGeom>
              <a:avLst/>
              <a:gdLst>
                <a:gd name="T0" fmla="*/ 94 w 94"/>
                <a:gd name="T1" fmla="*/ 47 h 93"/>
                <a:gd name="T2" fmla="*/ 47 w 94"/>
                <a:gd name="T3" fmla="*/ 93 h 93"/>
                <a:gd name="T4" fmla="*/ 0 w 94"/>
                <a:gd name="T5" fmla="*/ 47 h 93"/>
                <a:gd name="T6" fmla="*/ 47 w 94"/>
                <a:gd name="T7" fmla="*/ 0 h 93"/>
                <a:gd name="T8" fmla="*/ 94 w 94"/>
                <a:gd name="T9" fmla="*/ 47 h 93"/>
                <a:gd name="T10" fmla="*/ 84 w 94"/>
                <a:gd name="T11" fmla="*/ 46 h 93"/>
                <a:gd name="T12" fmla="*/ 47 w 94"/>
                <a:gd name="T13" fmla="*/ 10 h 93"/>
                <a:gd name="T14" fmla="*/ 11 w 94"/>
                <a:gd name="T15" fmla="*/ 46 h 93"/>
                <a:gd name="T16" fmla="*/ 47 w 94"/>
                <a:gd name="T17" fmla="*/ 83 h 93"/>
                <a:gd name="T18" fmla="*/ 84 w 94"/>
                <a:gd name="T19" fmla="*/ 46 h 93"/>
                <a:gd name="T20" fmla="*/ 20 w 94"/>
                <a:gd name="T21" fmla="*/ 44 h 93"/>
                <a:gd name="T22" fmla="*/ 22 w 94"/>
                <a:gd name="T23" fmla="*/ 46 h 93"/>
                <a:gd name="T24" fmla="*/ 20 w 94"/>
                <a:gd name="T25" fmla="*/ 49 h 93"/>
                <a:gd name="T26" fmla="*/ 17 w 94"/>
                <a:gd name="T27" fmla="*/ 46 h 93"/>
                <a:gd name="T28" fmla="*/ 20 w 94"/>
                <a:gd name="T29" fmla="*/ 44 h 93"/>
                <a:gd name="T30" fmla="*/ 61 w 94"/>
                <a:gd name="T31" fmla="*/ 42 h 93"/>
                <a:gd name="T32" fmla="*/ 49 w 94"/>
                <a:gd name="T33" fmla="*/ 42 h 93"/>
                <a:gd name="T34" fmla="*/ 34 w 94"/>
                <a:gd name="T35" fmla="*/ 25 h 93"/>
                <a:gd name="T36" fmla="*/ 26 w 94"/>
                <a:gd name="T37" fmla="*/ 32 h 93"/>
                <a:gd name="T38" fmla="*/ 43 w 94"/>
                <a:gd name="T39" fmla="*/ 50 h 93"/>
                <a:gd name="T40" fmla="*/ 46 w 94"/>
                <a:gd name="T41" fmla="*/ 52 h 93"/>
                <a:gd name="T42" fmla="*/ 61 w 94"/>
                <a:gd name="T43" fmla="*/ 52 h 93"/>
                <a:gd name="T44" fmla="*/ 61 w 94"/>
                <a:gd name="T45" fmla="*/ 42 h 93"/>
                <a:gd name="T46" fmla="*/ 28 w 94"/>
                <a:gd name="T47" fmla="*/ 64 h 93"/>
                <a:gd name="T48" fmla="*/ 31 w 94"/>
                <a:gd name="T49" fmla="*/ 66 h 93"/>
                <a:gd name="T50" fmla="*/ 28 w 94"/>
                <a:gd name="T51" fmla="*/ 69 h 93"/>
                <a:gd name="T52" fmla="*/ 26 w 94"/>
                <a:gd name="T53" fmla="*/ 66 h 93"/>
                <a:gd name="T54" fmla="*/ 28 w 94"/>
                <a:gd name="T55" fmla="*/ 64 h 93"/>
                <a:gd name="T56" fmla="*/ 47 w 94"/>
                <a:gd name="T57" fmla="*/ 71 h 93"/>
                <a:gd name="T58" fmla="*/ 50 w 94"/>
                <a:gd name="T59" fmla="*/ 74 h 93"/>
                <a:gd name="T60" fmla="*/ 47 w 94"/>
                <a:gd name="T61" fmla="*/ 77 h 93"/>
                <a:gd name="T62" fmla="*/ 44 w 94"/>
                <a:gd name="T63" fmla="*/ 74 h 93"/>
                <a:gd name="T64" fmla="*/ 47 w 94"/>
                <a:gd name="T65" fmla="*/ 71 h 93"/>
                <a:gd name="T66" fmla="*/ 47 w 94"/>
                <a:gd name="T67" fmla="*/ 16 h 93"/>
                <a:gd name="T68" fmla="*/ 50 w 94"/>
                <a:gd name="T69" fmla="*/ 19 h 93"/>
                <a:gd name="T70" fmla="*/ 47 w 94"/>
                <a:gd name="T71" fmla="*/ 22 h 93"/>
                <a:gd name="T72" fmla="*/ 44 w 94"/>
                <a:gd name="T73" fmla="*/ 19 h 93"/>
                <a:gd name="T74" fmla="*/ 47 w 94"/>
                <a:gd name="T75" fmla="*/ 16 h 93"/>
                <a:gd name="T76" fmla="*/ 66 w 94"/>
                <a:gd name="T77" fmla="*/ 24 h 93"/>
                <a:gd name="T78" fmla="*/ 69 w 94"/>
                <a:gd name="T79" fmla="*/ 27 h 93"/>
                <a:gd name="T80" fmla="*/ 66 w 94"/>
                <a:gd name="T81" fmla="*/ 29 h 93"/>
                <a:gd name="T82" fmla="*/ 64 w 94"/>
                <a:gd name="T83" fmla="*/ 27 h 93"/>
                <a:gd name="T84" fmla="*/ 66 w 94"/>
                <a:gd name="T85" fmla="*/ 24 h 93"/>
                <a:gd name="T86" fmla="*/ 67 w 94"/>
                <a:gd name="T87" fmla="*/ 63 h 93"/>
                <a:gd name="T88" fmla="*/ 70 w 94"/>
                <a:gd name="T89" fmla="*/ 66 h 93"/>
                <a:gd name="T90" fmla="*/ 67 w 94"/>
                <a:gd name="T91" fmla="*/ 68 h 93"/>
                <a:gd name="T92" fmla="*/ 64 w 94"/>
                <a:gd name="T93" fmla="*/ 66 h 93"/>
                <a:gd name="T94" fmla="*/ 67 w 94"/>
                <a:gd name="T95" fmla="*/ 63 h 93"/>
                <a:gd name="T96" fmla="*/ 75 w 94"/>
                <a:gd name="T97" fmla="*/ 44 h 93"/>
                <a:gd name="T98" fmla="*/ 78 w 94"/>
                <a:gd name="T99" fmla="*/ 46 h 93"/>
                <a:gd name="T100" fmla="*/ 75 w 94"/>
                <a:gd name="T101" fmla="*/ 49 h 93"/>
                <a:gd name="T102" fmla="*/ 72 w 94"/>
                <a:gd name="T103" fmla="*/ 46 h 93"/>
                <a:gd name="T104" fmla="*/ 75 w 94"/>
                <a:gd name="T105" fmla="*/ 4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4" h="93">
                  <a:moveTo>
                    <a:pt x="94" y="47"/>
                  </a:moveTo>
                  <a:cubicBezTo>
                    <a:pt x="94" y="72"/>
                    <a:pt x="73" y="93"/>
                    <a:pt x="47" y="93"/>
                  </a:cubicBezTo>
                  <a:cubicBezTo>
                    <a:pt x="21" y="93"/>
                    <a:pt x="0" y="72"/>
                    <a:pt x="0" y="47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73" y="0"/>
                    <a:pt x="94" y="21"/>
                    <a:pt x="94" y="47"/>
                  </a:cubicBezTo>
                  <a:close/>
                  <a:moveTo>
                    <a:pt x="84" y="46"/>
                  </a:moveTo>
                  <a:cubicBezTo>
                    <a:pt x="84" y="26"/>
                    <a:pt x="67" y="10"/>
                    <a:pt x="47" y="10"/>
                  </a:cubicBezTo>
                  <a:cubicBezTo>
                    <a:pt x="27" y="10"/>
                    <a:pt x="11" y="26"/>
                    <a:pt x="11" y="46"/>
                  </a:cubicBezTo>
                  <a:cubicBezTo>
                    <a:pt x="11" y="67"/>
                    <a:pt x="27" y="83"/>
                    <a:pt x="47" y="83"/>
                  </a:cubicBezTo>
                  <a:cubicBezTo>
                    <a:pt x="67" y="83"/>
                    <a:pt x="84" y="67"/>
                    <a:pt x="84" y="46"/>
                  </a:cubicBezTo>
                  <a:close/>
                  <a:moveTo>
                    <a:pt x="20" y="44"/>
                  </a:moveTo>
                  <a:cubicBezTo>
                    <a:pt x="21" y="44"/>
                    <a:pt x="22" y="45"/>
                    <a:pt x="22" y="46"/>
                  </a:cubicBezTo>
                  <a:cubicBezTo>
                    <a:pt x="22" y="48"/>
                    <a:pt x="21" y="49"/>
                    <a:pt x="20" y="49"/>
                  </a:cubicBezTo>
                  <a:cubicBezTo>
                    <a:pt x="18" y="49"/>
                    <a:pt x="17" y="48"/>
                    <a:pt x="17" y="46"/>
                  </a:cubicBezTo>
                  <a:cubicBezTo>
                    <a:pt x="17" y="45"/>
                    <a:pt x="18" y="44"/>
                    <a:pt x="20" y="44"/>
                  </a:cubicBezTo>
                  <a:close/>
                  <a:moveTo>
                    <a:pt x="61" y="42"/>
                  </a:moveTo>
                  <a:cubicBezTo>
                    <a:pt x="49" y="42"/>
                    <a:pt x="49" y="42"/>
                    <a:pt x="49" y="42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29" y="21"/>
                    <a:pt x="22" y="28"/>
                    <a:pt x="26" y="32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2"/>
                    <a:pt x="45" y="52"/>
                    <a:pt x="46" y="52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7" y="52"/>
                    <a:pt x="68" y="42"/>
                    <a:pt x="61" y="42"/>
                  </a:cubicBezTo>
                  <a:close/>
                  <a:moveTo>
                    <a:pt x="28" y="64"/>
                  </a:moveTo>
                  <a:cubicBezTo>
                    <a:pt x="30" y="64"/>
                    <a:pt x="31" y="65"/>
                    <a:pt x="31" y="66"/>
                  </a:cubicBezTo>
                  <a:cubicBezTo>
                    <a:pt x="31" y="68"/>
                    <a:pt x="30" y="69"/>
                    <a:pt x="28" y="69"/>
                  </a:cubicBezTo>
                  <a:cubicBezTo>
                    <a:pt x="27" y="69"/>
                    <a:pt x="26" y="68"/>
                    <a:pt x="26" y="66"/>
                  </a:cubicBezTo>
                  <a:cubicBezTo>
                    <a:pt x="26" y="65"/>
                    <a:pt x="27" y="64"/>
                    <a:pt x="28" y="64"/>
                  </a:cubicBezTo>
                  <a:close/>
                  <a:moveTo>
                    <a:pt x="47" y="71"/>
                  </a:moveTo>
                  <a:cubicBezTo>
                    <a:pt x="48" y="71"/>
                    <a:pt x="50" y="72"/>
                    <a:pt x="50" y="74"/>
                  </a:cubicBezTo>
                  <a:cubicBezTo>
                    <a:pt x="50" y="75"/>
                    <a:pt x="48" y="77"/>
                    <a:pt x="47" y="77"/>
                  </a:cubicBezTo>
                  <a:cubicBezTo>
                    <a:pt x="46" y="77"/>
                    <a:pt x="44" y="75"/>
                    <a:pt x="44" y="74"/>
                  </a:cubicBezTo>
                  <a:cubicBezTo>
                    <a:pt x="44" y="72"/>
                    <a:pt x="46" y="71"/>
                    <a:pt x="47" y="71"/>
                  </a:cubicBezTo>
                  <a:close/>
                  <a:moveTo>
                    <a:pt x="47" y="16"/>
                  </a:moveTo>
                  <a:cubicBezTo>
                    <a:pt x="49" y="16"/>
                    <a:pt x="50" y="18"/>
                    <a:pt x="50" y="19"/>
                  </a:cubicBezTo>
                  <a:cubicBezTo>
                    <a:pt x="50" y="20"/>
                    <a:pt x="49" y="22"/>
                    <a:pt x="47" y="22"/>
                  </a:cubicBezTo>
                  <a:cubicBezTo>
                    <a:pt x="46" y="22"/>
                    <a:pt x="44" y="20"/>
                    <a:pt x="44" y="19"/>
                  </a:cubicBezTo>
                  <a:cubicBezTo>
                    <a:pt x="44" y="18"/>
                    <a:pt x="46" y="16"/>
                    <a:pt x="47" y="16"/>
                  </a:cubicBezTo>
                  <a:close/>
                  <a:moveTo>
                    <a:pt x="66" y="24"/>
                  </a:moveTo>
                  <a:cubicBezTo>
                    <a:pt x="68" y="24"/>
                    <a:pt x="69" y="25"/>
                    <a:pt x="69" y="27"/>
                  </a:cubicBezTo>
                  <a:cubicBezTo>
                    <a:pt x="69" y="28"/>
                    <a:pt x="68" y="29"/>
                    <a:pt x="66" y="29"/>
                  </a:cubicBezTo>
                  <a:cubicBezTo>
                    <a:pt x="65" y="29"/>
                    <a:pt x="64" y="28"/>
                    <a:pt x="64" y="27"/>
                  </a:cubicBezTo>
                  <a:cubicBezTo>
                    <a:pt x="64" y="25"/>
                    <a:pt x="65" y="24"/>
                    <a:pt x="66" y="24"/>
                  </a:cubicBezTo>
                  <a:close/>
                  <a:moveTo>
                    <a:pt x="67" y="63"/>
                  </a:moveTo>
                  <a:cubicBezTo>
                    <a:pt x="69" y="63"/>
                    <a:pt x="70" y="64"/>
                    <a:pt x="70" y="66"/>
                  </a:cubicBezTo>
                  <a:cubicBezTo>
                    <a:pt x="70" y="67"/>
                    <a:pt x="69" y="68"/>
                    <a:pt x="67" y="68"/>
                  </a:cubicBezTo>
                  <a:cubicBezTo>
                    <a:pt x="66" y="68"/>
                    <a:pt x="64" y="67"/>
                    <a:pt x="64" y="66"/>
                  </a:cubicBezTo>
                  <a:cubicBezTo>
                    <a:pt x="64" y="64"/>
                    <a:pt x="66" y="63"/>
                    <a:pt x="67" y="63"/>
                  </a:cubicBezTo>
                  <a:close/>
                  <a:moveTo>
                    <a:pt x="75" y="44"/>
                  </a:moveTo>
                  <a:cubicBezTo>
                    <a:pt x="76" y="44"/>
                    <a:pt x="78" y="45"/>
                    <a:pt x="78" y="46"/>
                  </a:cubicBezTo>
                  <a:cubicBezTo>
                    <a:pt x="78" y="48"/>
                    <a:pt x="76" y="49"/>
                    <a:pt x="75" y="49"/>
                  </a:cubicBezTo>
                  <a:cubicBezTo>
                    <a:pt x="73" y="49"/>
                    <a:pt x="72" y="48"/>
                    <a:pt x="72" y="46"/>
                  </a:cubicBezTo>
                  <a:cubicBezTo>
                    <a:pt x="72" y="45"/>
                    <a:pt x="73" y="44"/>
                    <a:pt x="75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95507">
                <a:defRPr/>
              </a:pPr>
              <a:endParaRPr lang="en-US" sz="1200" dirty="0">
                <a:cs typeface="Arial" panose="020B0604020202020204" pitchFamily="34" charset="0"/>
              </a:endParaRPr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4DB21300-27F1-4EED-B08F-D41E655E8266}"/>
              </a:ext>
            </a:extLst>
          </p:cNvPr>
          <p:cNvSpPr txBox="1">
            <a:spLocks/>
          </p:cNvSpPr>
          <p:nvPr/>
        </p:nvSpPr>
        <p:spPr bwMode="auto">
          <a:xfrm>
            <a:off x="383713" y="4902342"/>
            <a:ext cx="2615609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2316" algn="ctr" defTabSz="1078434">
              <a:lnSpc>
                <a:spcPts val="1306"/>
              </a:lnSpc>
              <a:spcAft>
                <a:spcPts val="109"/>
              </a:spcAft>
              <a:buNone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СРОК ИНВЕСТИРОВАНИЯ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AEB96E-62E7-4D2C-8376-6F0710924BFF}"/>
              </a:ext>
            </a:extLst>
          </p:cNvPr>
          <p:cNvSpPr txBox="1"/>
          <p:nvPr/>
        </p:nvSpPr>
        <p:spPr>
          <a:xfrm>
            <a:off x="1215658" y="5237062"/>
            <a:ext cx="821922" cy="289420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just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лет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D0D73D-277C-41BA-9FA3-36B31B5E204A}"/>
              </a:ext>
            </a:extLst>
          </p:cNvPr>
          <p:cNvSpPr txBox="1"/>
          <p:nvPr/>
        </p:nvSpPr>
        <p:spPr>
          <a:xfrm>
            <a:off x="4372779" y="5260467"/>
            <a:ext cx="3008143" cy="1577850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marL="240353" indent="-228600" algn="ctr">
              <a:buAutoNum type="arabicParenR"/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Приобретение долей участия в уставном капитале компании под гарантию Банков-партнеров</a:t>
            </a:r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или с обязательством компании по последующему обратному выкупу</a:t>
            </a:r>
          </a:p>
          <a:p>
            <a:pPr marL="240353" indent="-228600" algn="ctr">
              <a:buFontTx/>
              <a:buAutoNum type="arabicParenR"/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Предоставление кредитного финансирования</a:t>
            </a:r>
          </a:p>
          <a:p>
            <a:pPr marL="240353" indent="-228600" algn="ctr">
              <a:buAutoNum type="arabicParenR"/>
              <a:tabLst>
                <a:tab pos="-4116146" algn="l"/>
              </a:tabLst>
            </a:pP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FA713362-3E15-4C4B-9F9D-ADD466102374}"/>
              </a:ext>
            </a:extLst>
          </p:cNvPr>
          <p:cNvSpPr txBox="1">
            <a:spLocks/>
          </p:cNvSpPr>
          <p:nvPr/>
        </p:nvSpPr>
        <p:spPr bwMode="auto">
          <a:xfrm>
            <a:off x="4533839" y="4633930"/>
            <a:ext cx="2597858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2316" algn="ctr" defTabSz="1078434">
              <a:lnSpc>
                <a:spcPts val="1306"/>
              </a:lnSpc>
              <a:spcAft>
                <a:spcPts val="109"/>
              </a:spcAft>
              <a:buNone/>
              <a:defRPr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ИНСТРУМЕНТ ФИНАНСИРОВАНИЯ</a:t>
            </a:r>
          </a:p>
        </p:txBody>
      </p:sp>
      <p:grpSp>
        <p:nvGrpSpPr>
          <p:cNvPr id="45" name="Группа 13">
            <a:extLst>
              <a:ext uri="{FF2B5EF4-FFF2-40B4-BE49-F238E27FC236}">
                <a16:creationId xmlns:a16="http://schemas.microsoft.com/office/drawing/2014/main" id="{CEB64213-34B8-4AE7-97DE-792BDD3CDE85}"/>
              </a:ext>
            </a:extLst>
          </p:cNvPr>
          <p:cNvGrpSpPr/>
          <p:nvPr/>
        </p:nvGrpSpPr>
        <p:grpSpPr>
          <a:xfrm>
            <a:off x="5412203" y="3818997"/>
            <a:ext cx="936745" cy="762244"/>
            <a:chOff x="4390390" y="3415734"/>
            <a:chExt cx="1132804" cy="976556"/>
          </a:xfrm>
        </p:grpSpPr>
        <p:grpSp>
          <p:nvGrpSpPr>
            <p:cNvPr id="46" name="Группа 196">
              <a:extLst>
                <a:ext uri="{FF2B5EF4-FFF2-40B4-BE49-F238E27FC236}">
                  <a16:creationId xmlns:a16="http://schemas.microsoft.com/office/drawing/2014/main" id="{C96BD799-E7C4-4B7D-9C6A-A3201D1D7DFC}"/>
                </a:ext>
              </a:extLst>
            </p:cNvPr>
            <p:cNvGrpSpPr/>
            <p:nvPr/>
          </p:nvGrpSpPr>
          <p:grpSpPr>
            <a:xfrm>
              <a:off x="4390390" y="3415734"/>
              <a:ext cx="1132804" cy="976556"/>
              <a:chOff x="5427115" y="1309444"/>
              <a:chExt cx="1132804" cy="976556"/>
            </a:xfrm>
          </p:grpSpPr>
          <p:sp>
            <p:nvSpPr>
              <p:cNvPr id="51" name="Шестиугольник 50">
                <a:extLst>
                  <a:ext uri="{FF2B5EF4-FFF2-40B4-BE49-F238E27FC236}">
                    <a16:creationId xmlns:a16="http://schemas.microsoft.com/office/drawing/2014/main" id="{1481A711-1C08-4C8C-BEB6-47F2FD35BD76}"/>
                  </a:ext>
                </a:extLst>
              </p:cNvPr>
              <p:cNvSpPr/>
              <p:nvPr/>
            </p:nvSpPr>
            <p:spPr>
              <a:xfrm>
                <a:off x="5483083" y="1359788"/>
                <a:ext cx="1021688" cy="880766"/>
              </a:xfrm>
              <a:prstGeom prst="hexagon">
                <a:avLst/>
              </a:prstGeom>
              <a:solidFill>
                <a:srgbClr val="082C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Шестиугольник 51">
                <a:extLst>
                  <a:ext uri="{FF2B5EF4-FFF2-40B4-BE49-F238E27FC236}">
                    <a16:creationId xmlns:a16="http://schemas.microsoft.com/office/drawing/2014/main" id="{C910F5D4-4B9F-41EE-B189-E3FD372A608F}"/>
                  </a:ext>
                </a:extLst>
              </p:cNvPr>
              <p:cNvSpPr/>
              <p:nvPr/>
            </p:nvSpPr>
            <p:spPr>
              <a:xfrm>
                <a:off x="5427115" y="1309444"/>
                <a:ext cx="1132804" cy="976556"/>
              </a:xfrm>
              <a:prstGeom prst="hexagon">
                <a:avLst/>
              </a:prstGeom>
              <a:noFill/>
              <a:ln w="9525">
                <a:solidFill>
                  <a:srgbClr val="8E9A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142">
              <a:extLst>
                <a:ext uri="{FF2B5EF4-FFF2-40B4-BE49-F238E27FC236}">
                  <a16:creationId xmlns:a16="http://schemas.microsoft.com/office/drawing/2014/main" id="{7C37621C-A1B1-45F8-96C7-CF3F6673244F}"/>
                </a:ext>
              </a:extLst>
            </p:cNvPr>
            <p:cNvGrpSpPr/>
            <p:nvPr/>
          </p:nvGrpSpPr>
          <p:grpSpPr>
            <a:xfrm>
              <a:off x="4767316" y="3714400"/>
              <a:ext cx="369944" cy="369944"/>
              <a:chOff x="4440504" y="3070330"/>
              <a:chExt cx="464344" cy="464344"/>
            </a:xfrm>
            <a:solidFill>
              <a:schemeClr val="bg1"/>
            </a:solidFill>
          </p:grpSpPr>
          <p:sp>
            <p:nvSpPr>
              <p:cNvPr id="48" name="AutoShape 123">
                <a:extLst>
                  <a:ext uri="{FF2B5EF4-FFF2-40B4-BE49-F238E27FC236}">
                    <a16:creationId xmlns:a16="http://schemas.microsoft.com/office/drawing/2014/main" id="{BBBFE594-16A7-44B0-9E0D-7EEEE702C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504" y="3070330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48877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49" name="AutoShape 124">
                <a:extLst>
                  <a:ext uri="{FF2B5EF4-FFF2-40B4-BE49-F238E27FC236}">
                    <a16:creationId xmlns:a16="http://schemas.microsoft.com/office/drawing/2014/main" id="{09D8865F-34D3-4F40-B137-A25F16E03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1473" y="3200506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48877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50" name="AutoShape 125">
                <a:extLst>
                  <a:ext uri="{FF2B5EF4-FFF2-40B4-BE49-F238E27FC236}">
                    <a16:creationId xmlns:a16="http://schemas.microsoft.com/office/drawing/2014/main" id="{C7D331F4-EAE2-465E-9455-87BDC4B70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760" y="3244162"/>
                <a:ext cx="116683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48877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</p:grpSp>
      </p:grp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075AE205-DDFE-4E46-AF38-35794A55921F}"/>
              </a:ext>
            </a:extLst>
          </p:cNvPr>
          <p:cNvCxnSpPr>
            <a:cxnSpLocks/>
          </p:cNvCxnSpPr>
          <p:nvPr/>
        </p:nvCxnSpPr>
        <p:spPr>
          <a:xfrm>
            <a:off x="3892556" y="2212491"/>
            <a:ext cx="4039566" cy="0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DB8904C-CEEC-4525-9B50-952479C126C1}"/>
              </a:ext>
            </a:extLst>
          </p:cNvPr>
          <p:cNvSpPr txBox="1"/>
          <p:nvPr/>
        </p:nvSpPr>
        <p:spPr>
          <a:xfrm>
            <a:off x="36758" y="6620335"/>
            <a:ext cx="3807803" cy="262105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r>
              <a:rPr lang="ru-RU" sz="1050" i="1" dirty="0"/>
              <a:t>* 100% дочерние организации Казына Капитал Менеджмент</a:t>
            </a:r>
          </a:p>
        </p:txBody>
      </p:sp>
      <p:sp>
        <p:nvSpPr>
          <p:cNvPr id="55" name="Прямоугольник: скругленные углы 84">
            <a:extLst>
              <a:ext uri="{FF2B5EF4-FFF2-40B4-BE49-F238E27FC236}">
                <a16:creationId xmlns:a16="http://schemas.microsoft.com/office/drawing/2014/main" id="{421068CB-7536-43AC-8D02-4B4D20739A68}"/>
              </a:ext>
            </a:extLst>
          </p:cNvPr>
          <p:cNvSpPr/>
          <p:nvPr/>
        </p:nvSpPr>
        <p:spPr>
          <a:xfrm flipH="1">
            <a:off x="9818084" y="2919572"/>
            <a:ext cx="2259616" cy="774700"/>
          </a:xfrm>
          <a:prstGeom prst="roundRect">
            <a:avLst>
              <a:gd name="adj" fmla="val 9990"/>
            </a:avLst>
          </a:prstGeom>
          <a:noFill/>
          <a:ln>
            <a:solidFill>
              <a:srgbClr val="082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Банки-партнеры:</a:t>
            </a:r>
          </a:p>
          <a:p>
            <a:pPr algn="ctr"/>
            <a:endParaRPr lang="ru-RU" sz="1200" b="1" dirty="0">
              <a:solidFill>
                <a:srgbClr val="082C53"/>
              </a:solidFill>
              <a:cs typeface="Arial" panose="020B0604020202020204" pitchFamily="34" charset="0"/>
            </a:endParaRPr>
          </a:p>
        </p:txBody>
      </p:sp>
      <p:pic>
        <p:nvPicPr>
          <p:cNvPr id="56" name="Рисунок 55" descr="Изображение выглядит как знак, часы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21EF4A0F-C642-43E9-B417-D18BE6EF7B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466" y="3166662"/>
            <a:ext cx="623271" cy="201752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D382BD0B-0C9E-4679-A87B-3BDF1C0BEE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09928" y="3366532"/>
            <a:ext cx="1303548" cy="304330"/>
          </a:xfrm>
          <a:prstGeom prst="rect">
            <a:avLst/>
          </a:prstGeom>
        </p:spPr>
      </p:pic>
      <p:pic>
        <p:nvPicPr>
          <p:cNvPr id="58" name="Рисунок 57" descr="Изображение выглядит как рисунок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74D28959-87EC-4F1F-91ED-2587B2BC36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148" y="3208020"/>
            <a:ext cx="1087105" cy="197804"/>
          </a:xfrm>
          <a:prstGeom prst="rect">
            <a:avLst/>
          </a:prstGeom>
        </p:spPr>
      </p:pic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C841204B-7B26-4A0B-BF43-34364B263E19}"/>
              </a:ext>
            </a:extLst>
          </p:cNvPr>
          <p:cNvCxnSpPr>
            <a:cxnSpLocks/>
          </p:cNvCxnSpPr>
          <p:nvPr/>
        </p:nvCxnSpPr>
        <p:spPr>
          <a:xfrm flipV="1">
            <a:off x="7914541" y="2234299"/>
            <a:ext cx="0" cy="356923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DB3583CF-13BD-488C-8542-55F465766D67}"/>
              </a:ext>
            </a:extLst>
          </p:cNvPr>
          <p:cNvCxnSpPr>
            <a:cxnSpLocks/>
          </p:cNvCxnSpPr>
          <p:nvPr/>
        </p:nvCxnSpPr>
        <p:spPr>
          <a:xfrm>
            <a:off x="3874975" y="2234299"/>
            <a:ext cx="0" cy="350319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4BA8FB9B-E505-44B9-9256-E0CA90AE1E0B}"/>
              </a:ext>
            </a:extLst>
          </p:cNvPr>
          <p:cNvCxnSpPr>
            <a:cxnSpLocks/>
          </p:cNvCxnSpPr>
          <p:nvPr/>
        </p:nvCxnSpPr>
        <p:spPr>
          <a:xfrm flipV="1">
            <a:off x="5916834" y="2029943"/>
            <a:ext cx="0" cy="204356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331DBE2A-8AB3-47F5-904B-1F7C2D62E11C}"/>
              </a:ext>
            </a:extLst>
          </p:cNvPr>
          <p:cNvSpPr/>
          <p:nvPr/>
        </p:nvSpPr>
        <p:spPr>
          <a:xfrm>
            <a:off x="2043732" y="3066857"/>
            <a:ext cx="3585662" cy="491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316" algn="ctr" defTabSz="1078434">
              <a:lnSpc>
                <a:spcPct val="107000"/>
              </a:lnSpc>
              <a:spcAft>
                <a:spcPts val="109"/>
              </a:spcAft>
              <a:defRPr/>
            </a:pP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1) АО «</a:t>
            </a:r>
            <a:r>
              <a:rPr lang="en-US" sz="1200" b="1" dirty="0" err="1">
                <a:solidFill>
                  <a:srgbClr val="082C53"/>
                </a:solidFill>
                <a:cs typeface="Arial" panose="020B0604020202020204" pitchFamily="34" charset="0"/>
              </a:rPr>
              <a:t>Baiterek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 Venture Fund</a:t>
            </a: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»*</a:t>
            </a:r>
            <a:endParaRPr lang="en-US" sz="1200" b="1" dirty="0">
              <a:solidFill>
                <a:srgbClr val="082C53"/>
              </a:solidFill>
              <a:cs typeface="Arial" panose="020B0604020202020204" pitchFamily="34" charset="0"/>
            </a:endParaRPr>
          </a:p>
          <a:p>
            <a:pPr marL="102316" algn="ctr" defTabSz="1078434">
              <a:lnSpc>
                <a:spcPct val="107000"/>
              </a:lnSpc>
              <a:spcAft>
                <a:spcPts val="109"/>
              </a:spcAft>
              <a:defRPr/>
            </a:pP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2) 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KCM SDF I</a:t>
            </a: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C.V.</a:t>
            </a:r>
            <a:endParaRPr lang="ru-RU" sz="1200" b="1" dirty="0">
              <a:solidFill>
                <a:srgbClr val="082C53"/>
              </a:solidFill>
              <a:cs typeface="Arial" panose="020B0604020202020204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F2619D58-6E68-4E04-B2FC-07A3F02436DA}"/>
              </a:ext>
            </a:extLst>
          </p:cNvPr>
          <p:cNvSpPr/>
          <p:nvPr/>
        </p:nvSpPr>
        <p:spPr>
          <a:xfrm>
            <a:off x="6082277" y="3170771"/>
            <a:ext cx="3585662" cy="280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316" algn="ctr" defTabSz="1078434">
              <a:lnSpc>
                <a:spcPct val="107000"/>
              </a:lnSpc>
              <a:spcAft>
                <a:spcPts val="109"/>
              </a:spcAft>
              <a:defRPr/>
            </a:pP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АО «</a:t>
            </a:r>
            <a:r>
              <a:rPr lang="en-US" sz="1200" b="1" dirty="0" err="1">
                <a:solidFill>
                  <a:srgbClr val="082C53"/>
                </a:solidFill>
                <a:cs typeface="Arial" panose="020B0604020202020204" pitchFamily="34" charset="0"/>
              </a:rPr>
              <a:t>Baiterek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 Venture Fund</a:t>
            </a: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»*</a:t>
            </a:r>
            <a:endParaRPr lang="en-US" sz="1200" b="1" dirty="0">
              <a:solidFill>
                <a:srgbClr val="082C53"/>
              </a:solidFill>
              <a:cs typeface="Arial" panose="020B0604020202020204" pitchFamily="34" charset="0"/>
            </a:endParaRP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32661284-064A-4137-B847-61E6518182AC}"/>
              </a:ext>
            </a:extLst>
          </p:cNvPr>
          <p:cNvSpPr txBox="1">
            <a:spLocks/>
          </p:cNvSpPr>
          <p:nvPr/>
        </p:nvSpPr>
        <p:spPr>
          <a:xfrm>
            <a:off x="475358" y="165275"/>
            <a:ext cx="8375469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rgbClr val="18254F"/>
                </a:solidFill>
                <a:latin typeface="Open Sans "/>
                <a:ea typeface="+mj-ea"/>
                <a:cs typeface="+mj-cs"/>
              </a:defRPr>
            </a:lvl1pPr>
          </a:lstStyle>
          <a:p>
            <a:r>
              <a:rPr lang="ru-RU" dirty="0">
                <a:latin typeface="+mn-lt"/>
              </a:rPr>
              <a:t>Программа льготного финансирования ККМ</a:t>
            </a:r>
            <a:endParaRPr lang="en-GB" dirty="0">
              <a:latin typeface="+mn-lt"/>
            </a:endParaRPr>
          </a:p>
        </p:txBody>
      </p:sp>
      <p:cxnSp>
        <p:nvCxnSpPr>
          <p:cNvPr id="66" name="Straight Connector 37">
            <a:extLst>
              <a:ext uri="{FF2B5EF4-FFF2-40B4-BE49-F238E27FC236}">
                <a16:creationId xmlns:a16="http://schemas.microsoft.com/office/drawing/2014/main" id="{EC9C62B4-2300-4437-8F78-E4D07BF73AF3}"/>
              </a:ext>
            </a:extLst>
          </p:cNvPr>
          <p:cNvCxnSpPr>
            <a:cxnSpLocks/>
          </p:cNvCxnSpPr>
          <p:nvPr/>
        </p:nvCxnSpPr>
        <p:spPr>
          <a:xfrm>
            <a:off x="580952" y="671007"/>
            <a:ext cx="1045845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3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1">
            <a:extLst>
              <a:ext uri="{FF2B5EF4-FFF2-40B4-BE49-F238E27FC236}">
                <a16:creationId xmlns:a16="http://schemas.microsoft.com/office/drawing/2014/main" id="{34692BC5-1CF9-4AB6-8E12-F9D6A38F54E3}"/>
              </a:ext>
            </a:extLst>
          </p:cNvPr>
          <p:cNvSpPr/>
          <p:nvPr/>
        </p:nvSpPr>
        <p:spPr>
          <a:xfrm>
            <a:off x="641010" y="2117718"/>
            <a:ext cx="6419644" cy="2446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b="1" dirty="0">
                <a:solidFill>
                  <a:prstClr val="white"/>
                </a:solidFill>
                <a:cs typeface="Arial" panose="020B0604020202020204" pitchFamily="34" charset="0"/>
              </a:rPr>
              <a:t>Обзор портфельных компаний, профинансированных в рамках Программы</a:t>
            </a:r>
            <a:r>
              <a:rPr lang="en-US" sz="1000" b="1" dirty="0">
                <a:solidFill>
                  <a:prstClr val="white"/>
                </a:solidFill>
                <a:cs typeface="Arial" panose="020B0604020202020204" pitchFamily="34" charset="0"/>
              </a:rPr>
              <a:t>  </a:t>
            </a:r>
            <a:endParaRPr lang="ru-RU" sz="10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D499BEE4-A0B9-45EA-899D-77FC39136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03126"/>
              </p:ext>
            </p:extLst>
          </p:nvPr>
        </p:nvGraphicFramePr>
        <p:xfrm>
          <a:off x="641009" y="2407655"/>
          <a:ext cx="6419645" cy="4358412"/>
        </p:xfrm>
        <a:graphic>
          <a:graphicData uri="http://schemas.openxmlformats.org/drawingml/2006/table">
            <a:tbl>
              <a:tblPr/>
              <a:tblGrid>
                <a:gridCol w="3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5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41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77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Наименование компании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Сумма освоения,  </a:t>
                      </a:r>
                      <a:r>
                        <a:rPr lang="ru-RU" sz="900" b="1" dirty="0">
                          <a:solidFill>
                            <a:prstClr val="white"/>
                          </a:solidFill>
                          <a:latin typeface="+mn-lt"/>
                          <a:cs typeface="Arial" panose="020B0604020202020204" pitchFamily="34" charset="0"/>
                        </a:rPr>
                        <a:t>млрд тенге 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kumimoji="0" lang="en-US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 с БВУ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lang="en-US" sz="9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KCM SDF</a:t>
                      </a: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58439"/>
                  </a:ext>
                </a:extLst>
              </a:tr>
              <a:tr h="17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ГК </a:t>
                      </a:r>
                      <a:r>
                        <a:rPr kumimoji="0" lang="ru-RU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КазМясо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2,00</a:t>
                      </a: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2,00</a:t>
                      </a: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en-US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Politerm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6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ru-RU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Бурундайские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мин</a:t>
                      </a: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воды»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84257"/>
                  </a:ext>
                </a:extLst>
              </a:tr>
              <a:tr h="2036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en-US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KazGreenEnergy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2,53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2,53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80282"/>
                  </a:ext>
                </a:extLst>
              </a:tr>
              <a:tr h="1924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EMC </a:t>
                      </a:r>
                      <a:r>
                        <a:rPr kumimoji="0" lang="en-US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Agro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675677"/>
                  </a:ext>
                </a:extLst>
              </a:tr>
              <a:tr h="2149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ru-RU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Казполиграф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(заем)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3,12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3,12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79982"/>
                  </a:ext>
                </a:extLst>
              </a:tr>
              <a:tr h="2364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«Нефтяной Дом «Астана Ойл» (заем)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4,84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4,84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41459"/>
                  </a:ext>
                </a:extLst>
              </a:tr>
              <a:tr h="1952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ТОО «</a:t>
                      </a:r>
                      <a:r>
                        <a:rPr kumimoji="0" lang="en-US" altLang="x-none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Agrimer</a:t>
                      </a: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» (заем)</a:t>
                      </a: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507460"/>
                  </a:ext>
                </a:extLst>
              </a:tr>
              <a:tr h="18526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ТОО «Караганды-Кус» (заем)</a:t>
                      </a: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1,49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1,49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55024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ТОО «</a:t>
                      </a:r>
                      <a:r>
                        <a:rPr kumimoji="0" lang="ru-RU" altLang="x-none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Темирбетон</a:t>
                      </a: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1,50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1,50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65520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>
                          <a:latin typeface="+mn-lt"/>
                        </a:rPr>
                        <a:t>BRBAPK</a:t>
                      </a:r>
                      <a:r>
                        <a:rPr lang="ru-RU" sz="900" dirty="0">
                          <a:latin typeface="+mn-lt"/>
                        </a:rPr>
                        <a:t>»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69990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ru-RU" sz="900" dirty="0" err="1">
                          <a:latin typeface="+mn-lt"/>
                        </a:rPr>
                        <a:t>Оралмунайпром</a:t>
                      </a:r>
                      <a:r>
                        <a:rPr lang="ru-RU" sz="900" dirty="0">
                          <a:latin typeface="+mn-lt"/>
                        </a:rPr>
                        <a:t>» (заем)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3,11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</a:rPr>
                        <a:t>3,11</a:t>
                      </a:r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24901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ru-RU" sz="900" dirty="0" err="1">
                          <a:latin typeface="+mn-lt"/>
                        </a:rPr>
                        <a:t>МерАс</a:t>
                      </a:r>
                      <a:r>
                        <a:rPr lang="ru-RU" sz="900" dirty="0">
                          <a:latin typeface="+mn-lt"/>
                        </a:rPr>
                        <a:t> НС» (заем)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</a:rPr>
                        <a:t>3,80</a:t>
                      </a:r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1628"/>
                  </a:ext>
                </a:extLst>
              </a:tr>
              <a:tr h="2200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14 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"ТТС Астана-2007 К"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0,24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0,24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0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ru-RU" sz="900" dirty="0" err="1">
                          <a:latin typeface="+mn-lt"/>
                        </a:rPr>
                        <a:t>АкваФактория</a:t>
                      </a:r>
                      <a:r>
                        <a:rPr lang="ru-RU" sz="900" dirty="0">
                          <a:latin typeface="+mn-lt"/>
                        </a:rPr>
                        <a:t>»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+mn-lt"/>
                        </a:rPr>
                        <a:t>3,48</a:t>
                      </a:r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>
                          <a:latin typeface="+mn-lt"/>
                        </a:rPr>
                        <a:t>ЧК «</a:t>
                      </a:r>
                      <a:r>
                        <a:rPr lang="nb-NO" sz="900" dirty="0" err="1">
                          <a:latin typeface="+mn-lt"/>
                        </a:rPr>
                        <a:t>Kazrost</a:t>
                      </a:r>
                      <a:r>
                        <a:rPr lang="nb-NO" sz="900" dirty="0">
                          <a:latin typeface="+mn-lt"/>
                        </a:rPr>
                        <a:t> Engineering Ltd»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+mn-lt"/>
                        </a:rPr>
                        <a:t>1,18</a:t>
                      </a:r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>
                          <a:latin typeface="+mn-lt"/>
                        </a:rPr>
                        <a:t>Z-Invest» 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1,65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1,65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261473"/>
                  </a:ext>
                </a:extLst>
              </a:tr>
              <a:tr h="12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>
                          <a:latin typeface="+mn-lt"/>
                        </a:rPr>
                        <a:t>KTK Service» 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589326"/>
                  </a:ext>
                </a:extLst>
              </a:tr>
              <a:tr h="12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 err="1">
                          <a:latin typeface="+mn-lt"/>
                        </a:rPr>
                        <a:t>Arnau</a:t>
                      </a:r>
                      <a:r>
                        <a:rPr lang="en-US" sz="900" dirty="0">
                          <a:latin typeface="+mn-lt"/>
                        </a:rPr>
                        <a:t> </a:t>
                      </a:r>
                      <a:r>
                        <a:rPr lang="en-US" sz="900" dirty="0" err="1">
                          <a:latin typeface="+mn-lt"/>
                        </a:rPr>
                        <a:t>Agro</a:t>
                      </a:r>
                      <a:r>
                        <a:rPr lang="ru-RU" sz="900" dirty="0">
                          <a:latin typeface="+mn-lt"/>
                        </a:rPr>
                        <a:t>»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477721"/>
                  </a:ext>
                </a:extLst>
              </a:tr>
              <a:tr h="19056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Итого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41,02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17,78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2,44</a:t>
                      </a:r>
                      <a:endParaRPr kumimoji="0" lang="en-US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solidFill>
                            <a:schemeClr val="tx1"/>
                          </a:solidFill>
                          <a:latin typeface="+mn-lt"/>
                        </a:rPr>
                        <a:t>20,80</a:t>
                      </a:r>
                      <a:endParaRPr lang="x-none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33B1FE1-D878-4FBB-B94B-EE38F3EF2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003158"/>
              </p:ext>
            </p:extLst>
          </p:nvPr>
        </p:nvGraphicFramePr>
        <p:xfrm>
          <a:off x="7425610" y="2754466"/>
          <a:ext cx="2484275" cy="1093906"/>
        </p:xfrm>
        <a:graphic>
          <a:graphicData uri="http://schemas.openxmlformats.org/drawingml/2006/table">
            <a:tbl>
              <a:tblPr/>
              <a:tblGrid>
                <a:gridCol w="190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БВУ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Лимит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Освоение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БЦК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2,00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291014"/>
                  </a:ext>
                </a:extLst>
              </a:tr>
              <a:tr h="2740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altLang="x-non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Сбербанк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  <a:endParaRPr kumimoji="0" lang="ru-RU" altLang="x-non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,44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493076"/>
                  </a:ext>
                </a:extLst>
              </a:tr>
              <a:tr h="2508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kumimoji="0" lang="en-US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  <a:endParaRPr kumimoji="0" lang="ru-RU" altLang="x-non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,44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58884"/>
                  </a:ext>
                </a:extLst>
              </a:tr>
            </a:tbl>
          </a:graphicData>
        </a:graphic>
      </p:graphicFrame>
      <p:sp>
        <p:nvSpPr>
          <p:cNvPr id="12" name="Rectangle 41">
            <a:extLst>
              <a:ext uri="{FF2B5EF4-FFF2-40B4-BE49-F238E27FC236}">
                <a16:creationId xmlns:a16="http://schemas.microsoft.com/office/drawing/2014/main" id="{500C351C-0337-4151-BE81-0902663AC63A}"/>
              </a:ext>
            </a:extLst>
          </p:cNvPr>
          <p:cNvSpPr/>
          <p:nvPr/>
        </p:nvSpPr>
        <p:spPr>
          <a:xfrm>
            <a:off x="7425611" y="2117718"/>
            <a:ext cx="2484275" cy="4892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b="1" dirty="0">
                <a:solidFill>
                  <a:prstClr val="white"/>
                </a:solidFill>
                <a:cs typeface="Arial" panose="020B0604020202020204" pitchFamily="34" charset="0"/>
              </a:rPr>
              <a:t>Лимиты и освоение по программе с БВУ,  млрд тенге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BB3AA1-3670-4347-A5BC-F14210CA4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61054" y="6324742"/>
            <a:ext cx="1759073" cy="365125"/>
          </a:xfrm>
        </p:spPr>
        <p:txBody>
          <a:bodyPr/>
          <a:lstStyle/>
          <a:p>
            <a:pPr algn="r">
              <a:defRPr/>
            </a:pPr>
            <a:fld id="{0475CF3A-AFFB-45E5-ACED-B1218C13AE58}" type="slidenum">
              <a:rPr lang="ru-RU" sz="900">
                <a:solidFill>
                  <a:schemeClr val="bg1">
                    <a:lumMod val="50000"/>
                  </a:schemeClr>
                </a:solidFill>
                <a:latin typeface="+mn-lt"/>
              </a:rPr>
              <a:pPr algn="r">
                <a:defRPr/>
              </a:pPr>
              <a:t>8</a:t>
            </a:fld>
            <a:endParaRPr lang="ru-RU" sz="9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8" name="Straight Connector 37">
            <a:extLst>
              <a:ext uri="{FF2B5EF4-FFF2-40B4-BE49-F238E27FC236}">
                <a16:creationId xmlns:a16="http://schemas.microsoft.com/office/drawing/2014/main" id="{808EE43C-B321-43EC-9D0F-0692F99C0AA9}"/>
              </a:ext>
            </a:extLst>
          </p:cNvPr>
          <p:cNvCxnSpPr>
            <a:cxnSpLocks/>
          </p:cNvCxnSpPr>
          <p:nvPr/>
        </p:nvCxnSpPr>
        <p:spPr>
          <a:xfrm>
            <a:off x="641009" y="556202"/>
            <a:ext cx="1023937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ABAB09E6-76D3-49E5-8187-16E695C0A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67264"/>
              </p:ext>
            </p:extLst>
          </p:nvPr>
        </p:nvGraphicFramePr>
        <p:xfrm>
          <a:off x="641009" y="669627"/>
          <a:ext cx="9817441" cy="1342717"/>
        </p:xfrm>
        <a:graphic>
          <a:graphicData uri="http://schemas.openxmlformats.org/drawingml/2006/table">
            <a:tbl>
              <a:tblPr/>
              <a:tblGrid>
                <a:gridCol w="319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83">
                  <a:extLst>
                    <a:ext uri="{9D8B030D-6E8A-4147-A177-3AD203B41FA5}">
                      <a16:colId xmlns:a16="http://schemas.microsoft.com/office/drawing/2014/main" val="3187021735"/>
                    </a:ext>
                  </a:extLst>
                </a:gridCol>
                <a:gridCol w="1472380">
                  <a:extLst>
                    <a:ext uri="{9D8B030D-6E8A-4147-A177-3AD203B41FA5}">
                      <a16:colId xmlns:a16="http://schemas.microsoft.com/office/drawing/2014/main" val="1223119418"/>
                    </a:ext>
                  </a:extLst>
                </a:gridCol>
                <a:gridCol w="1881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61">
                  <a:extLst>
                    <a:ext uri="{9D8B030D-6E8A-4147-A177-3AD203B41FA5}">
                      <a16:colId xmlns:a16="http://schemas.microsoft.com/office/drawing/2014/main" val="1619982180"/>
                    </a:ext>
                  </a:extLst>
                </a:gridCol>
              </a:tblGrid>
              <a:tr h="21299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Освоение Программы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1994" marR="71994" marT="9528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1994" marR="71994" marT="9528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Направления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Всего, в т.ч.: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</a:t>
                      </a: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 БВУ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Программа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KCM SDF</a:t>
                      </a:r>
                      <a:r>
                        <a:rPr kumimoji="0" lang="ru-RU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endParaRPr kumimoji="0" lang="ru-RU" altLang="x-none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1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Оператор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BVM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Лимит, млрд. тенге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25,00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Освоение, млрд. тенге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41,02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17,78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,44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20,80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3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Остаток </a:t>
                      </a:r>
                      <a:r>
                        <a:rPr kumimoji="0" lang="ru-RU" altLang="x-none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неосв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лимита, млрд. тенге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8,98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4,78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,00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4,20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4138"/>
                  </a:ext>
                </a:extLst>
              </a:tr>
            </a:tbl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374B4764-4CFF-4ACA-9C24-926570575654}"/>
              </a:ext>
            </a:extLst>
          </p:cNvPr>
          <p:cNvSpPr txBox="1">
            <a:spLocks/>
          </p:cNvSpPr>
          <p:nvPr/>
        </p:nvSpPr>
        <p:spPr bwMode="auto">
          <a:xfrm>
            <a:off x="567369" y="160891"/>
            <a:ext cx="8995731" cy="26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Освоение программы льготного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8044619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9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2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2.36899674648100022623E+00&quot;&gt;&lt;m_msothmcolidx val=&quot;0&quot;/&gt;&lt;m_rgb r=&quot;B1&quot; g=&quot;9F&quot; b=&quot;8B&quot;/&gt;&lt;m_nBrightness endver=&quot;26206&quot; val=&quot;0&quot;/&gt;&lt;/elem&gt;&lt;elem m_fUsage=&quot;2.13209707183290042565E+00&quot;&gt;&lt;m_msothmcolidx val=&quot;0&quot;/&gt;&lt;m_rgb r=&quot;7D&quot; g=&quot;68&quot; b=&quot;50&quot;/&gt;&lt;m_nBrightness endver=&quot;26206&quot; val=&quot;0&quot;/&gt;&lt;/elem&gt;&lt;elem m_fUsage=&quot;1.91888736464961051631E+00&quot;&gt;&lt;m_msothmcolidx val=&quot;0&quot;/&gt;&lt;m_rgb r=&quot;4A&quot; g=&quot;7C&quot; b=&quot;B2&quot;/&gt;&lt;m_nBrightness endver=&quot;26206&quot; val=&quot;0&quot;/&gt;&lt;/elem&gt;&lt;elem m_fUsage=&quot;1.91230064706983315936E+00&quot;&gt;&lt;m_msothmcolidx val=&quot;0&quot;/&gt;&lt;m_rgb r=&quot;08&quot; g=&quot;2C&quot; b=&quot;53&quot;/&gt;&lt;m_nBrightness endver=&quot;26206&quot; val=&quot;0&quot;/&gt;&lt;/elem&gt;&lt;elem m_fUsage=&quot;3.16866452293664890849E-01&quot;&gt;&lt;m_msothmcolidx val=&quot;0&quot;/&gt;&lt;m_rgb r=&quot;08&quot; g=&quot;2C&quot; b=&quot;09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334,7,Slide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26CbGO.TXXvMsGclVNU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26CbGO.TXXvMsGclVNU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a1YxPSuBA_5DhE5fh9x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jnLt4y6w7lik2hOXRaa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ony5Tx_LIRGKQR5gtr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p7n4VW3pSWkjKSCX4Hr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epH4k9irSXbtTt9RPcG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OYLC_O1thcFvs3k6Q0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nCUVNTnVrzjsqGNU5q6O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45BGvHaNQrCoiM79dMV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38HJDdM1LXzehou_rKS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r4h_1IEJYis.US.vVn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s0_MucMiZn3K3ugScVl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s0_MucMiZn3K3ugScVl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26CbGO.TXXvMsGclVNU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35900CBCE9D9B44A240F526F93D31AF" ma:contentTypeVersion="13" ma:contentTypeDescription="Создание документа." ma:contentTypeScope="" ma:versionID="06fe86e459d2f4ddec4cf410d4fcdaf8">
  <xsd:schema xmlns:xsd="http://www.w3.org/2001/XMLSchema" xmlns:xs="http://www.w3.org/2001/XMLSchema" xmlns:p="http://schemas.microsoft.com/office/2006/metadata/properties" xmlns:ns3="de443157-b473-405d-952c-e732365b4265" xmlns:ns4="f97a02d6-afc2-4314-baf2-42607f308235" targetNamespace="http://schemas.microsoft.com/office/2006/metadata/properties" ma:root="true" ma:fieldsID="829c7981f0db7c943493ff358b2f1597" ns3:_="" ns4:_="">
    <xsd:import namespace="de443157-b473-405d-952c-e732365b4265"/>
    <xsd:import namespace="f97a02d6-afc2-4314-baf2-42607f3082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443157-b473-405d-952c-e732365b42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a02d6-afc2-4314-baf2-42607f308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0E762F-B7AA-4BA5-8C0C-1461BE880E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3F7245A-23E7-4290-934A-DAD567ED04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D90B93-3077-485C-AC76-34AAD810A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443157-b473-405d-952c-e732365b4265"/>
    <ds:schemaRef ds:uri="f97a02d6-afc2-4314-baf2-42607f3082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23821</TotalTime>
  <Words>1685</Words>
  <Application>Microsoft Office PowerPoint</Application>
  <PresentationFormat>Широкоэкранный</PresentationFormat>
  <Paragraphs>485</Paragraphs>
  <Slides>8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</vt:lpstr>
      <vt:lpstr>Calibri Light</vt:lpstr>
      <vt:lpstr>Georgia</vt:lpstr>
      <vt:lpstr>Inter</vt:lpstr>
      <vt:lpstr>Open Sans </vt:lpstr>
      <vt:lpstr>Tahoma</vt:lpstr>
      <vt:lpstr>Wingdings</vt:lpstr>
      <vt:lpstr>Тема Office</vt:lpstr>
      <vt:lpstr>Office Theme</vt:lpstr>
      <vt:lpstr>think-cell Slide</vt:lpstr>
      <vt:lpstr>АО «Казына Капитал Менеджмент»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amanbekdoss@yandex.ru</dc:creator>
  <cp:lastModifiedBy>Aruzhan Abdiyeva</cp:lastModifiedBy>
  <cp:revision>813</cp:revision>
  <cp:lastPrinted>2021-01-21T08:47:41Z</cp:lastPrinted>
  <dcterms:created xsi:type="dcterms:W3CDTF">2020-05-05T10:48:56Z</dcterms:created>
  <dcterms:modified xsi:type="dcterms:W3CDTF">2021-09-20T13:42:16Z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0x010100D35900CBCE9D9B44A240F526F93D31AF</vt:lpwstr>
  </property>
</Properties>
</file>