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22"/>
  </p:notesMasterIdLst>
  <p:sldIdLst>
    <p:sldId id="285" r:id="rId7"/>
    <p:sldId id="258" r:id="rId8"/>
    <p:sldId id="3350" r:id="rId9"/>
    <p:sldId id="286" r:id="rId10"/>
    <p:sldId id="274" r:id="rId11"/>
    <p:sldId id="338" r:id="rId12"/>
    <p:sldId id="9089" r:id="rId13"/>
    <p:sldId id="271" r:id="rId14"/>
    <p:sldId id="9076" r:id="rId15"/>
    <p:sldId id="9084" r:id="rId16"/>
    <p:sldId id="9085" r:id="rId17"/>
    <p:sldId id="9086" r:id="rId18"/>
    <p:sldId id="593" r:id="rId19"/>
    <p:sldId id="1666" r:id="rId20"/>
    <p:sldId id="9087" r:id="rId21"/>
  </p:sldIdLst>
  <p:sldSz cx="9144000" cy="5143500" type="screen16x9"/>
  <p:notesSz cx="6888163" cy="10020300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3C70C0-2F9B-4B9A-85D2-E72A040CFDCC}">
          <p14:sldIdLst>
            <p14:sldId id="285"/>
            <p14:sldId id="258"/>
            <p14:sldId id="3350"/>
            <p14:sldId id="286"/>
            <p14:sldId id="274"/>
            <p14:sldId id="338"/>
            <p14:sldId id="9089"/>
            <p14:sldId id="271"/>
            <p14:sldId id="9076"/>
            <p14:sldId id="9084"/>
            <p14:sldId id="9085"/>
            <p14:sldId id="9086"/>
            <p14:sldId id="593"/>
            <p14:sldId id="1666"/>
            <p14:sldId id="9087"/>
          </p14:sldIdLst>
        </p14:section>
        <p14:section name="Раздел без заголовка" id="{0A4BA5FC-C198-401D-8399-E2CD1B89772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002060"/>
    <a:srgbClr val="5E729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2AAE6-6E3C-4936-B2E1-8AEB4D1A38E8}" v="64" dt="2021-08-25T06:53:40.250"/>
    <p1510:client id="{35694C5F-C28C-4FCE-895A-00D97DB0774F}" v="6" dt="2021-08-24T11:08:51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r">
              <a:defRPr sz="1200"/>
            </a:lvl1pPr>
          </a:lstStyle>
          <a:p>
            <a:fld id="{DB5F7BDF-EFE5-4A74-BB4C-1278135E9CD3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2475"/>
            <a:ext cx="668178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5" rIns="92289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5"/>
            <a:ext cx="5510530" cy="4509135"/>
          </a:xfrm>
          <a:prstGeom prst="rect">
            <a:avLst/>
          </a:prstGeom>
        </p:spPr>
        <p:txBody>
          <a:bodyPr vert="horz" lIns="92289" tIns="46145" rIns="92289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r">
              <a:defRPr sz="1200"/>
            </a:lvl1pPr>
          </a:lstStyle>
          <a:p>
            <a:fld id="{8E23EBBD-93C8-4D7F-BF76-CECCD1498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6417D-247D-499F-ABFE-379A4311DA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9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6417D-247D-499F-ABFE-379A4311DA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41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3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45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6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EBBD-93C8-4D7F-BF76-CECCD14985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9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9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34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6EFC9D-FE9D-41F7-AE8F-13C4AC741E39}"/>
              </a:ext>
            </a:extLst>
          </p:cNvPr>
          <p:cNvSpPr/>
          <p:nvPr userDrawn="1"/>
        </p:nvSpPr>
        <p:spPr>
          <a:xfrm>
            <a:off x="6118964" y="0"/>
            <a:ext cx="753662" cy="5143500"/>
          </a:xfrm>
          <a:prstGeom prst="rect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4D4264-E9D6-42CA-B6D7-308443D8FC03}"/>
              </a:ext>
            </a:extLst>
          </p:cNvPr>
          <p:cNvSpPr/>
          <p:nvPr userDrawn="1"/>
        </p:nvSpPr>
        <p:spPr>
          <a:xfrm>
            <a:off x="6872626" y="0"/>
            <a:ext cx="753662" cy="5143500"/>
          </a:xfrm>
          <a:prstGeom prst="rect">
            <a:avLst/>
          </a:prstGeom>
          <a:solidFill>
            <a:srgbClr val="4472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3E6BA-9914-4788-8767-50B35AC2929F}"/>
              </a:ext>
            </a:extLst>
          </p:cNvPr>
          <p:cNvSpPr/>
          <p:nvPr userDrawn="1"/>
        </p:nvSpPr>
        <p:spPr>
          <a:xfrm>
            <a:off x="7631482" y="0"/>
            <a:ext cx="753662" cy="5143500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10C979-DD9F-4F43-95B2-68E2AB3244ED}"/>
              </a:ext>
            </a:extLst>
          </p:cNvPr>
          <p:cNvSpPr/>
          <p:nvPr userDrawn="1"/>
        </p:nvSpPr>
        <p:spPr>
          <a:xfrm>
            <a:off x="8383193" y="0"/>
            <a:ext cx="753662" cy="5143500"/>
          </a:xfrm>
          <a:prstGeom prst="rect">
            <a:avLst/>
          </a:prstGeom>
          <a:solidFill>
            <a:srgbClr val="4472C4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A675B-38C9-40D3-BFC6-293616C7E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2" r="12501"/>
          <a:stretch/>
        </p:blipFill>
        <p:spPr>
          <a:xfrm>
            <a:off x="7872413" y="0"/>
            <a:ext cx="127158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B35C2-713F-4F34-83F9-03FFD041E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4" r="12500"/>
          <a:stretch/>
        </p:blipFill>
        <p:spPr>
          <a:xfrm>
            <a:off x="5779294" y="0"/>
            <a:ext cx="3364705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A063C-08AA-4371-951F-EB36D087B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6" r="12502"/>
          <a:stretch/>
        </p:blipFill>
        <p:spPr>
          <a:xfrm>
            <a:off x="6943725" y="0"/>
            <a:ext cx="220027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A34FC4-490D-4080-8F2B-8F138388F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7" r="12501"/>
          <a:stretch/>
        </p:blipFill>
        <p:spPr>
          <a:xfrm>
            <a:off x="7929563" y="0"/>
            <a:ext cx="1214438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65D466-A192-4F27-B18C-B3D509068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2" r="23599"/>
          <a:stretch/>
        </p:blipFill>
        <p:spPr>
          <a:xfrm>
            <a:off x="6422572" y="0"/>
            <a:ext cx="2721428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E6C4E-00FF-40D6-BF33-423D84B7C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r="12500"/>
          <a:stretch/>
        </p:blipFill>
        <p:spPr>
          <a:xfrm>
            <a:off x="4622006" y="0"/>
            <a:ext cx="4521993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45D1-E3F0-45A3-97B4-F40ADA5D0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43" y="841772"/>
            <a:ext cx="3086100" cy="1790700"/>
          </a:xfrm>
        </p:spPr>
        <p:txBody>
          <a:bodyPr anchor="b"/>
          <a:lstStyle>
            <a:lvl1pPr algn="l">
              <a:defRPr sz="270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8A2CA-1F3A-43EC-A28A-8AE51B536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43" y="2701528"/>
            <a:ext cx="3086100" cy="1241822"/>
          </a:xfrm>
        </p:spPr>
        <p:txBody>
          <a:bodyPr>
            <a:normAutofit/>
          </a:bodyPr>
          <a:lstStyle>
            <a:lvl1pPr marL="0" indent="0" algn="l">
              <a:buNone/>
              <a:defRPr sz="90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B2C9-DECA-4518-8C86-8451372F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38FA2-5EA5-4446-A72C-1C9CB6B9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A3DB-1DE2-418F-86EC-5D67F81E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5E6C4E-00FF-40D6-BF33-423D84B7C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" r="1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945D1-E3F0-45A3-97B4-F40ADA5D0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43" y="841772"/>
            <a:ext cx="3086100" cy="1790700"/>
          </a:xfrm>
        </p:spPr>
        <p:txBody>
          <a:bodyPr anchor="b"/>
          <a:lstStyle>
            <a:lvl1pPr algn="l">
              <a:defRPr sz="270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8A2CA-1F3A-43EC-A28A-8AE51B536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43" y="2701528"/>
            <a:ext cx="3086100" cy="1241822"/>
          </a:xfrm>
        </p:spPr>
        <p:txBody>
          <a:bodyPr>
            <a:normAutofit/>
          </a:bodyPr>
          <a:lstStyle>
            <a:lvl1pPr marL="0" indent="0" algn="l">
              <a:buNone/>
              <a:defRPr sz="90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B2C9-DECA-4518-8C86-8451372F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38FA2-5EA5-4446-A72C-1C9CB6B9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6A3DB-1DE2-418F-86EC-5D67F81E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6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6660E-CD20-4768-B608-893FD33F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0107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C18D8-B86C-4469-B373-FC53EAAC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5286"/>
            <a:ext cx="7886700" cy="3707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76492-2FAE-4310-933A-2907A3C6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ova Cond Light" panose="020B0306020202020204" pitchFamily="34" charset="0"/>
              </a:defRPr>
            </a:lvl1pPr>
          </a:lstStyle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5B292-A9EE-4DFB-BAF9-DFB851D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ova Cond Light" panose="020B0306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B6AA-88E8-48FD-AE80-1FDFEEDF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ova Cond Light" panose="020B0306020202020204" pitchFamily="34" charset="0"/>
              </a:defRPr>
            </a:lvl1pPr>
          </a:lstStyle>
          <a:p>
            <a:fld id="{8A7BA05B-0276-4C38-A94C-1BD4E3826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7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9DAD-72CD-41F7-8F66-AC412C62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D147-F0F6-496E-A078-AF5E72AAE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C99C-4A55-43CD-8E16-CADF46B4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9812C-3C33-4884-85DC-DDEED57F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1C4A9-D5BC-4657-93FA-91E1DB0E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EBC1-C480-4573-A982-91BFCBFE6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9222-C120-40CF-8B73-21CE3A709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45B68-E012-463A-A81C-66436AF1B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D22D5-8562-4AA9-96A5-0650696F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A11AC-49C8-4FD6-900B-B0A1D6A6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5A02-8866-4ECF-9215-BB170702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08C18-A4B2-4C11-A75A-D77A4BCC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6383-3DC4-4023-BC4C-4AC8409E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76763-E0EE-4570-B61D-064961C8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2F643-9800-4A66-A524-1C1D5F3B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3E6DB-F2CB-441D-B7E8-0CF257D65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ADD9C-F337-454C-A9AC-16EFD158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88EB-3B00-4504-BDE6-7BF73C92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3C31EF-1058-49B2-8CEB-3F0F5DEF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0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CDBEA-9528-4662-B2E8-DC3DD333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5DFAD-9CBF-47F2-86A0-BDFF6E7A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F4581-EB49-4018-BD9D-8F03418E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0E771-2CD3-4563-984F-C426DD6E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1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87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386E2-9711-4086-AFDB-37CE63FD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AA10B-6826-4987-B18B-8F4040AD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39FD0-D31C-4698-852D-FDFFCBE2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2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1620A-A01F-4CF3-924D-C58CFCDD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A888-094C-4A1D-A34D-B0EF4C713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1406-C635-4D8F-BFF4-E35E53680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0939-1914-421D-A4D3-6820F4A9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BB873-809C-4349-858A-31866B7E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F4F02-773D-4A9E-987E-5B419472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B464-136A-487C-BE8A-A01BEB83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8D4C10-7ED5-4ED2-883C-161AD06AD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40FC5-9AA3-4194-850B-F48552367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40537-2FB3-4F65-AB62-3BCE8F9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F344F-B909-4227-9248-FEFE3950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F4CCF-8ADF-485F-AA45-BE579FA7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4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E122-EBC5-4F60-B357-1A58DB93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6F9A7-A51B-4F13-A553-3AD1625B4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C199E-D331-4622-8330-C23C7264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BB434-CF6C-4467-97D6-39C494C6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028F4-520C-43A5-AB3F-886160F1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7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4C217-0A8E-4531-9775-DD05871F1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1CC57-16BB-4A72-BF20-9FF5CAF01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5E7F9-2283-4088-B9D6-A8CF1E86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5FC1F-068F-4D17-8483-77F0975D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FC8C1-2459-4B80-9B6B-D5A0354B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1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0" name="Объект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3059838" y="1620000"/>
            <a:ext cx="5976664" cy="1889522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575894">
              <a:defRPr/>
            </a:pPr>
            <a:endParaRPr lang="ru-RU" sz="1191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024000" y="1889999"/>
            <a:ext cx="5760000" cy="810000"/>
          </a:xfrm>
          <a:prstGeom prst="rect">
            <a:avLst/>
          </a:prstGeom>
        </p:spPr>
        <p:txBody>
          <a:bodyPr/>
          <a:lstStyle>
            <a:lvl1pPr>
              <a:defRPr sz="1350" b="0">
                <a:solidFill>
                  <a:schemeClr val="bg1"/>
                </a:solidFill>
              </a:defRPr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024000" y="3078000"/>
            <a:ext cx="3600000" cy="162000"/>
          </a:xfrm>
        </p:spPr>
        <p:txBody>
          <a:bodyPr lIns="0" tIns="0" rIns="0" bIns="0" anchor="b" anchorCtr="0"/>
          <a:lstStyle>
            <a:lvl1pPr marL="0" indent="0" algn="l">
              <a:buNone/>
              <a:defRPr sz="788">
                <a:solidFill>
                  <a:schemeClr val="bg1"/>
                </a:solidFill>
              </a:defRPr>
            </a:lvl1pPr>
            <a:lvl2pPr marL="2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Содержание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20000" y="3078000"/>
            <a:ext cx="180000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pPr defTabSz="575894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 hasCustomPrompt="1"/>
          </p:nvPr>
        </p:nvSpPr>
        <p:spPr>
          <a:xfrm>
            <a:off x="6984001" y="4050000"/>
            <a:ext cx="1800225" cy="161925"/>
          </a:xfrm>
        </p:spPr>
        <p:txBody>
          <a:bodyPr lIns="0" tIns="0" rIns="0" bIns="0" anchor="b" anchorCtr="0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Метка</a:t>
            </a:r>
          </a:p>
        </p:txBody>
      </p:sp>
      <p:pic>
        <p:nvPicPr>
          <p:cNvPr id="40" name="Picture 2" descr="C:\Users\olshevskaya\AppData\Local\Microsoft\Windows\Temporary Internet Files\Content.Outlook\PFXQ9AMK\new_logo_strategy_KAZ_final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9" y="2247720"/>
            <a:ext cx="2710021" cy="4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97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59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250825" y="945000"/>
            <a:ext cx="8640000" cy="3780234"/>
          </a:xfrm>
        </p:spPr>
        <p:txBody>
          <a:bodyPr/>
          <a:lstStyle>
            <a:lvl1pPr>
              <a:spcBef>
                <a:spcPts val="338"/>
              </a:spcBef>
              <a:defRPr sz="788"/>
            </a:lvl1pPr>
            <a:lvl2pPr>
              <a:spcBef>
                <a:spcPts val="338"/>
              </a:spcBef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56295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3" name="Объект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972000" y="1269000"/>
            <a:ext cx="7200000" cy="3240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9" name="Текст 10"/>
          <p:cNvSpPr>
            <a:spLocks noGrp="1"/>
          </p:cNvSpPr>
          <p:nvPr>
            <p:ph type="body" sz="quarter" idx="12"/>
          </p:nvPr>
        </p:nvSpPr>
        <p:spPr>
          <a:xfrm>
            <a:off x="1332000" y="945000"/>
            <a:ext cx="6480000" cy="3780234"/>
          </a:xfrm>
        </p:spPr>
        <p:txBody>
          <a:bodyPr/>
          <a:lstStyle>
            <a:lvl1pPr>
              <a:spcBef>
                <a:spcPts val="1013"/>
              </a:spcBef>
              <a:defRPr sz="900"/>
            </a:lvl1pPr>
            <a:lvl2pPr marL="0" indent="0">
              <a:spcBef>
                <a:spcPts val="1013"/>
              </a:spcBef>
              <a:buNone/>
              <a:defRPr sz="900" b="1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55433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32" y="1269000"/>
            <a:ext cx="4176713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4716470" y="1269000"/>
            <a:ext cx="4176713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16463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323734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56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250824" y="1269000"/>
            <a:ext cx="5616000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156000" y="1269000"/>
            <a:ext cx="2736000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561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000" y="945000"/>
            <a:ext cx="273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730240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32" y="1269000"/>
            <a:ext cx="4176713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4716469" y="1269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4716469" y="3267384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7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2943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748000" y="5016600"/>
            <a:ext cx="288000" cy="91800"/>
          </a:xfrm>
        </p:spPr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3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32" y="1269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250832" y="3267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4716469" y="1269000"/>
            <a:ext cx="4176713" cy="3456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748000" y="5016600"/>
            <a:ext cx="288000" cy="91800"/>
          </a:xfrm>
        </p:spPr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943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1764100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250825" y="1269000"/>
            <a:ext cx="2736000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3204000" y="1269000"/>
            <a:ext cx="2736000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6156000" y="1269000"/>
            <a:ext cx="2736000" cy="3456384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273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4000" y="945000"/>
            <a:ext cx="273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156000" y="945000"/>
            <a:ext cx="273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</p:spTree>
    <p:extLst>
      <p:ext uri="{BB962C8B-B14F-4D97-AF65-F5344CB8AC3E}">
        <p14:creationId xmlns:p14="http://schemas.microsoft.com/office/powerpoint/2010/main" val="3106634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250832" y="1269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250832" y="3267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8"/>
          </p:nvPr>
        </p:nvSpPr>
        <p:spPr>
          <a:xfrm>
            <a:off x="4716469" y="1269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9"/>
          </p:nvPr>
        </p:nvSpPr>
        <p:spPr>
          <a:xfrm>
            <a:off x="4716469" y="3267000"/>
            <a:ext cx="4176713" cy="1458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2943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17175" y="945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1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717175" y="2943000"/>
            <a:ext cx="4176000" cy="32385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defRPr lang="ru-RU" sz="67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514391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0" hasCustomPrompt="1"/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141133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563"/>
            </a:lvl1pPr>
          </a:lstStyle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026000"/>
            <a:ext cx="2736000" cy="486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Тезис блока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58588" y="1026000"/>
            <a:ext cx="2736000" cy="486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Тезис блока</a:t>
            </a:r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57175" y="1026000"/>
            <a:ext cx="2736000" cy="486000"/>
          </a:xfrm>
          <a:prstGeom prst="homePlate">
            <a:avLst>
              <a:gd name="adj" fmla="val 20514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anchor="ctr" anchorCtr="0"/>
          <a:lstStyle>
            <a:lvl1pPr algn="ctr"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60000" y="1593000"/>
            <a:ext cx="2736000" cy="243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9"/>
            <p:custDataLst>
              <p:tags r:id="rId2"/>
            </p:custDataLst>
          </p:nvPr>
        </p:nvSpPr>
        <p:spPr>
          <a:xfrm>
            <a:off x="3258588" y="1593000"/>
            <a:ext cx="2736000" cy="243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>
          <a:xfrm>
            <a:off x="6157175" y="1593000"/>
            <a:ext cx="2736000" cy="2430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  <p:custDataLst>
              <p:tags r:id="rId4"/>
            </p:custDataLst>
          </p:nvPr>
        </p:nvSpPr>
        <p:spPr>
          <a:xfrm>
            <a:off x="360000" y="4104000"/>
            <a:ext cx="2736000" cy="621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Текст 12"/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258588" y="4104000"/>
            <a:ext cx="2736000" cy="621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6157175" y="4104000"/>
            <a:ext cx="2736000" cy="621000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2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390648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3F9D-235A-40C4-B761-E46D92AE249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2"/>
            <p:custDataLst>
              <p:tags r:id="rId1"/>
            </p:custDataLst>
          </p:nvPr>
        </p:nvSpPr>
        <p:spPr>
          <a:xfrm>
            <a:off x="250826" y="161925"/>
            <a:ext cx="8642350" cy="161925"/>
          </a:xfrm>
        </p:spPr>
        <p:txBody>
          <a:bodyPr lIns="0" tIns="0" rIns="0" bIns="18000" anchor="b" anchorCtr="0"/>
          <a:lstStyle>
            <a:lvl1pPr>
              <a:spcBef>
                <a:spcPts val="0"/>
              </a:spcBef>
              <a:defRPr b="1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5472000" y="944999"/>
            <a:ext cx="3420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893" defTabSz="575894"/>
            <a:r>
              <a:rPr lang="ru-RU" sz="900">
                <a:solidFill>
                  <a:srgbClr val="5F6062"/>
                </a:solidFill>
              </a:rPr>
              <a:t>111954, Москва, </a:t>
            </a:r>
          </a:p>
          <a:p>
            <a:pPr marL="893" defTabSz="575894"/>
            <a:r>
              <a:rPr lang="ru-RU" sz="900">
                <a:solidFill>
                  <a:srgbClr val="5F6062"/>
                </a:solidFill>
              </a:rPr>
              <a:t>Космодамианская наб., д. 52, стр. 5</a:t>
            </a:r>
          </a:p>
          <a:p>
            <a:pPr marL="893" defTabSz="575894"/>
            <a:r>
              <a:rPr lang="ru-RU" sz="900">
                <a:solidFill>
                  <a:srgbClr val="5F6062"/>
                </a:solidFill>
              </a:rPr>
              <a:t>Тел.: +7 (495) 730-77</a:t>
            </a:r>
            <a:r>
              <a:rPr lang="en-US" sz="900">
                <a:solidFill>
                  <a:srgbClr val="5F6062"/>
                </a:solidFill>
              </a:rPr>
              <a:t>-</a:t>
            </a:r>
            <a:r>
              <a:rPr lang="ru-RU" sz="900">
                <a:solidFill>
                  <a:srgbClr val="5F6062"/>
                </a:solidFill>
              </a:rPr>
              <a:t>47</a:t>
            </a:r>
            <a:br>
              <a:rPr lang="ru-RU" sz="900">
                <a:solidFill>
                  <a:srgbClr val="5F6062"/>
                </a:solidFill>
              </a:rPr>
            </a:br>
            <a:r>
              <a:rPr lang="ru-RU" sz="900">
                <a:solidFill>
                  <a:srgbClr val="5F6062"/>
                </a:solidFill>
              </a:rPr>
              <a:t>Факс: +7 (495) 644-38-27</a:t>
            </a:r>
          </a:p>
          <a:p>
            <a:pPr marL="893" defTabSz="575894">
              <a:defRPr/>
            </a:pPr>
            <a:r>
              <a:rPr lang="en-US" sz="900" b="1">
                <a:solidFill>
                  <a:srgbClr val="7A1600"/>
                </a:solidFill>
              </a:rPr>
              <a:t>www.strategy.ru</a:t>
            </a:r>
            <a:endParaRPr lang="ru-RU" sz="900" b="1">
              <a:solidFill>
                <a:srgbClr val="7A16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472000" y="2025000"/>
            <a:ext cx="3420000" cy="1620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24" hasCustomPrompt="1"/>
            <p:custDataLst>
              <p:tags r:id="rId2"/>
            </p:custDataLst>
          </p:nvPr>
        </p:nvSpPr>
        <p:spPr>
          <a:xfrm>
            <a:off x="250825" y="4752975"/>
            <a:ext cx="8640000" cy="216000"/>
          </a:xfrm>
        </p:spPr>
        <p:txBody>
          <a:bodyPr lIns="0" tIns="0" rIns="0" bIns="0" anchor="b" anchorCtr="0"/>
          <a:lstStyle>
            <a:lvl1pPr>
              <a:spcBef>
                <a:spcPts val="169"/>
              </a:spcBef>
              <a:defRPr sz="450" baseline="0"/>
            </a:lvl1pPr>
          </a:lstStyle>
          <a:p>
            <a:pPr lvl="0"/>
            <a:r>
              <a:rPr lang="ru-RU"/>
              <a:t>Примечания: 1 –</a:t>
            </a:r>
            <a:br>
              <a:rPr lang="ru-RU"/>
            </a:br>
            <a:r>
              <a:rPr lang="ru-RU"/>
              <a:t>Источники:</a:t>
            </a:r>
          </a:p>
        </p:txBody>
      </p:sp>
      <p:pic>
        <p:nvPicPr>
          <p:cNvPr id="27650" name="Picture 2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945000"/>
            <a:ext cx="504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8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5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4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Май 2021 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Май 2021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5D4D-BDB1-482A-B8DC-D6B55BFA1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E4CCF-BFF3-4815-9220-3FC3B11F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098AC-9950-49DF-874F-F7D62FCF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55C2B-1E85-4ED9-B551-E0D167F9D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Май 2021 г.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C80E2-9269-45A5-AADA-7645AB7F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187BF-EAF3-4577-B6E0-BBE16BC86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A05B-0276-4C38-A94C-1BD4E382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6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50"/>
          <p:cNvSpPr>
            <a:spLocks noChangeAspect="1"/>
          </p:cNvSpPr>
          <p:nvPr userDrawn="1"/>
        </p:nvSpPr>
        <p:spPr bwMode="auto">
          <a:xfrm>
            <a:off x="8712206" y="4981575"/>
            <a:ext cx="431800" cy="161925"/>
          </a:xfrm>
          <a:custGeom>
            <a:avLst/>
            <a:gdLst>
              <a:gd name="T0" fmla="*/ 358783 w 10000"/>
              <a:gd name="T1" fmla="*/ 0 h 10000"/>
              <a:gd name="T2" fmla="*/ 0 w 10000"/>
              <a:gd name="T3" fmla="*/ 0 h 10000"/>
              <a:gd name="T4" fmla="*/ 0 w 10000"/>
              <a:gd name="T5" fmla="*/ 215900 h 10000"/>
              <a:gd name="T6" fmla="*/ 358783 w 10000"/>
              <a:gd name="T7" fmla="*/ 215900 h 10000"/>
              <a:gd name="T8" fmla="*/ 431800 w 10000"/>
              <a:gd name="T9" fmla="*/ 107950 h 10000"/>
              <a:gd name="T10" fmla="*/ 358783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309" y="0"/>
                </a:moveTo>
                <a:lnTo>
                  <a:pt x="0" y="0"/>
                </a:lnTo>
                <a:lnTo>
                  <a:pt x="0" y="10000"/>
                </a:lnTo>
                <a:lnTo>
                  <a:pt x="8309" y="10000"/>
                </a:lnTo>
                <a:lnTo>
                  <a:pt x="10000" y="5000"/>
                </a:lnTo>
                <a:lnTo>
                  <a:pt x="8309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3879" tIns="26939" rIns="53879" bIns="26939"/>
          <a:lstStyle/>
          <a:p>
            <a:pPr defTabSz="575894">
              <a:defRPr/>
            </a:pPr>
            <a:endParaRPr lang="ru-RU" sz="1191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945007"/>
            <a:ext cx="8640000" cy="3780233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825" y="323850"/>
            <a:ext cx="8640000" cy="37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000" y="5016600"/>
            <a:ext cx="288000" cy="918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563" b="1">
                <a:solidFill>
                  <a:schemeClr val="bg1"/>
                </a:solidFill>
              </a:defRPr>
            </a:lvl1pPr>
          </a:lstStyle>
          <a:p>
            <a:pPr defTabSz="575894"/>
            <a:fld id="{1B7F3F9D-235A-40C4-B761-E46D92AE2492}" type="slidenum">
              <a:rPr lang="ru-RU" smtClean="0">
                <a:solidFill>
                  <a:srgbClr val="FFFFFF"/>
                </a:solidFill>
              </a:rPr>
              <a:pPr defTabSz="575894"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215906" y="323850"/>
            <a:ext cx="8928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514391" rtl="0" eaLnBrk="1" latinLnBrk="0" hangingPunct="1">
        <a:spcBef>
          <a:spcPct val="0"/>
        </a:spcBef>
        <a:buNone/>
        <a:defRPr sz="1013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91" rtl="0" eaLnBrk="1" latinLnBrk="0" hangingPunct="1">
        <a:spcBef>
          <a:spcPts val="338"/>
        </a:spcBef>
        <a:buClr>
          <a:schemeClr val="tx2"/>
        </a:buClr>
        <a:buFont typeface="Arial" pitchFamily="34" charset="0"/>
        <a:buNone/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01258" indent="-101258" algn="l" defTabSz="514391" rtl="0" eaLnBrk="1" latinLnBrk="0" hangingPunct="1">
        <a:spcBef>
          <a:spcPts val="169"/>
        </a:spcBef>
        <a:buClr>
          <a:schemeClr val="tx2"/>
        </a:buClr>
        <a:buFont typeface="Wingdings" pitchFamily="2" charset="2"/>
        <a:buChar char="§"/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202516" indent="-101258" algn="l" defTabSz="514391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–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303775" indent="-101258" algn="l" defTabSz="514391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405032" indent="-101258" algn="l" defTabSz="514391" rtl="0" eaLnBrk="1" latinLnBrk="0" hangingPunct="1">
        <a:spcBef>
          <a:spcPts val="169"/>
        </a:spcBef>
        <a:buClr>
          <a:schemeClr val="tx2"/>
        </a:buClr>
        <a:buFont typeface="Arial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576" indent="-128597" algn="l" defTabSz="51439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771" indent="-128597" algn="l" defTabSz="51439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967" indent="-128597" algn="l" defTabSz="51439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163" indent="-128597" algn="l" defTabSz="514391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5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91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7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83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78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74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69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64" algn="l" defTabSz="51439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56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1.jpeg"/><Relationship Id="rId5" Type="http://schemas.openxmlformats.org/officeDocument/2006/relationships/image" Target="../media/image82.png"/><Relationship Id="rId10" Type="http://schemas.openxmlformats.org/officeDocument/2006/relationships/image" Target="../media/image85.jpeg"/><Relationship Id="rId4" Type="http://schemas.openxmlformats.org/officeDocument/2006/relationships/image" Target="../media/image8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g"/><Relationship Id="rId18" Type="http://schemas.openxmlformats.org/officeDocument/2006/relationships/image" Target="../media/image52.jpeg"/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49.jp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Картинки по запросу объединенная химическая компания">
            <a:extLst>
              <a:ext uri="{FF2B5EF4-FFF2-40B4-BE49-F238E27FC236}">
                <a16:creationId xmlns:a16="http://schemas.microsoft.com/office/drawing/2014/main" id="{2F369048-4D7B-4709-8503-72C2A9467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"/>
          <a:stretch/>
        </p:blipFill>
        <p:spPr bwMode="auto">
          <a:xfrm>
            <a:off x="7937903" y="4413292"/>
            <a:ext cx="1206097" cy="6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небо, фабрика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73871C8-A20C-4CA9-93CA-2D5C79E3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19" y="-10718"/>
            <a:ext cx="4023636" cy="47355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 descr="http://www.nipt.kz/templates/Default/images/logo.png">
            <a:extLst>
              <a:ext uri="{FF2B5EF4-FFF2-40B4-BE49-F238E27FC236}">
                <a16:creationId xmlns:a16="http://schemas.microsoft.com/office/drawing/2014/main" id="{E21B9920-2C4F-4E6E-B8A8-9426D2CF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11" y="306347"/>
            <a:ext cx="943731" cy="161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37D173-F26C-4C72-BD20-FB3C665EB57D}"/>
              </a:ext>
            </a:extLst>
          </p:cNvPr>
          <p:cNvSpPr/>
          <p:nvPr/>
        </p:nvSpPr>
        <p:spPr>
          <a:xfrm>
            <a:off x="108834" y="1828847"/>
            <a:ext cx="4577963" cy="10563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35759D"/>
                </a:solidFill>
                <a:latin typeface="Cambria" panose="02040503050406030204" pitchFamily="18" charset="0"/>
              </a:rPr>
              <a:t>СПЕЦИАЛЬНАЯ ЭКОНОМИЧЕСКАЯ ЗОНА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35759D"/>
                </a:solidFill>
                <a:latin typeface="Cambria" panose="02040503050406030204" pitchFamily="18" charset="0"/>
              </a:rPr>
              <a:t>«НАЦИОНАЛЬНЫЙ ИНДУСТРИАЛЬНЫЙ НЕФТЕХИМИЧЕСКИЙ ТЕХНОПАРК»</a:t>
            </a: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000" b="1" dirty="0">
              <a:solidFill>
                <a:srgbClr val="002060"/>
              </a:solidFill>
              <a:latin typeface="Cambria" panose="02040503050406030204" pitchFamily="18" charset="0"/>
              <a:ea typeface="Cambria"/>
            </a:endParaRPr>
          </a:p>
        </p:txBody>
      </p:sp>
      <p:pic>
        <p:nvPicPr>
          <p:cNvPr id="10" name="Picture 2" descr="Картинки по запросу министерство энергетики рк">
            <a:extLst>
              <a:ext uri="{FF2B5EF4-FFF2-40B4-BE49-F238E27FC236}">
                <a16:creationId xmlns:a16="http://schemas.microsoft.com/office/drawing/2014/main" id="{1875D995-296C-46C7-826C-A8B87617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r="20706" b="8255"/>
          <a:stretch/>
        </p:blipFill>
        <p:spPr bwMode="auto">
          <a:xfrm>
            <a:off x="289045" y="4378869"/>
            <a:ext cx="724529" cy="6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4319AAA-99EA-42EE-85FB-DC06092ACEB8}"/>
              </a:ext>
            </a:extLst>
          </p:cNvPr>
          <p:cNvSpPr txBox="1"/>
          <p:nvPr/>
        </p:nvSpPr>
        <p:spPr>
          <a:xfrm>
            <a:off x="3924801" y="4893399"/>
            <a:ext cx="1206097" cy="19620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825" b="1" i="1">
                <a:solidFill>
                  <a:srgbClr val="2B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Атырау, 2021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165CF-DD58-48DB-A68F-805478EB3463}"/>
              </a:ext>
            </a:extLst>
          </p:cNvPr>
          <p:cNvSpPr txBox="1"/>
          <p:nvPr/>
        </p:nvSpPr>
        <p:spPr>
          <a:xfrm>
            <a:off x="108834" y="2709453"/>
            <a:ext cx="4915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5759D"/>
                </a:solidFill>
                <a:latin typeface="Cambria" panose="02040503050406030204" pitchFamily="18" charset="0"/>
              </a:rPr>
              <a:t>Проекты реализуемые на территории СЭЗ «НИНТ»</a:t>
            </a:r>
            <a:endParaRPr lang="en-US" sz="2000" dirty="0">
              <a:solidFill>
                <a:srgbClr val="35759D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706AC79-1EBF-4354-B58F-14BF4BE9BB34}"/>
              </a:ext>
            </a:extLst>
          </p:cNvPr>
          <p:cNvCxnSpPr>
            <a:cxnSpLocks/>
          </p:cNvCxnSpPr>
          <p:nvPr/>
        </p:nvCxnSpPr>
        <p:spPr>
          <a:xfrm>
            <a:off x="67235" y="2682426"/>
            <a:ext cx="4764084" cy="0"/>
          </a:xfrm>
          <a:prstGeom prst="line">
            <a:avLst/>
          </a:prstGeom>
          <a:noFill/>
          <a:ln w="28575" cap="flat" cmpd="sng" algn="ctr">
            <a:solidFill>
              <a:srgbClr val="35759D"/>
            </a:solidFill>
            <a:prstDash val="solid"/>
          </a:ln>
          <a:effectLst/>
        </p:spPr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3A23-69FA-4FA0-BA91-1EA780EF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955" y="4854580"/>
            <a:ext cx="221876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0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B65C744-566F-486A-B996-85BD6C98F7B6}"/>
              </a:ext>
            </a:extLst>
          </p:cNvPr>
          <p:cNvCxnSpPr>
            <a:cxnSpLocks/>
          </p:cNvCxnSpPr>
          <p:nvPr/>
        </p:nvCxnSpPr>
        <p:spPr>
          <a:xfrm>
            <a:off x="737574" y="538886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83EA6A8-3B9F-4E2E-A8E7-3643519306F9}"/>
              </a:ext>
            </a:extLst>
          </p:cNvPr>
          <p:cNvSpPr/>
          <p:nvPr/>
        </p:nvSpPr>
        <p:spPr>
          <a:xfrm>
            <a:off x="735941" y="190137"/>
            <a:ext cx="3794367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/>
                <a:ea typeface="Cambria"/>
                <a:cs typeface="Arial"/>
              </a:rPr>
              <a:t>Площадка «Карабатан». Инфраструктура</a:t>
            </a:r>
            <a:endParaRPr lang="ru-RU" dirty="0"/>
          </a:p>
        </p:txBody>
      </p:sp>
      <p:pic>
        <p:nvPicPr>
          <p:cNvPr id="43" name="Picture 2" descr="http://www.nipt.kz/templates/Default/images/logo.png">
            <a:extLst>
              <a:ext uri="{FF2B5EF4-FFF2-40B4-BE49-F238E27FC236}">
                <a16:creationId xmlns:a16="http://schemas.microsoft.com/office/drawing/2014/main" id="{366C0373-BA3C-4422-959D-19525C8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2880BC-D9B0-4090-BC25-13A37011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5" y="815844"/>
            <a:ext cx="8964116" cy="560622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внешний, песчаный&#10;&#10;Автоматически созданное описание">
            <a:extLst>
              <a:ext uri="{FF2B5EF4-FFF2-40B4-BE49-F238E27FC236}">
                <a16:creationId xmlns:a16="http://schemas.microsoft.com/office/drawing/2014/main" id="{C2D37B4E-DA64-4528-862D-EDF22BBFB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35" y="1435542"/>
            <a:ext cx="1101623" cy="689081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, сцена, дорога, шоссе&#10;&#10;Автоматически созданное описание">
            <a:extLst>
              <a:ext uri="{FF2B5EF4-FFF2-40B4-BE49-F238E27FC236}">
                <a16:creationId xmlns:a16="http://schemas.microsoft.com/office/drawing/2014/main" id="{06AA5E88-5CBC-4DD9-8B86-0ABF2E879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075" y="1430936"/>
            <a:ext cx="1101309" cy="651447"/>
          </a:xfrm>
          <a:prstGeom prst="rect">
            <a:avLst/>
          </a:prstGeom>
        </p:spPr>
      </p:pic>
      <p:pic>
        <p:nvPicPr>
          <p:cNvPr id="9" name="Рисунок 10" descr="Изображение выглядит как текст, небо, трек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F486C6A9-EA94-4D3E-8D1B-D56637033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804" y="2573779"/>
            <a:ext cx="1092254" cy="717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B1ACB-7AAF-4779-A44E-F960FA1163AD}"/>
              </a:ext>
            </a:extLst>
          </p:cNvPr>
          <p:cNvSpPr txBox="1"/>
          <p:nvPr/>
        </p:nvSpPr>
        <p:spPr>
          <a:xfrm>
            <a:off x="118048" y="3345617"/>
            <a:ext cx="14128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Железнодорожная 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станция "Заводская" </a:t>
            </a: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cs typeface="Arial"/>
              </a:rPr>
              <a:t>Протяженность путей – 7,1 км.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E73526-2657-4276-8E8A-FC17BCACB049}"/>
              </a:ext>
            </a:extLst>
          </p:cNvPr>
          <p:cNvSpPr txBox="1"/>
          <p:nvPr/>
        </p:nvSpPr>
        <p:spPr>
          <a:xfrm>
            <a:off x="-13116" y="2146403"/>
            <a:ext cx="1506512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Путепровод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F01B3F-798C-4236-B331-4EA72FD174EE}"/>
              </a:ext>
            </a:extLst>
          </p:cNvPr>
          <p:cNvSpPr txBox="1"/>
          <p:nvPr/>
        </p:nvSpPr>
        <p:spPr>
          <a:xfrm>
            <a:off x="1307668" y="2127666"/>
            <a:ext cx="16470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Подъездная автодорога 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Протяженность - 5,3 км. </a:t>
            </a:r>
          </a:p>
        </p:txBody>
      </p:sp>
      <p:pic>
        <p:nvPicPr>
          <p:cNvPr id="15" name="Рисунок 15" descr="Изображение выглядит как текст, небо, внешний, трек&#10;&#10;Автоматически созданное описание">
            <a:extLst>
              <a:ext uri="{FF2B5EF4-FFF2-40B4-BE49-F238E27FC236}">
                <a16:creationId xmlns:a16="http://schemas.microsoft.com/office/drawing/2014/main" id="{E4B56A7F-AF71-4CCF-838F-63266E78D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312" y="2573936"/>
            <a:ext cx="1167048" cy="7170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A2A470-B3C2-479A-BCF4-277A3DD7A1EA}"/>
              </a:ext>
            </a:extLst>
          </p:cNvPr>
          <p:cNvSpPr txBox="1"/>
          <p:nvPr/>
        </p:nvSpPr>
        <p:spPr>
          <a:xfrm>
            <a:off x="1476531" y="3336249"/>
            <a:ext cx="12160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Подъездная железная дорога, </a:t>
            </a:r>
            <a:endParaRPr lang="ru-RU" sz="900" b="1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cs typeface="Arial"/>
              </a:rPr>
              <a:t>Протяженность – 8,5 км. </a:t>
            </a:r>
            <a:endParaRPr lang="ru-RU" sz="90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17" name="Рисунок 17" descr="Изображение выглядит как текст, внешний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378283B-61B6-427E-AE58-9FDF09F77C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486" y="4030714"/>
            <a:ext cx="1175948" cy="6984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8CE273-0B49-4BF9-942C-6DC9ED1F1467}"/>
              </a:ext>
            </a:extLst>
          </p:cNvPr>
          <p:cNvSpPr txBox="1"/>
          <p:nvPr/>
        </p:nvSpPr>
        <p:spPr>
          <a:xfrm>
            <a:off x="108679" y="4788421"/>
            <a:ext cx="137534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Подстанция-110 </a:t>
            </a:r>
            <a:r>
              <a:rPr lang="ru-RU" sz="900" b="1" err="1">
                <a:solidFill>
                  <a:srgbClr val="002060"/>
                </a:solidFill>
                <a:latin typeface="Cambria"/>
                <a:cs typeface="Arial"/>
              </a:rPr>
              <a:t>кВ</a:t>
            </a:r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  </a:t>
            </a:r>
            <a:endParaRPr lang="ru-RU" sz="900" b="1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19" name="Рисунок 19" descr="Изображение выглядит как текст, небо, столб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45788FA9-FA3D-4402-99FC-A3EE26C2B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8757" y="4030559"/>
            <a:ext cx="1175946" cy="6987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8EBF5E-0427-4A46-9BB5-959AF25E0852}"/>
              </a:ext>
            </a:extLst>
          </p:cNvPr>
          <p:cNvSpPr txBox="1"/>
          <p:nvPr/>
        </p:nvSpPr>
        <p:spPr>
          <a:xfrm>
            <a:off x="1261048" y="4750946"/>
            <a:ext cx="15814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Линия электропередачи –  110 </a:t>
            </a:r>
            <a:r>
              <a:rPr lang="ru-RU" sz="900" b="1" err="1">
                <a:solidFill>
                  <a:srgbClr val="002060"/>
                </a:solidFill>
                <a:latin typeface="Cambria"/>
                <a:cs typeface="Arial"/>
              </a:rPr>
              <a:t>кВ</a:t>
            </a:r>
            <a:endParaRPr lang="ru-RU" sz="900" b="1" err="1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21" name="Рисунок 21">
            <a:extLst>
              <a:ext uri="{FF2B5EF4-FFF2-40B4-BE49-F238E27FC236}">
                <a16:creationId xmlns:a16="http://schemas.microsoft.com/office/drawing/2014/main" id="{7921DA41-EB95-4E56-8807-F8654E166E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805844" y="1282596"/>
            <a:ext cx="112171" cy="38431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D4B55B-66D7-4219-B541-954AEA5716F9}"/>
              </a:ext>
            </a:extLst>
          </p:cNvPr>
          <p:cNvSpPr txBox="1"/>
          <p:nvPr/>
        </p:nvSpPr>
        <p:spPr>
          <a:xfrm>
            <a:off x="2781870" y="2149957"/>
            <a:ext cx="1712626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ГТЭС</a:t>
            </a:r>
            <a:endParaRPr lang="ru-RU" sz="9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Мощность – 310 МВт</a:t>
            </a:r>
            <a:endParaRPr lang="ru-RU" sz="900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Введена в эксплуатацию</a:t>
            </a:r>
            <a:endParaRPr lang="ru-RU" sz="9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39C70E-4714-48A2-9F5F-8E96FA307983}"/>
              </a:ext>
            </a:extLst>
          </p:cNvPr>
          <p:cNvSpPr txBox="1"/>
          <p:nvPr/>
        </p:nvSpPr>
        <p:spPr>
          <a:xfrm>
            <a:off x="2863121" y="3469028"/>
            <a:ext cx="19374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Установка Водоподготовки и очистки стоков. Внешнее водоснабжение (1 оч.). Коридор </a:t>
            </a:r>
            <a:r>
              <a:rPr lang="ru-RU" sz="900" b="1" dirty="0" err="1">
                <a:solidFill>
                  <a:srgbClr val="002060"/>
                </a:solidFill>
                <a:latin typeface="Cambria"/>
                <a:cs typeface="Arial"/>
              </a:rPr>
              <a:t>инж</a:t>
            </a:r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. сетей (1 оч.)</a:t>
            </a:r>
            <a:endParaRPr lang="ru-RU" sz="9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Мощность – 15 тыс. м</a:t>
            </a:r>
            <a:r>
              <a:rPr lang="ru-RU" sz="900" baseline="30000" dirty="0">
                <a:solidFill>
                  <a:srgbClr val="002060"/>
                </a:solidFill>
                <a:latin typeface="Cambria"/>
                <a:cs typeface="Arial"/>
              </a:rPr>
              <a:t>3</a:t>
            </a:r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/</a:t>
            </a:r>
            <a:r>
              <a:rPr lang="ru-RU" sz="900" dirty="0" err="1">
                <a:solidFill>
                  <a:srgbClr val="002060"/>
                </a:solidFill>
                <a:latin typeface="Cambria"/>
                <a:cs typeface="Arial"/>
              </a:rPr>
              <a:t>сут</a:t>
            </a:r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.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Завершенность - 96 %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2B5932-F5C0-4474-B523-48705EC8452C}"/>
              </a:ext>
            </a:extLst>
          </p:cNvPr>
          <p:cNvSpPr txBox="1"/>
          <p:nvPr/>
        </p:nvSpPr>
        <p:spPr>
          <a:xfrm>
            <a:off x="4189138" y="2110059"/>
            <a:ext cx="2078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Установка по производству сжатого воздуха и азота</a:t>
            </a:r>
            <a:endParaRPr lang="ru-RU" sz="9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Мощность – до 16,1 тыс. Нм</a:t>
            </a:r>
            <a:r>
              <a:rPr lang="ru-RU" sz="900" baseline="30000" dirty="0">
                <a:solidFill>
                  <a:srgbClr val="002060"/>
                </a:solidFill>
                <a:latin typeface="Cambria"/>
                <a:cs typeface="Arial"/>
              </a:rPr>
              <a:t>3</a:t>
            </a:r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/ч  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Завершенность - 100 %</a:t>
            </a:r>
            <a:endParaRPr lang="ru-RU" sz="900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38" name="Рисунок 21">
            <a:extLst>
              <a:ext uri="{FF2B5EF4-FFF2-40B4-BE49-F238E27FC236}">
                <a16:creationId xmlns:a16="http://schemas.microsoft.com/office/drawing/2014/main" id="{FDB31F10-ADBA-4AC2-9C09-E9B5EDDA53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13048" y="1282596"/>
            <a:ext cx="112171" cy="3843103"/>
          </a:xfrm>
          <a:prstGeom prst="rect">
            <a:avLst/>
          </a:prstGeom>
        </p:spPr>
      </p:pic>
      <p:pic>
        <p:nvPicPr>
          <p:cNvPr id="34" name="Рисунок 34" descr="Изображение выглядит как загроможденны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07E3EB99-43BD-47C7-B210-15B1809457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6145" y="2757127"/>
            <a:ext cx="1158826" cy="70133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0305173-9BFD-4A57-8B86-2BD6CF31C3FD}"/>
              </a:ext>
            </a:extLst>
          </p:cNvPr>
          <p:cNvSpPr txBox="1"/>
          <p:nvPr/>
        </p:nvSpPr>
        <p:spPr>
          <a:xfrm>
            <a:off x="4568089" y="3479202"/>
            <a:ext cx="1459668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Пожарное депо</a:t>
            </a: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Объекты ОЗИ. </a:t>
            </a: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На стадии СМР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2DB233-309F-4EC7-B54D-6E5D258A73F5}"/>
              </a:ext>
            </a:extLst>
          </p:cNvPr>
          <p:cNvSpPr txBox="1"/>
          <p:nvPr/>
        </p:nvSpPr>
        <p:spPr>
          <a:xfrm>
            <a:off x="2630352" y="4773235"/>
            <a:ext cx="24059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КПП, Автовесовая</a:t>
            </a:r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Объекты ОЗИ. На стадии СМР</a:t>
            </a:r>
            <a:endParaRPr lang="ru-RU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Рисунок 5" descr="Изображение выглядит как внешний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D2CA5CDE-7790-4553-8694-EC384632D6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4576" y="1426596"/>
            <a:ext cx="1240642" cy="701643"/>
          </a:xfrm>
          <a:prstGeom prst="rect">
            <a:avLst/>
          </a:prstGeom>
        </p:spPr>
      </p:pic>
      <p:pic>
        <p:nvPicPr>
          <p:cNvPr id="6" name="Рисунок 6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424CA48-DAC2-4111-ADAB-499D18DB6C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1796" y="1420996"/>
            <a:ext cx="1549140" cy="702665"/>
          </a:xfrm>
          <a:prstGeom prst="rect">
            <a:avLst/>
          </a:prstGeom>
        </p:spPr>
      </p:pic>
      <p:pic>
        <p:nvPicPr>
          <p:cNvPr id="7" name="Рисунок 9" descr="Изображение выглядит как текст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283B102-95BE-4611-9178-E53C6ADC05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9085" y="2741173"/>
            <a:ext cx="959527" cy="734050"/>
          </a:xfrm>
          <a:prstGeom prst="rect">
            <a:avLst/>
          </a:prstGeom>
        </p:spPr>
      </p:pic>
      <p:pic>
        <p:nvPicPr>
          <p:cNvPr id="2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6E81784-D478-4A26-88F7-491FA1EF013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8392" y="4399736"/>
            <a:ext cx="862091" cy="44564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836F8B-A1C4-434A-A02A-C5399DD6ACDC}"/>
              </a:ext>
            </a:extLst>
          </p:cNvPr>
          <p:cNvSpPr txBox="1"/>
          <p:nvPr/>
        </p:nvSpPr>
        <p:spPr>
          <a:xfrm>
            <a:off x="4751750" y="4542891"/>
            <a:ext cx="1252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Внутр. кольцевая 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автодорога. (1 оч.)</a:t>
            </a:r>
            <a:endParaRPr lang="en-US" sz="9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Объекты ОЗИ. </a:t>
            </a:r>
            <a:endParaRPr lang="en-US" sz="90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На стадии СМР</a:t>
            </a:r>
            <a:endParaRPr lang="ru-RU" sz="90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13" name="Рисунок 21" descr="Изображение выглядит как небо, внешний, трав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A808E0D1-8422-41D9-8C19-D151196133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3334" y="4081610"/>
            <a:ext cx="759701" cy="430925"/>
          </a:xfrm>
          <a:prstGeom prst="rect">
            <a:avLst/>
          </a:prstGeom>
        </p:spPr>
      </p:pic>
      <p:pic>
        <p:nvPicPr>
          <p:cNvPr id="36" name="Рисунок 34" descr="Изображение выглядит как загроможденны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E810F63A-2D85-4271-BDF9-9B3E78E8CA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7227" y="1426750"/>
            <a:ext cx="1158826" cy="701332"/>
          </a:xfrm>
          <a:prstGeom prst="rect">
            <a:avLst/>
          </a:prstGeom>
        </p:spPr>
      </p:pic>
      <p:pic>
        <p:nvPicPr>
          <p:cNvPr id="45" name="Рисунок 10" descr="Изображение выглядит как текст, небо, трек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B0C2A711-E0DA-451C-845C-9DE19AC3A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427" y="3107319"/>
            <a:ext cx="1092254" cy="71734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DDB9D5-324D-4C53-BCA7-6CC33827B844}"/>
              </a:ext>
            </a:extLst>
          </p:cNvPr>
          <p:cNvSpPr txBox="1"/>
          <p:nvPr/>
        </p:nvSpPr>
        <p:spPr>
          <a:xfrm>
            <a:off x="6295352" y="3822944"/>
            <a:ext cx="14690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Расширение Железнодорожной 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cs typeface="Arial"/>
              </a:rPr>
              <a:t>станции "Заводская" </a:t>
            </a:r>
            <a:endParaRPr lang="ru-RU" sz="900" b="1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endParaRPr lang="ru-RU" sz="900">
              <a:solidFill>
                <a:srgbClr val="002060"/>
              </a:solidFill>
              <a:latin typeface="Cambria"/>
              <a:cs typeface="Arial"/>
            </a:endParaRPr>
          </a:p>
        </p:txBody>
      </p:sp>
      <p:pic>
        <p:nvPicPr>
          <p:cNvPr id="47" name="Рисунок 21" descr="Изображение выглядит как небо, внешний, трав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BFA2B3EF-DE21-43D7-9165-756EC5498B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0091" y="4361706"/>
            <a:ext cx="759701" cy="43092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F1F319B-3A6A-491E-88D8-9714A6C0AC4D}"/>
              </a:ext>
            </a:extLst>
          </p:cNvPr>
          <p:cNvSpPr txBox="1"/>
          <p:nvPr/>
        </p:nvSpPr>
        <p:spPr>
          <a:xfrm>
            <a:off x="6450743" y="4777597"/>
            <a:ext cx="21897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   </a:t>
            </a:r>
            <a:r>
              <a:rPr lang="ru-RU" sz="900" b="1" err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Внутр</a:t>
            </a:r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. кольцевая автодорога. </a:t>
            </a:r>
            <a:endParaRPr lang="en-US" sz="900">
              <a:solidFill>
                <a:srgbClr val="002060"/>
              </a:solidFill>
              <a:latin typeface="Calibri"/>
              <a:ea typeface="Cambria"/>
              <a:cs typeface="Calibri"/>
            </a:endParaRPr>
          </a:p>
          <a:p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   (2 оч.) </a:t>
            </a:r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Объекты ОЗИ.</a:t>
            </a:r>
            <a:endParaRPr lang="en-US" sz="90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F006A7-24B0-4951-9DE5-536B6185A39C}"/>
              </a:ext>
            </a:extLst>
          </p:cNvPr>
          <p:cNvSpPr txBox="1"/>
          <p:nvPr/>
        </p:nvSpPr>
        <p:spPr>
          <a:xfrm>
            <a:off x="6114112" y="2119914"/>
            <a:ext cx="1787578" cy="10805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Расширение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Установки Водоподготовки и очистки стоков. Внешнее водоснабжение (2 оч.). Коридор </a:t>
            </a:r>
            <a:r>
              <a:rPr lang="ru-RU" sz="900" b="1" dirty="0" err="1">
                <a:solidFill>
                  <a:srgbClr val="002060"/>
                </a:solidFill>
                <a:latin typeface="Cambria"/>
                <a:cs typeface="Arial"/>
              </a:rPr>
              <a:t>инж</a:t>
            </a:r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. сетей (2 оч.)</a:t>
            </a:r>
            <a:endParaRPr lang="ru-RU" sz="9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Мощность – 45 тыс. м</a:t>
            </a:r>
            <a:r>
              <a:rPr lang="ru-RU" sz="900" baseline="30000" dirty="0">
                <a:solidFill>
                  <a:srgbClr val="002060"/>
                </a:solidFill>
                <a:latin typeface="Cambria"/>
                <a:cs typeface="Arial"/>
              </a:rPr>
              <a:t>3</a:t>
            </a:r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/</a:t>
            </a:r>
            <a:r>
              <a:rPr lang="ru-RU" sz="900" dirty="0" err="1">
                <a:solidFill>
                  <a:srgbClr val="002060"/>
                </a:solidFill>
                <a:latin typeface="Cambria"/>
                <a:cs typeface="Arial"/>
              </a:rPr>
              <a:t>сут</a:t>
            </a:r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.</a:t>
            </a:r>
          </a:p>
          <a:p>
            <a:pPr algn="ctr"/>
            <a:endParaRPr lang="ru-RU" sz="900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pic>
        <p:nvPicPr>
          <p:cNvPr id="49" name="Рисунок 6" descr="Изображение выглядит как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F1A7933-04BC-4815-BCEC-244793C1F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8999" y="1423093"/>
            <a:ext cx="1333658" cy="70266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337EC6-4539-448F-B039-441B51D7F649}"/>
              </a:ext>
            </a:extLst>
          </p:cNvPr>
          <p:cNvSpPr txBox="1"/>
          <p:nvPr/>
        </p:nvSpPr>
        <p:spPr>
          <a:xfrm>
            <a:off x="7645273" y="2112158"/>
            <a:ext cx="1665783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Расширение 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Cambria"/>
                <a:cs typeface="Arial"/>
              </a:rPr>
              <a:t>Установки по производству сжатого воздуха и азота 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Cambria"/>
                <a:cs typeface="Arial"/>
              </a:rPr>
              <a:t>(согласно потребностей участников СЭЗ)</a:t>
            </a:r>
            <a:endParaRPr lang="ru-RU" sz="900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pPr algn="ctr"/>
            <a:endParaRPr lang="ru-RU" sz="900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494603-CBC9-4CA7-8F5D-EFB45E45D8E3}"/>
              </a:ext>
            </a:extLst>
          </p:cNvPr>
          <p:cNvSpPr txBox="1"/>
          <p:nvPr/>
        </p:nvSpPr>
        <p:spPr>
          <a:xfrm>
            <a:off x="7856070" y="3840710"/>
            <a:ext cx="12529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АБК, Прачечная, Склад хранения, Полигон ТБО, РСЦ </a:t>
            </a:r>
            <a:endParaRPr lang="ru-RU">
              <a:solidFill>
                <a:srgbClr val="002060"/>
              </a:solidFill>
            </a:endParaRPr>
          </a:p>
          <a:p>
            <a:pPr algn="ctr"/>
            <a:r>
              <a:rPr lang="ru-RU" sz="900">
                <a:solidFill>
                  <a:srgbClr val="002060"/>
                </a:solidFill>
                <a:latin typeface="Cambria"/>
                <a:ea typeface="Cambria"/>
                <a:cs typeface="Arial"/>
              </a:rPr>
              <a:t>Объекты ОЗИ.</a:t>
            </a:r>
            <a:endParaRPr lang="en-US" sz="900">
              <a:solidFill>
                <a:srgbClr val="002060"/>
              </a:solidFill>
              <a:ea typeface="+mn-lt"/>
              <a:cs typeface="+mn-lt"/>
            </a:endParaRPr>
          </a:p>
        </p:txBody>
      </p:sp>
      <p:pic>
        <p:nvPicPr>
          <p:cNvPr id="22" name="Рисунок 22" descr="Изображение выглядит как текст, дерево, внешний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FFDDBFC-88B5-4ABF-9982-53DD2D6BD9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0783" y="3111098"/>
            <a:ext cx="996513" cy="730141"/>
          </a:xfrm>
          <a:prstGeom prst="rect">
            <a:avLst/>
          </a:prstGeom>
        </p:spPr>
      </p:pic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8A406E75-672A-4C5E-938E-43501B01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4554" y="4862154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24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B65C744-566F-486A-B996-85BD6C98F7B6}"/>
              </a:ext>
            </a:extLst>
          </p:cNvPr>
          <p:cNvCxnSpPr>
            <a:cxnSpLocks/>
          </p:cNvCxnSpPr>
          <p:nvPr/>
        </p:nvCxnSpPr>
        <p:spPr>
          <a:xfrm>
            <a:off x="737574" y="473304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www.nipt.kz/templates/Default/images/logo.png">
            <a:extLst>
              <a:ext uri="{FF2B5EF4-FFF2-40B4-BE49-F238E27FC236}">
                <a16:creationId xmlns:a16="http://schemas.microsoft.com/office/drawing/2014/main" id="{366C0373-BA3C-4422-959D-19525C8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2E77D1-C4EA-4F5A-B010-A2A9888C0C5F}"/>
              </a:ext>
            </a:extLst>
          </p:cNvPr>
          <p:cNvSpPr/>
          <p:nvPr/>
        </p:nvSpPr>
        <p:spPr>
          <a:xfrm>
            <a:off x="4267768" y="649755"/>
            <a:ext cx="4804795" cy="191590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ТОО «</a:t>
            </a:r>
            <a:r>
              <a:rPr lang="kk-KZ" sz="1200" b="1" dirty="0">
                <a:solidFill>
                  <a:srgbClr val="002060"/>
                </a:solidFill>
                <a:latin typeface="Cambria"/>
                <a:cs typeface="Arial"/>
              </a:rPr>
              <a:t>Kazakhstan Petrochemical Industries Inc.</a:t>
            </a:r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»</a:t>
            </a: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(планируемый ввод в эксплуатацию - март 2022 года)</a:t>
            </a: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Продукция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Производство полипропилена (в гранулах) – 500 тыс. тонн в год</a:t>
            </a: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Рабочие места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548</a:t>
            </a:r>
            <a:r>
              <a:rPr lang="en-US" sz="1200" dirty="0">
                <a:solidFill>
                  <a:srgbClr val="002060"/>
                </a:solidFill>
                <a:latin typeface="Cambria"/>
                <a:cs typeface="Arial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единиц (в период эксплуатации)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0722748-4074-42AC-9499-63E433748596}"/>
              </a:ext>
            </a:extLst>
          </p:cNvPr>
          <p:cNvSpPr/>
          <p:nvPr/>
        </p:nvSpPr>
        <p:spPr>
          <a:xfrm>
            <a:off x="304852" y="645139"/>
            <a:ext cx="3867434" cy="212365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ТОО «Полимер Продакшн»</a:t>
            </a: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(действующее предприятие)</a:t>
            </a: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Продукция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</a:p>
          <a:p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Б</a:t>
            </a:r>
            <a:r>
              <a:rPr lang="ru-RU" sz="1200" dirty="0" err="1">
                <a:solidFill>
                  <a:srgbClr val="002060"/>
                </a:solidFill>
                <a:latin typeface="Cambria"/>
                <a:cs typeface="Arial"/>
              </a:rPr>
              <a:t>иоксально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-ориентированная полипропиленовая пленка (БОПП) - до 10 тыс. тонн в год </a:t>
            </a: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Полипропиленовые тканые мешки – до 20 млн. штук в год </a:t>
            </a:r>
          </a:p>
          <a:p>
            <a:endParaRPr lang="ru-RU" sz="1200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Рабочие места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r>
              <a:rPr lang="en-US" sz="1200" dirty="0">
                <a:solidFill>
                  <a:srgbClr val="002060"/>
                </a:solidFill>
                <a:latin typeface="Cambria"/>
                <a:cs typeface="Arial"/>
              </a:rPr>
              <a:t>266 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единиц</a:t>
            </a:r>
            <a:endParaRPr lang="ru-RU" sz="1200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3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042477D-CA85-4F36-8B2B-271F04B5AD62}"/>
              </a:ext>
            </a:extLst>
          </p:cNvPr>
          <p:cNvSpPr/>
          <p:nvPr/>
        </p:nvSpPr>
        <p:spPr>
          <a:xfrm>
            <a:off x="735941" y="190137"/>
            <a:ext cx="3794367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/>
                <a:ea typeface="Cambria"/>
                <a:cs typeface="Arial"/>
              </a:rPr>
              <a:t>Площадка «Карабатан». Основные проекты</a:t>
            </a: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72484A-8F8B-47FE-933D-708895E564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" y="2768797"/>
            <a:ext cx="2958587" cy="185875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1BDE1E-393E-45B6-B3AA-677E409046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2592525"/>
            <a:ext cx="1000500" cy="110564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ухонный комбайн&#10;&#10;Автоматически созданное описание">
            <a:extLst>
              <a:ext uri="{FF2B5EF4-FFF2-40B4-BE49-F238E27FC236}">
                <a16:creationId xmlns:a16="http://schemas.microsoft.com/office/drawing/2014/main" id="{68380983-5FFF-4D3E-9640-9FA86E2B83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3942773"/>
            <a:ext cx="1000501" cy="93158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небо, внешний, фабрика&#10;&#10;Автоматически созданное описание">
            <a:extLst>
              <a:ext uri="{FF2B5EF4-FFF2-40B4-BE49-F238E27FC236}">
                <a16:creationId xmlns:a16="http://schemas.microsoft.com/office/drawing/2014/main" id="{0CD9670A-C81B-413F-A231-AF1E0070D1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46" y="2276625"/>
            <a:ext cx="3590357" cy="239357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770AE61-DAB7-4B6C-94B3-227790F07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69" y="4001286"/>
            <a:ext cx="1407024" cy="98491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B8F1B-3A89-4E43-B101-C9B1A224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124" y="4881085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66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B65C744-566F-486A-B996-85BD6C98F7B6}"/>
              </a:ext>
            </a:extLst>
          </p:cNvPr>
          <p:cNvCxnSpPr>
            <a:cxnSpLocks/>
          </p:cNvCxnSpPr>
          <p:nvPr/>
        </p:nvCxnSpPr>
        <p:spPr>
          <a:xfrm>
            <a:off x="737574" y="473304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www.nipt.kz/templates/Default/images/logo.png">
            <a:extLst>
              <a:ext uri="{FF2B5EF4-FFF2-40B4-BE49-F238E27FC236}">
                <a16:creationId xmlns:a16="http://schemas.microsoft.com/office/drawing/2014/main" id="{366C0373-BA3C-4422-959D-19525C8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2E77D1-C4EA-4F5A-B010-A2A9888C0C5F}"/>
              </a:ext>
            </a:extLst>
          </p:cNvPr>
          <p:cNvSpPr/>
          <p:nvPr/>
        </p:nvSpPr>
        <p:spPr>
          <a:xfrm>
            <a:off x="4640207" y="810441"/>
            <a:ext cx="4100511" cy="210057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ТОО «Бутадиен»</a:t>
            </a: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(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на стадии проектирования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)</a:t>
            </a: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Продукция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Производство 186 тыс. тонн бутадиеновых каучуков и 170 тыс. тонн изобутана</a:t>
            </a:r>
            <a:r>
              <a:rPr lang="en-US" sz="1200" dirty="0">
                <a:solidFill>
                  <a:srgbClr val="002060"/>
                </a:solidFill>
                <a:latin typeface="Cambria"/>
                <a:cs typeface="Arial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в год</a:t>
            </a:r>
            <a:endParaRPr lang="ru-RU" sz="1200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Рабочие места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440</a:t>
            </a:r>
            <a:r>
              <a:rPr lang="en-US" sz="1200" dirty="0">
                <a:solidFill>
                  <a:srgbClr val="002060"/>
                </a:solidFill>
                <a:latin typeface="Cambria"/>
                <a:cs typeface="Arial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единиц (в период эксплуатации)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ea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0722748-4074-42AC-9499-63E433748596}"/>
              </a:ext>
            </a:extLst>
          </p:cNvPr>
          <p:cNvSpPr/>
          <p:nvPr/>
        </p:nvSpPr>
        <p:spPr>
          <a:xfrm>
            <a:off x="297708" y="791510"/>
            <a:ext cx="4274292" cy="1754326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ТОО «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KLPE</a:t>
            </a:r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»</a:t>
            </a: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(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на стадии проектирования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)</a:t>
            </a:r>
          </a:p>
          <a:p>
            <a:endParaRPr lang="ru-RU" sz="1200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Продукция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Производство полиэтилена – 1250 тыс. тонн в год</a:t>
            </a:r>
          </a:p>
          <a:p>
            <a:endParaRPr lang="en-US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Cambria"/>
                <a:cs typeface="Arial"/>
              </a:rPr>
              <a:t>Рабочие места</a:t>
            </a:r>
            <a:r>
              <a:rPr lang="en-US" sz="1200" b="1" dirty="0">
                <a:solidFill>
                  <a:srgbClr val="002060"/>
                </a:solidFill>
                <a:latin typeface="Cambria"/>
                <a:cs typeface="Arial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Cambria"/>
                <a:cs typeface="Arial"/>
              </a:rPr>
              <a:t>более 800</a:t>
            </a:r>
            <a:r>
              <a:rPr lang="en-US" sz="1200" dirty="0">
                <a:solidFill>
                  <a:srgbClr val="002060"/>
                </a:solidFill>
                <a:latin typeface="Cambria"/>
                <a:cs typeface="Arial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Cambria"/>
                <a:cs typeface="Arial"/>
              </a:rPr>
              <a:t>единиц (в период эксплуатации)</a:t>
            </a:r>
            <a:endParaRPr lang="ru-RU" sz="1200" b="1" dirty="0">
              <a:solidFill>
                <a:srgbClr val="002060"/>
              </a:solidFill>
              <a:latin typeface="Cambria"/>
              <a:cs typeface="Arial"/>
            </a:endParaRPr>
          </a:p>
          <a:p>
            <a:endParaRPr lang="ru-RU" sz="13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B68320-507A-4BD7-8139-D68302F2CB46}"/>
              </a:ext>
            </a:extLst>
          </p:cNvPr>
          <p:cNvSpPr/>
          <p:nvPr/>
        </p:nvSpPr>
        <p:spPr>
          <a:xfrm>
            <a:off x="735941" y="190137"/>
            <a:ext cx="3794367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/>
                <a:ea typeface="Cambria"/>
                <a:cs typeface="Arial"/>
              </a:rPr>
              <a:t>Площадка «Карабатан». Основные проекты</a:t>
            </a:r>
            <a:endParaRPr lang="ru-RU" dirty="0"/>
          </a:p>
        </p:txBody>
      </p:sp>
      <p:pic>
        <p:nvPicPr>
          <p:cNvPr id="4" name="Рисунок 3" descr="Изображение выглядит как живой, еда, сыр, кирпич&#10;&#10;Автоматически созданное описание">
            <a:extLst>
              <a:ext uri="{FF2B5EF4-FFF2-40B4-BE49-F238E27FC236}">
                <a16:creationId xmlns:a16="http://schemas.microsoft.com/office/drawing/2014/main" id="{B3E32371-A680-4E96-82EB-B4F92E714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57" y="3899635"/>
            <a:ext cx="1671134" cy="11162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426C4C-58C0-4B7D-B1A9-653861D4E1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54" y="2571750"/>
            <a:ext cx="2324952" cy="170592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EDF9448-9E1F-4047-8090-4D68DE18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2" y="3568660"/>
            <a:ext cx="1977121" cy="14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44C5C12-884B-4523-90C0-0C657F52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7" y="2564399"/>
            <a:ext cx="247771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C602F3-31E4-4C2E-A036-D2DD1A6A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4017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5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29868-6816-4555-B43A-C5981E78C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0" y="2556969"/>
            <a:ext cx="2815357" cy="25503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6B77B7A-7545-4FED-81D4-E951A58B5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127" y="1037064"/>
            <a:ext cx="2199163" cy="1663090"/>
          </a:xfrm>
          <a:prstGeom prst="rect">
            <a:avLst/>
          </a:prstGeom>
        </p:spPr>
      </p:pic>
      <p:grpSp>
        <p:nvGrpSpPr>
          <p:cNvPr id="14" name="Группа 2">
            <a:extLst>
              <a:ext uri="{FF2B5EF4-FFF2-40B4-BE49-F238E27FC236}">
                <a16:creationId xmlns:a16="http://schemas.microsoft.com/office/drawing/2014/main" id="{ED682184-51AE-4B08-8B27-BF898FB82E26}"/>
              </a:ext>
            </a:extLst>
          </p:cNvPr>
          <p:cNvGrpSpPr/>
          <p:nvPr/>
        </p:nvGrpSpPr>
        <p:grpSpPr>
          <a:xfrm>
            <a:off x="91862" y="1178884"/>
            <a:ext cx="2772729" cy="602380"/>
            <a:chOff x="2000848" y="3216935"/>
            <a:chExt cx="4891202" cy="917879"/>
          </a:xfrm>
        </p:grpSpPr>
        <p:sp>
          <p:nvSpPr>
            <p:cNvPr id="15" name="Прямоугольник 24">
              <a:extLst>
                <a:ext uri="{FF2B5EF4-FFF2-40B4-BE49-F238E27FC236}">
                  <a16:creationId xmlns:a16="http://schemas.microsoft.com/office/drawing/2014/main" id="{C41D3B31-25D6-4164-8D27-CAF09A290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90" y="3216935"/>
              <a:ext cx="4306560" cy="91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>
              <a:spAutoFit/>
            </a:bodyPr>
            <a:lstStyle/>
            <a:p>
              <a:pPr marL="118420" indent="-118420">
                <a:spcBef>
                  <a:spcPts val="164"/>
                </a:spcBef>
              </a:pP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Общая территория площадки: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	     285 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</a:p>
            <a:p>
              <a:pPr marL="118420" indent="-118420">
                <a:spcBef>
                  <a:spcPts val="164"/>
                </a:spcBef>
                <a:buFont typeface="Arial" charset="0"/>
                <a:buChar char="•"/>
              </a:pP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Под проекты (участникам)</a:t>
              </a:r>
              <a:r>
                <a:rPr lang="en-US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            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285 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</a:p>
            <a:p>
              <a:pPr>
                <a:spcBef>
                  <a:spcPts val="164"/>
                </a:spcBef>
              </a:pPr>
              <a:r>
                <a:rPr lang="ru-RU" sz="7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</a:t>
              </a:r>
              <a:r>
                <a:rPr lang="ru-RU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Выделенная участникам территория</a:t>
              </a:r>
              <a:r>
                <a:rPr lang="en-US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  <a:r>
                <a:rPr lang="ru-RU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     </a:t>
              </a:r>
              <a:r>
                <a:rPr lang="kk-KZ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107</a:t>
              </a:r>
              <a:r>
                <a:rPr lang="en-US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kk-KZ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  <a:endParaRPr lang="ru-RU" sz="700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Bef>
                  <a:spcPts val="164"/>
                </a:spcBef>
              </a:pPr>
              <a:r>
                <a:rPr lang="ru-RU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Свободная территория: 	       </a:t>
              </a:r>
              <a:r>
                <a:rPr lang="kk-KZ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178</a:t>
              </a:r>
              <a:r>
                <a:rPr lang="ru-RU" sz="700" b="1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ru-RU" sz="700" i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</a:p>
          </p:txBody>
        </p:sp>
        <p:sp>
          <p:nvSpPr>
            <p:cNvPr id="16" name="Скругленный прямоугольник 24">
              <a:extLst>
                <a:ext uri="{FF2B5EF4-FFF2-40B4-BE49-F238E27FC236}">
                  <a16:creationId xmlns:a16="http://schemas.microsoft.com/office/drawing/2014/main" id="{58B00C27-073E-4597-BBB2-E04D497BF96D}"/>
                </a:ext>
              </a:extLst>
            </p:cNvPr>
            <p:cNvSpPr/>
            <p:nvPr/>
          </p:nvSpPr>
          <p:spPr>
            <a:xfrm>
              <a:off x="2000848" y="3234080"/>
              <a:ext cx="4683066" cy="865277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http://www.collierscanada.com/~/media/Images/Offices/Saskatoon/land-icon-2.ashx">
              <a:extLst>
                <a:ext uri="{FF2B5EF4-FFF2-40B4-BE49-F238E27FC236}">
                  <a16:creationId xmlns:a16="http://schemas.microsoft.com/office/drawing/2014/main" id="{77790708-F08F-4B59-AB3A-614BA83C1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803" y="3422872"/>
              <a:ext cx="444196" cy="410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354DBBE-CD54-404B-84E0-C77C038FF1E3}"/>
              </a:ext>
            </a:extLst>
          </p:cNvPr>
          <p:cNvSpPr txBox="1"/>
          <p:nvPr/>
        </p:nvSpPr>
        <p:spPr>
          <a:xfrm>
            <a:off x="81273" y="780533"/>
            <a:ext cx="2899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461"/>
              </a:spcAft>
              <a:tabLst>
                <a:tab pos="1653356" algn="l"/>
              </a:tabLst>
              <a:defRPr/>
            </a:pPr>
            <a:r>
              <a:rPr lang="ru-RU" sz="1200" b="1" dirty="0">
                <a:solidFill>
                  <a:srgbClr val="35759D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Площадка «Технопарк» 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E854F44-13A6-400F-BCCF-8C0C754D610D}"/>
              </a:ext>
            </a:extLst>
          </p:cNvPr>
          <p:cNvGrpSpPr/>
          <p:nvPr/>
        </p:nvGrpSpPr>
        <p:grpSpPr>
          <a:xfrm>
            <a:off x="91862" y="2294329"/>
            <a:ext cx="3067348" cy="506463"/>
            <a:chOff x="6293021" y="3233374"/>
            <a:chExt cx="3944661" cy="1610457"/>
          </a:xfrm>
        </p:grpSpPr>
        <p:sp>
          <p:nvSpPr>
            <p:cNvPr id="29" name="Скругленный прямоугольник 56">
              <a:extLst>
                <a:ext uri="{FF2B5EF4-FFF2-40B4-BE49-F238E27FC236}">
                  <a16:creationId xmlns:a16="http://schemas.microsoft.com/office/drawing/2014/main" id="{94703751-7A24-4D35-A52D-D27FAE3820DF}"/>
                </a:ext>
              </a:extLst>
            </p:cNvPr>
            <p:cNvSpPr/>
            <p:nvPr/>
          </p:nvSpPr>
          <p:spPr>
            <a:xfrm>
              <a:off x="6293021" y="3233374"/>
              <a:ext cx="3944661" cy="1610457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4">
              <a:extLst>
                <a:ext uri="{FF2B5EF4-FFF2-40B4-BE49-F238E27FC236}">
                  <a16:creationId xmlns:a16="http://schemas.microsoft.com/office/drawing/2014/main" id="{1226D355-0A19-46BD-9A4B-FCCB2F35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967" y="3255397"/>
              <a:ext cx="3350451" cy="154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>
              <a:spAutoFit/>
            </a:bodyPr>
            <a:lstStyle/>
            <a:p>
              <a:pPr marL="118420" indent="-118420">
                <a:spcBef>
                  <a:spcPts val="164"/>
                </a:spcBef>
              </a:pP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Количество </a:t>
              </a:r>
            </a:p>
            <a:p>
              <a:pPr marL="118420" indent="-118420">
                <a:spcBef>
                  <a:spcPts val="164"/>
                </a:spcBef>
              </a:pP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зарегистрированных участников: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      </a:t>
              </a:r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ru-RU" sz="8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18420" indent="-118420">
                <a:spcBef>
                  <a:spcPts val="164"/>
                </a:spcBef>
              </a:pPr>
              <a:endParaRPr lang="en-US" sz="8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 descr="https://cdn4.iconfinder.com/data/icons/gray-user-management/512/investor-512.png">
              <a:extLst>
                <a:ext uri="{FF2B5EF4-FFF2-40B4-BE49-F238E27FC236}">
                  <a16:creationId xmlns:a16="http://schemas.microsoft.com/office/drawing/2014/main" id="{FF3B75DD-1F53-4F76-897F-CB05CC0DD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117" y="3511283"/>
              <a:ext cx="495120" cy="85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47B5D47-CFAB-42F1-9DE8-BCC86667EB44}"/>
              </a:ext>
            </a:extLst>
          </p:cNvPr>
          <p:cNvCxnSpPr>
            <a:cxnSpLocks/>
          </p:cNvCxnSpPr>
          <p:nvPr/>
        </p:nvCxnSpPr>
        <p:spPr>
          <a:xfrm>
            <a:off x="4716016" y="516431"/>
            <a:ext cx="0" cy="4627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0D2A777-55D2-4B22-938E-DC47EB27AEF0}"/>
              </a:ext>
            </a:extLst>
          </p:cNvPr>
          <p:cNvGrpSpPr/>
          <p:nvPr/>
        </p:nvGrpSpPr>
        <p:grpSpPr>
          <a:xfrm>
            <a:off x="114909" y="3220787"/>
            <a:ext cx="4515658" cy="1843552"/>
            <a:chOff x="6293021" y="3233374"/>
            <a:chExt cx="4275531" cy="8224591"/>
          </a:xfrm>
        </p:grpSpPr>
        <p:sp>
          <p:nvSpPr>
            <p:cNvPr id="42" name="Скругленный прямоугольник 56">
              <a:extLst>
                <a:ext uri="{FF2B5EF4-FFF2-40B4-BE49-F238E27FC236}">
                  <a16:creationId xmlns:a16="http://schemas.microsoft.com/office/drawing/2014/main" id="{DE51C10D-73EB-43C3-BE54-BFD4B36E655D}"/>
                </a:ext>
              </a:extLst>
            </p:cNvPr>
            <p:cNvSpPr/>
            <p:nvPr/>
          </p:nvSpPr>
          <p:spPr>
            <a:xfrm>
              <a:off x="6293021" y="3233374"/>
              <a:ext cx="4217063" cy="6745688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24">
              <a:extLst>
                <a:ext uri="{FF2B5EF4-FFF2-40B4-BE49-F238E27FC236}">
                  <a16:creationId xmlns:a16="http://schemas.microsoft.com/office/drawing/2014/main" id="{D9105587-A689-48B1-BF27-352912438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489" y="3255395"/>
              <a:ext cx="4217063" cy="820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>
              <a:spAutoFit/>
            </a:bodyPr>
            <a:lstStyle/>
            <a:p>
              <a:pPr marL="118420" indent="-118420">
                <a:spcBef>
                  <a:spcPts val="164"/>
                </a:spcBef>
              </a:pP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</a:t>
              </a: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Проект</a:t>
              </a:r>
              <a:r>
                <a:rPr lang="en-US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</a:t>
              </a:r>
            </a:p>
            <a:p>
              <a:pPr marL="118420" indent="-118420">
                <a:spcBef>
                  <a:spcPts val="164"/>
                </a:spcBef>
              </a:pPr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ТОО «</a:t>
              </a:r>
              <a:r>
                <a:rPr lang="ru-RU" sz="8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АтырауНефтехим</a:t>
              </a:r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» </a:t>
              </a:r>
            </a:p>
            <a:p>
              <a:pPr indent="215404" algn="just"/>
              <a:r>
                <a:rPr lang="kk-KZ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(на стадии проектирования)</a:t>
              </a:r>
            </a:p>
            <a:p>
              <a:pPr indent="215404" algn="just"/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</a:t>
              </a:r>
            </a:p>
            <a:p>
              <a:pPr indent="215404" algn="just"/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Продукция</a:t>
              </a:r>
              <a:r>
                <a:rPr lang="en-US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  <a:p>
              <a:pPr indent="215404" algn="just"/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Производств</a:t>
              </a:r>
              <a:r>
                <a:rPr lang="kk-KZ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  <a:p>
              <a:pPr indent="215404" algn="just"/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очищенной терефталевой кислоты </a:t>
              </a:r>
            </a:p>
            <a:p>
              <a:pPr indent="215404" algn="just"/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(</a:t>
              </a:r>
              <a:r>
                <a:rPr lang="ru-RU" sz="80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600 тыс. тонн в год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  <a:p>
              <a:pPr indent="215404" algn="just"/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и полиэтилентерефталата (</a:t>
              </a:r>
              <a:r>
                <a:rPr lang="ru-RU" sz="800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430,5 тыс. тонн в год)</a:t>
              </a:r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indent="215404" algn="just"/>
              <a:endParaRPr lang="kk-KZ" sz="8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indent="215404" algn="just"/>
              <a:r>
                <a:rPr lang="kk-KZ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Рабочие места</a:t>
              </a:r>
              <a:r>
                <a:rPr lang="en-US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  <a:r>
                <a:rPr lang="en-US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881</a:t>
              </a:r>
              <a:r>
                <a:rPr lang="en-US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kk-KZ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единица</a:t>
              </a:r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indent="215404" algn="just"/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indent="215404" algn="just"/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</a:t>
              </a:r>
            </a:p>
            <a:p>
              <a:pPr marL="118420" indent="-118420">
                <a:spcBef>
                  <a:spcPts val="164"/>
                </a:spcBef>
              </a:pPr>
              <a:endParaRPr lang="en-US" sz="8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" descr="https://cdn4.iconfinder.com/data/icons/gray-user-management/512/investor-512.png">
              <a:extLst>
                <a:ext uri="{FF2B5EF4-FFF2-40B4-BE49-F238E27FC236}">
                  <a16:creationId xmlns:a16="http://schemas.microsoft.com/office/drawing/2014/main" id="{3BA3C26D-869E-4525-B0EE-5C902C65E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175" y="3666129"/>
              <a:ext cx="325938" cy="82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Прямоугольник 24">
            <a:extLst>
              <a:ext uri="{FF2B5EF4-FFF2-40B4-BE49-F238E27FC236}">
                <a16:creationId xmlns:a16="http://schemas.microsoft.com/office/drawing/2014/main" id="{53C56179-DB73-457D-BF76-9F6EAEC7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68" y="2829965"/>
            <a:ext cx="1656161" cy="2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7364" tIns="23683" rIns="47364" bIns="23683">
            <a:spAutoFit/>
          </a:bodyPr>
          <a:lstStyle/>
          <a:p>
            <a:r>
              <a:rPr lang="ru-RU" sz="700" dirty="0">
                <a:latin typeface="Cambria" panose="02040503050406030204" pitchFamily="18" charset="0"/>
                <a:cs typeface="Arial" panose="020B0604020202020204" pitchFamily="34" charset="0"/>
              </a:rPr>
              <a:t>Местоположение</a:t>
            </a:r>
            <a:r>
              <a:rPr lang="en-US" sz="700" dirty="0"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endParaRPr lang="kk-KZ" sz="7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Cambria" panose="02040503050406030204" pitchFamily="18" charset="0"/>
                <a:cs typeface="Arial" panose="020B0604020202020204" pitchFamily="34" charset="0"/>
              </a:rPr>
              <a:t>г. Атырау</a:t>
            </a:r>
            <a:r>
              <a:rPr lang="en-US" sz="700" dirty="0"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kk-KZ" sz="700" dirty="0">
                <a:latin typeface="Cambria" panose="02040503050406030204" pitchFamily="18" charset="0"/>
                <a:cs typeface="Arial" panose="020B0604020202020204" pitchFamily="34" charset="0"/>
              </a:rPr>
              <a:t>район «АНПЗ»</a:t>
            </a:r>
            <a:r>
              <a:rPr lang="en-US" sz="700" dirty="0"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ru-RU" sz="7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3B011F-EC5D-4C1F-8A1B-FE90E66E6A34}"/>
              </a:ext>
            </a:extLst>
          </p:cNvPr>
          <p:cNvSpPr txBox="1"/>
          <p:nvPr/>
        </p:nvSpPr>
        <p:spPr>
          <a:xfrm>
            <a:off x="4747540" y="682440"/>
            <a:ext cx="3753804" cy="479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461"/>
              </a:spcAft>
              <a:tabLst>
                <a:tab pos="1653356" algn="l"/>
              </a:tabLst>
              <a:defRPr/>
            </a:pPr>
            <a:r>
              <a:rPr lang="ru-RU" sz="12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Площадка «Тенгиз» </a:t>
            </a:r>
          </a:p>
          <a:p>
            <a:pPr marL="0" lvl="1">
              <a:spcAft>
                <a:spcPts val="461"/>
              </a:spcAft>
              <a:tabLst>
                <a:tab pos="1653356" algn="l"/>
              </a:tabLst>
              <a:defRPr/>
            </a:pPr>
            <a:r>
              <a:rPr lang="kk-KZ" sz="9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Планируется строительство </a:t>
            </a:r>
            <a:r>
              <a:rPr lang="ru-RU" sz="900" dirty="0" err="1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газосепарационной</a:t>
            </a:r>
            <a:r>
              <a:rPr lang="ru-RU" sz="9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установки</a:t>
            </a:r>
          </a:p>
        </p:txBody>
      </p:sp>
      <p:grpSp>
        <p:nvGrpSpPr>
          <p:cNvPr id="53" name="Группа 2">
            <a:extLst>
              <a:ext uri="{FF2B5EF4-FFF2-40B4-BE49-F238E27FC236}">
                <a16:creationId xmlns:a16="http://schemas.microsoft.com/office/drawing/2014/main" id="{685FC667-2DA8-48A4-8207-7B820DA359BF}"/>
              </a:ext>
            </a:extLst>
          </p:cNvPr>
          <p:cNvGrpSpPr/>
          <p:nvPr/>
        </p:nvGrpSpPr>
        <p:grpSpPr>
          <a:xfrm>
            <a:off x="4828942" y="1339135"/>
            <a:ext cx="2895961" cy="469010"/>
            <a:chOff x="2000848" y="3216935"/>
            <a:chExt cx="4891202" cy="1090340"/>
          </a:xfrm>
        </p:grpSpPr>
        <p:sp>
          <p:nvSpPr>
            <p:cNvPr id="54" name="Прямоугольник 24">
              <a:extLst>
                <a:ext uri="{FF2B5EF4-FFF2-40B4-BE49-F238E27FC236}">
                  <a16:creationId xmlns:a16="http://schemas.microsoft.com/office/drawing/2014/main" id="{7262F7B7-18EB-4F5D-BA0C-7BC33E23F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90" y="3216935"/>
              <a:ext cx="4306560" cy="109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>
              <a:spAutoFit/>
            </a:bodyPr>
            <a:lstStyle/>
            <a:p>
              <a:pPr marL="118420" indent="-118420">
                <a:spcBef>
                  <a:spcPts val="164"/>
                </a:spcBef>
              </a:pP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Общая территория площадки: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	</a:t>
              </a:r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18420" indent="-118420">
                <a:spcBef>
                  <a:spcPts val="164"/>
                </a:spcBef>
                <a:buFont typeface="Arial" charset="0"/>
                <a:buChar char="•"/>
              </a:pP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Под инфраструктуру*:                              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100 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</a:p>
            <a:p>
              <a:pPr>
                <a:spcBef>
                  <a:spcPts val="164"/>
                </a:spcBef>
              </a:pPr>
              <a:r>
                <a:rPr lang="ru-RU" sz="7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</a:t>
              </a:r>
              <a:endParaRPr lang="ru-RU" sz="700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Скругленный прямоугольник 24">
              <a:extLst>
                <a:ext uri="{FF2B5EF4-FFF2-40B4-BE49-F238E27FC236}">
                  <a16:creationId xmlns:a16="http://schemas.microsoft.com/office/drawing/2014/main" id="{CB45D4CD-D32C-4AAE-9472-739D08B7C96B}"/>
                </a:ext>
              </a:extLst>
            </p:cNvPr>
            <p:cNvSpPr/>
            <p:nvPr/>
          </p:nvSpPr>
          <p:spPr>
            <a:xfrm>
              <a:off x="2000848" y="3234080"/>
              <a:ext cx="4683066" cy="865277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2" descr="http://www.collierscanada.com/~/media/Images/Offices/Saskatoon/land-icon-2.ashx">
              <a:extLst>
                <a:ext uri="{FF2B5EF4-FFF2-40B4-BE49-F238E27FC236}">
                  <a16:creationId xmlns:a16="http://schemas.microsoft.com/office/drawing/2014/main" id="{2BB5485E-164A-43CB-A403-765C3404F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319" y="3371727"/>
              <a:ext cx="602592" cy="55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E86E475-E2D5-42D2-B402-A6B22A16CC21}"/>
              </a:ext>
            </a:extLst>
          </p:cNvPr>
          <p:cNvSpPr txBox="1"/>
          <p:nvPr/>
        </p:nvSpPr>
        <p:spPr>
          <a:xfrm>
            <a:off x="4785006" y="1726375"/>
            <a:ext cx="330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*инфраструктура в рамках 2-ой очереди для реализации якорного проекта «производство полиэтилена» </a:t>
            </a:r>
            <a:r>
              <a:rPr lang="ru-RU" sz="7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(на стадии проектирования)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EA1D04-83E1-43AA-81A4-A9B6F1D897F1}"/>
              </a:ext>
            </a:extLst>
          </p:cNvPr>
          <p:cNvSpPr txBox="1"/>
          <p:nvPr/>
        </p:nvSpPr>
        <p:spPr>
          <a:xfrm>
            <a:off x="4755037" y="2082460"/>
            <a:ext cx="3537779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461"/>
              </a:spcAft>
              <a:tabLst>
                <a:tab pos="1653356" algn="l"/>
              </a:tabLst>
              <a:defRPr/>
            </a:pPr>
            <a:r>
              <a:rPr lang="ru-RU" sz="12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«Продуктопровод»</a:t>
            </a:r>
          </a:p>
          <a:p>
            <a:pPr marL="0" lvl="2" fontAlgn="base">
              <a:tabLst>
                <a:tab pos="2034900" algn="l"/>
              </a:tabLst>
              <a:defRPr/>
            </a:pPr>
            <a:r>
              <a:rPr lang="kk-KZ" sz="9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Планируется строительство </a:t>
            </a:r>
            <a:r>
              <a:rPr lang="ru-RU" sz="9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трубопровода сырьевого газа и строительство трубопровода сухого газа  от площадки «Тенгиз» до площадки «Карабатан» </a:t>
            </a:r>
          </a:p>
          <a:p>
            <a:pPr marL="0" lvl="1">
              <a:spcAft>
                <a:spcPts val="461"/>
              </a:spcAft>
              <a:tabLst>
                <a:tab pos="1653356" algn="l"/>
              </a:tabLst>
              <a:defRPr/>
            </a:pPr>
            <a:endParaRPr lang="ru-RU" sz="9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9" name="Группа 2">
            <a:extLst>
              <a:ext uri="{FF2B5EF4-FFF2-40B4-BE49-F238E27FC236}">
                <a16:creationId xmlns:a16="http://schemas.microsoft.com/office/drawing/2014/main" id="{E77F0369-04A7-4B83-A0FB-498A4D7DEF2C}"/>
              </a:ext>
            </a:extLst>
          </p:cNvPr>
          <p:cNvGrpSpPr/>
          <p:nvPr/>
        </p:nvGrpSpPr>
        <p:grpSpPr>
          <a:xfrm>
            <a:off x="4824592" y="2947936"/>
            <a:ext cx="2895961" cy="469010"/>
            <a:chOff x="2000848" y="3216935"/>
            <a:chExt cx="4891202" cy="1090340"/>
          </a:xfrm>
        </p:grpSpPr>
        <p:sp>
          <p:nvSpPr>
            <p:cNvPr id="60" name="Прямоугольник 24">
              <a:extLst>
                <a:ext uri="{FF2B5EF4-FFF2-40B4-BE49-F238E27FC236}">
                  <a16:creationId xmlns:a16="http://schemas.microsoft.com/office/drawing/2014/main" id="{EE8D65E7-7539-444B-9578-3BCCE3274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490" y="3216935"/>
              <a:ext cx="4306560" cy="1090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>
              <a:spAutoFit/>
            </a:bodyPr>
            <a:lstStyle/>
            <a:p>
              <a:pPr marL="118420" indent="-118420">
                <a:spcBef>
                  <a:spcPts val="164"/>
                </a:spcBef>
              </a:pPr>
              <a:r>
                <a:rPr lang="ru-RU" sz="8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Общая территория площадки: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	</a:t>
              </a:r>
              <a:endParaRPr lang="ru-RU" sz="8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18420" indent="-118420">
                <a:spcBef>
                  <a:spcPts val="164"/>
                </a:spcBef>
                <a:buFont typeface="Arial" charset="0"/>
                <a:buChar char="•"/>
              </a:pP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Под инфраструктуру*:                         </a:t>
              </a:r>
              <a:r>
                <a:rPr lang="ru-RU" sz="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1599,5 </a:t>
              </a:r>
              <a:r>
                <a:rPr lang="ru-RU" sz="8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</a:t>
              </a:r>
            </a:p>
            <a:p>
              <a:pPr>
                <a:spcBef>
                  <a:spcPts val="164"/>
                </a:spcBef>
              </a:pPr>
              <a:r>
                <a:rPr lang="ru-RU" sz="7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</a:t>
              </a:r>
              <a:endParaRPr lang="ru-RU" sz="700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Скругленный прямоугольник 24">
              <a:extLst>
                <a:ext uri="{FF2B5EF4-FFF2-40B4-BE49-F238E27FC236}">
                  <a16:creationId xmlns:a16="http://schemas.microsoft.com/office/drawing/2014/main" id="{79139D03-80CF-4042-9BDC-FD6D7BCF305B}"/>
                </a:ext>
              </a:extLst>
            </p:cNvPr>
            <p:cNvSpPr/>
            <p:nvPr/>
          </p:nvSpPr>
          <p:spPr>
            <a:xfrm>
              <a:off x="2000848" y="3234080"/>
              <a:ext cx="4683066" cy="865277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2" descr="http://www.collierscanada.com/~/media/Images/Offices/Saskatoon/land-icon-2.ashx">
              <a:extLst>
                <a:ext uri="{FF2B5EF4-FFF2-40B4-BE49-F238E27FC236}">
                  <a16:creationId xmlns:a16="http://schemas.microsoft.com/office/drawing/2014/main" id="{6B850AB8-1FD7-4B78-AB32-20D07C6E6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319" y="3371727"/>
              <a:ext cx="602592" cy="55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2CA4C53-FC95-4C81-A807-60BB1A809109}"/>
              </a:ext>
            </a:extLst>
          </p:cNvPr>
          <p:cNvSpPr txBox="1"/>
          <p:nvPr/>
        </p:nvSpPr>
        <p:spPr>
          <a:xfrm>
            <a:off x="4801466" y="3327510"/>
            <a:ext cx="22124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*инфраструктура в рамках 2-ой очереди для реализации якорного проекта «производство полиэтилена» </a:t>
            </a:r>
            <a:r>
              <a:rPr lang="ru-RU" sz="7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(на стадии проектирования)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DCA7D9A-CE0E-4780-8141-A4139C372DDF}"/>
              </a:ext>
            </a:extLst>
          </p:cNvPr>
          <p:cNvCxnSpPr>
            <a:cxnSpLocks/>
          </p:cNvCxnSpPr>
          <p:nvPr/>
        </p:nvCxnSpPr>
        <p:spPr>
          <a:xfrm>
            <a:off x="737574" y="473304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http://www.nipt.kz/templates/Default/images/logo.png">
            <a:extLst>
              <a:ext uri="{FF2B5EF4-FFF2-40B4-BE49-F238E27FC236}">
                <a16:creationId xmlns:a16="http://schemas.microsoft.com/office/drawing/2014/main" id="{66C21850-D191-4F2F-87EF-C4AC4CC9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E1D7326-186B-4EC8-B0FD-CBC168961BE4}"/>
              </a:ext>
            </a:extLst>
          </p:cNvPr>
          <p:cNvSpPr/>
          <p:nvPr/>
        </p:nvSpPr>
        <p:spPr>
          <a:xfrm>
            <a:off x="735941" y="190137"/>
            <a:ext cx="3794367" cy="27699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/>
                <a:ea typeface="Cambria"/>
                <a:cs typeface="Arial"/>
              </a:rPr>
              <a:t>Площадки СЭЗ «НИНТ»</a:t>
            </a:r>
            <a:endParaRPr lang="ru-RU" dirty="0"/>
          </a:p>
        </p:txBody>
      </p:sp>
      <p:pic>
        <p:nvPicPr>
          <p:cNvPr id="7" name="Рисунок 6" descr="Изображение выглядит как усоногое&#10;&#10;Автоматически созданное описание">
            <a:extLst>
              <a:ext uri="{FF2B5EF4-FFF2-40B4-BE49-F238E27FC236}">
                <a16:creationId xmlns:a16="http://schemas.microsoft.com/office/drawing/2014/main" id="{BCFA1719-1A9C-4A28-80A7-0F880A817A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60" y="3832035"/>
            <a:ext cx="827267" cy="827267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волна&#10;&#10;Автоматически созданное описание">
            <a:extLst>
              <a:ext uri="{FF2B5EF4-FFF2-40B4-BE49-F238E27FC236}">
                <a16:creationId xmlns:a16="http://schemas.microsoft.com/office/drawing/2014/main" id="{18CEE12D-EC46-475C-BD84-AFCBB3F8F9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92" y="3326361"/>
            <a:ext cx="862011" cy="81867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3DB0F5-1FD2-49CD-A6A7-616E8BD8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181" y="485961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40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5FD16B1-8C0E-4E21-B100-970291D84ED4}"/>
              </a:ext>
            </a:extLst>
          </p:cNvPr>
          <p:cNvSpPr/>
          <p:nvPr/>
        </p:nvSpPr>
        <p:spPr>
          <a:xfrm>
            <a:off x="628650" y="197238"/>
            <a:ext cx="8286758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kk-KZ" sz="1350" b="1" dirty="0">
                <a:solidFill>
                  <a:srgbClr val="35759D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Терефталевая кислота (ТФК) и Полиэтилентерефталат (ПЭТФ).</a:t>
            </a:r>
            <a:endParaRPr lang="ru-RU" sz="1350" b="1" dirty="0">
              <a:solidFill>
                <a:srgbClr val="35759D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8AF5B6A7-55F2-4ACE-8A04-BA449ECAF896}"/>
              </a:ext>
            </a:extLst>
          </p:cNvPr>
          <p:cNvCxnSpPr>
            <a:cxnSpLocks/>
          </p:cNvCxnSpPr>
          <p:nvPr/>
        </p:nvCxnSpPr>
        <p:spPr>
          <a:xfrm>
            <a:off x="692005" y="508426"/>
            <a:ext cx="7890605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58E2DC5-F01D-421F-8A27-8EF05C9C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7" y="1976997"/>
            <a:ext cx="189097" cy="1186921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8430ED-508A-4C31-9493-E53F56A59957}"/>
              </a:ext>
            </a:extLst>
          </p:cNvPr>
          <p:cNvSpPr txBox="1"/>
          <p:nvPr/>
        </p:nvSpPr>
        <p:spPr>
          <a:xfrm>
            <a:off x="1535061" y="2453125"/>
            <a:ext cx="102210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>
                <a:latin typeface="Cambria" panose="02040503050406030204" pitchFamily="18" charset="0"/>
              </a:rPr>
              <a:t>Параксилол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CD6D27F-E88B-4374-8F9B-4C906AB05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65" y="1989625"/>
            <a:ext cx="189096" cy="11869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небо, внешний, фабрик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F5B994D-4D76-4F90-BB22-2B310AE12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9" y="1984218"/>
            <a:ext cx="1906652" cy="121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642F7CF-8494-4622-A7EC-79E9525C6B46}"/>
              </a:ext>
            </a:extLst>
          </p:cNvPr>
          <p:cNvCxnSpPr>
            <a:cxnSpLocks/>
          </p:cNvCxnSpPr>
          <p:nvPr/>
        </p:nvCxnSpPr>
        <p:spPr>
          <a:xfrm flipV="1">
            <a:off x="4591628" y="1631272"/>
            <a:ext cx="0" cy="4670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43F750B8-37E4-452E-B1C5-59257A3DD82D}"/>
              </a:ext>
            </a:extLst>
          </p:cNvPr>
          <p:cNvCxnSpPr>
            <a:cxnSpLocks/>
          </p:cNvCxnSpPr>
          <p:nvPr/>
        </p:nvCxnSpPr>
        <p:spPr>
          <a:xfrm flipH="1">
            <a:off x="4405109" y="1631272"/>
            <a:ext cx="1865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2FAC425-2A2F-4241-A475-2580A6B71A8B}"/>
              </a:ext>
            </a:extLst>
          </p:cNvPr>
          <p:cNvSpPr txBox="1"/>
          <p:nvPr/>
        </p:nvSpPr>
        <p:spPr>
          <a:xfrm>
            <a:off x="3358220" y="1477842"/>
            <a:ext cx="1045502" cy="27699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Параксилол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E01DE6D6-AC20-4BC3-BEFD-8F8C3D56F486}"/>
              </a:ext>
            </a:extLst>
          </p:cNvPr>
          <p:cNvCxnSpPr/>
          <p:nvPr/>
        </p:nvCxnSpPr>
        <p:spPr>
          <a:xfrm flipV="1">
            <a:off x="4160520" y="1214845"/>
            <a:ext cx="0" cy="2689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70BA186-BF3A-462B-9A8A-E4534FED6775}"/>
              </a:ext>
            </a:extLst>
          </p:cNvPr>
          <p:cNvSpPr txBox="1"/>
          <p:nvPr/>
        </p:nvSpPr>
        <p:spPr>
          <a:xfrm>
            <a:off x="3729742" y="577476"/>
            <a:ext cx="1765076" cy="5078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50" b="1" dirty="0">
                <a:latin typeface="Cambria" panose="02040503050406030204" pitchFamily="18" charset="0"/>
              </a:rPr>
              <a:t>Терефталевая кислота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0AEF444F-E9DB-4908-BFE1-2EF5C8AF24AB}"/>
              </a:ext>
            </a:extLst>
          </p:cNvPr>
          <p:cNvCxnSpPr/>
          <p:nvPr/>
        </p:nvCxnSpPr>
        <p:spPr>
          <a:xfrm flipH="1">
            <a:off x="3187549" y="1349320"/>
            <a:ext cx="972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FB205E1-C529-4C03-838E-449798CCDE52}"/>
              </a:ext>
            </a:extLst>
          </p:cNvPr>
          <p:cNvSpPr txBox="1"/>
          <p:nvPr/>
        </p:nvSpPr>
        <p:spPr>
          <a:xfrm>
            <a:off x="1174064" y="1222363"/>
            <a:ext cx="2137124" cy="27699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Окисление и ректификация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DAB2E64-F860-4310-84E0-24A0A767750A}"/>
              </a:ext>
            </a:extLst>
          </p:cNvPr>
          <p:cNvSpPr txBox="1"/>
          <p:nvPr/>
        </p:nvSpPr>
        <p:spPr>
          <a:xfrm>
            <a:off x="3790363" y="1923549"/>
            <a:ext cx="1175819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</a:rPr>
              <a:t>ТОО «АТЫРАУ НЕФТЕХИМ»</a:t>
            </a:r>
          </a:p>
        </p:txBody>
      </p: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5E365C02-469E-4130-A5CA-9B7B9A011BEF}"/>
              </a:ext>
            </a:extLst>
          </p:cNvPr>
          <p:cNvCxnSpPr>
            <a:cxnSpLocks/>
          </p:cNvCxnSpPr>
          <p:nvPr/>
        </p:nvCxnSpPr>
        <p:spPr>
          <a:xfrm>
            <a:off x="5494818" y="949712"/>
            <a:ext cx="2487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28BF4E60-54C6-4107-A747-BB73AE9B90DE}"/>
              </a:ext>
            </a:extLst>
          </p:cNvPr>
          <p:cNvCxnSpPr>
            <a:cxnSpLocks/>
          </p:cNvCxnSpPr>
          <p:nvPr/>
        </p:nvCxnSpPr>
        <p:spPr>
          <a:xfrm>
            <a:off x="5716786" y="949712"/>
            <a:ext cx="13206" cy="11485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369ED91D-452B-4BE1-A791-B9055CD9E475}"/>
              </a:ext>
            </a:extLst>
          </p:cNvPr>
          <p:cNvCxnSpPr>
            <a:cxnSpLocks/>
          </p:cNvCxnSpPr>
          <p:nvPr/>
        </p:nvCxnSpPr>
        <p:spPr>
          <a:xfrm>
            <a:off x="5729992" y="2032205"/>
            <a:ext cx="0" cy="10547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id="{A9527DBC-568A-4047-BBB1-3E264DCE54B2}"/>
              </a:ext>
            </a:extLst>
          </p:cNvPr>
          <p:cNvCxnSpPr>
            <a:cxnSpLocks/>
          </p:cNvCxnSpPr>
          <p:nvPr/>
        </p:nvCxnSpPr>
        <p:spPr>
          <a:xfrm>
            <a:off x="5716786" y="2619107"/>
            <a:ext cx="317746" cy="20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EBE7FBDB-27F6-4D96-B638-F1B3A75E5A69}"/>
              </a:ext>
            </a:extLst>
          </p:cNvPr>
          <p:cNvSpPr txBox="1"/>
          <p:nvPr/>
        </p:nvSpPr>
        <p:spPr>
          <a:xfrm>
            <a:off x="6042769" y="2493091"/>
            <a:ext cx="914405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Мономер</a:t>
            </a:r>
          </a:p>
        </p:txBody>
      </p:sp>
      <p:cxnSp>
        <p:nvCxnSpPr>
          <p:cNvPr id="146" name="Прямая со стрелкой 145">
            <a:extLst>
              <a:ext uri="{FF2B5EF4-FFF2-40B4-BE49-F238E27FC236}">
                <a16:creationId xmlns:a16="http://schemas.microsoft.com/office/drawing/2014/main" id="{0E0636FA-ADFA-4317-BDD5-CE452E2A5D33}"/>
              </a:ext>
            </a:extLst>
          </p:cNvPr>
          <p:cNvCxnSpPr>
            <a:cxnSpLocks/>
            <a:endCxn id="148" idx="1"/>
          </p:cNvCxnSpPr>
          <p:nvPr/>
        </p:nvCxnSpPr>
        <p:spPr>
          <a:xfrm flipV="1">
            <a:off x="6957174" y="2635352"/>
            <a:ext cx="186864" cy="36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61FAC47-7FF8-4AE3-82DD-4E60758B0BE2}"/>
              </a:ext>
            </a:extLst>
          </p:cNvPr>
          <p:cNvSpPr txBox="1"/>
          <p:nvPr/>
        </p:nvSpPr>
        <p:spPr>
          <a:xfrm>
            <a:off x="7144038" y="2496852"/>
            <a:ext cx="805257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</a:rPr>
              <a:t>Расплав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452731A-410D-47DF-B4EE-0B0C21988073}"/>
              </a:ext>
            </a:extLst>
          </p:cNvPr>
          <p:cNvSpPr txBox="1"/>
          <p:nvPr/>
        </p:nvSpPr>
        <p:spPr>
          <a:xfrm>
            <a:off x="8112034" y="2496852"/>
            <a:ext cx="705030" cy="276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>
                <a:latin typeface="Cambria" panose="02040503050406030204" pitchFamily="18" charset="0"/>
              </a:rPr>
              <a:t>ПЭТФ</a:t>
            </a:r>
          </a:p>
        </p:txBody>
      </p: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id="{7C4B2F5C-CBA5-4C92-9528-88F859828BD3}"/>
              </a:ext>
            </a:extLst>
          </p:cNvPr>
          <p:cNvCxnSpPr>
            <a:cxnSpLocks/>
            <a:stCxn id="148" idx="3"/>
          </p:cNvCxnSpPr>
          <p:nvPr/>
        </p:nvCxnSpPr>
        <p:spPr>
          <a:xfrm flipV="1">
            <a:off x="7949295" y="2623812"/>
            <a:ext cx="160647" cy="115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FE71F5E5-E449-46A1-A539-BD5C20E8ACA0}"/>
              </a:ext>
            </a:extLst>
          </p:cNvPr>
          <p:cNvCxnSpPr>
            <a:cxnSpLocks/>
          </p:cNvCxnSpPr>
          <p:nvPr/>
        </p:nvCxnSpPr>
        <p:spPr>
          <a:xfrm flipV="1">
            <a:off x="7031118" y="2327147"/>
            <a:ext cx="0" cy="2849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3DE4DFF5-6A0C-4528-8461-ECBA7B97CAB3}"/>
              </a:ext>
            </a:extLst>
          </p:cNvPr>
          <p:cNvCxnSpPr/>
          <p:nvPr/>
        </p:nvCxnSpPr>
        <p:spPr>
          <a:xfrm>
            <a:off x="6615113" y="2327147"/>
            <a:ext cx="7143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7D5BB2A5-D8E1-40AA-8630-29083ACC3E2F}"/>
              </a:ext>
            </a:extLst>
          </p:cNvPr>
          <p:cNvSpPr txBox="1"/>
          <p:nvPr/>
        </p:nvSpPr>
        <p:spPr>
          <a:xfrm>
            <a:off x="6460288" y="2126284"/>
            <a:ext cx="1141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>
                <a:latin typeface="Cambria" panose="02040503050406030204" pitchFamily="18" charset="0"/>
              </a:rPr>
              <a:t>Удаление гликоля</a:t>
            </a:r>
          </a:p>
        </p:txBody>
      </p: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F62E39C6-5EB3-4DDD-AA44-1DE6FFC51B0E}"/>
              </a:ext>
            </a:extLst>
          </p:cNvPr>
          <p:cNvCxnSpPr/>
          <p:nvPr/>
        </p:nvCxnSpPr>
        <p:spPr>
          <a:xfrm>
            <a:off x="5836796" y="2621204"/>
            <a:ext cx="0" cy="386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0F070318-E6A9-4490-BD85-628EFE407FA1}"/>
              </a:ext>
            </a:extLst>
          </p:cNvPr>
          <p:cNvCxnSpPr>
            <a:cxnSpLocks/>
          </p:cNvCxnSpPr>
          <p:nvPr/>
        </p:nvCxnSpPr>
        <p:spPr>
          <a:xfrm>
            <a:off x="5829653" y="3007519"/>
            <a:ext cx="7854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18CF1DAE-1EB6-4DEC-99AD-DBAF81FB4F24}"/>
              </a:ext>
            </a:extLst>
          </p:cNvPr>
          <p:cNvSpPr txBox="1"/>
          <p:nvPr/>
        </p:nvSpPr>
        <p:spPr>
          <a:xfrm>
            <a:off x="5811474" y="2811830"/>
            <a:ext cx="982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>
                <a:latin typeface="Cambria" panose="02040503050406030204" pitchFamily="18" charset="0"/>
              </a:rPr>
              <a:t>Удаление воды</a:t>
            </a:r>
          </a:p>
        </p:txBody>
      </p: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A539F8B4-AD01-44D7-91BB-ECB5C57EBBAD}"/>
              </a:ext>
            </a:extLst>
          </p:cNvPr>
          <p:cNvCxnSpPr>
            <a:cxnSpLocks/>
          </p:cNvCxnSpPr>
          <p:nvPr/>
        </p:nvCxnSpPr>
        <p:spPr>
          <a:xfrm>
            <a:off x="7981029" y="2637189"/>
            <a:ext cx="0" cy="294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D2985F3F-40CC-41C9-9265-99FD81D86781}"/>
              </a:ext>
            </a:extLst>
          </p:cNvPr>
          <p:cNvCxnSpPr/>
          <p:nvPr/>
        </p:nvCxnSpPr>
        <p:spPr>
          <a:xfrm>
            <a:off x="7407705" y="2913607"/>
            <a:ext cx="10572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952782E2-A549-4E06-9713-AF84AFCE5E70}"/>
              </a:ext>
            </a:extLst>
          </p:cNvPr>
          <p:cNvSpPr txBox="1"/>
          <p:nvPr/>
        </p:nvSpPr>
        <p:spPr>
          <a:xfrm>
            <a:off x="7276349" y="289758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>
                <a:latin typeface="Cambria" panose="02040503050406030204" pitchFamily="18" charset="0"/>
              </a:rPr>
              <a:t>Фаза поликонденсации</a:t>
            </a:r>
          </a:p>
          <a:p>
            <a:r>
              <a:rPr lang="ru-RU" sz="900">
                <a:latin typeface="Cambria" panose="02040503050406030204" pitchFamily="18" charset="0"/>
              </a:rPr>
              <a:t>Удаление гликоля и АА</a:t>
            </a:r>
          </a:p>
        </p:txBody>
      </p: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E30EB214-1A39-47DE-B946-40F573BADD04}"/>
              </a:ext>
            </a:extLst>
          </p:cNvPr>
          <p:cNvCxnSpPr>
            <a:cxnSpLocks/>
            <a:stCxn id="149" idx="3"/>
          </p:cNvCxnSpPr>
          <p:nvPr/>
        </p:nvCxnSpPr>
        <p:spPr>
          <a:xfrm>
            <a:off x="8817064" y="2635352"/>
            <a:ext cx="249084" cy="36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8D9D9BBB-AF49-4A3E-AA1E-A15A64D5118F}"/>
              </a:ext>
            </a:extLst>
          </p:cNvPr>
          <p:cNvCxnSpPr>
            <a:cxnSpLocks/>
          </p:cNvCxnSpPr>
          <p:nvPr/>
        </p:nvCxnSpPr>
        <p:spPr>
          <a:xfrm>
            <a:off x="9066148" y="2619108"/>
            <a:ext cx="0" cy="1395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id="{4727B6EC-D673-4B97-82E7-E7C15DFBB088}"/>
              </a:ext>
            </a:extLst>
          </p:cNvPr>
          <p:cNvCxnSpPr>
            <a:cxnSpLocks/>
          </p:cNvCxnSpPr>
          <p:nvPr/>
        </p:nvCxnSpPr>
        <p:spPr>
          <a:xfrm>
            <a:off x="3955404" y="4014788"/>
            <a:ext cx="1" cy="3223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>
            <a:extLst>
              <a:ext uri="{FF2B5EF4-FFF2-40B4-BE49-F238E27FC236}">
                <a16:creationId xmlns:a16="http://schemas.microsoft.com/office/drawing/2014/main" id="{B887D1D2-986C-46B0-A5B9-FEE1894A87A9}"/>
              </a:ext>
            </a:extLst>
          </p:cNvPr>
          <p:cNvCxnSpPr>
            <a:cxnSpLocks/>
          </p:cNvCxnSpPr>
          <p:nvPr/>
        </p:nvCxnSpPr>
        <p:spPr>
          <a:xfrm>
            <a:off x="1491001" y="4014788"/>
            <a:ext cx="0" cy="3135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>
            <a:extLst>
              <a:ext uri="{FF2B5EF4-FFF2-40B4-BE49-F238E27FC236}">
                <a16:creationId xmlns:a16="http://schemas.microsoft.com/office/drawing/2014/main" id="{4687A6A7-56FA-4E74-86EE-3DA28393DE32}"/>
              </a:ext>
            </a:extLst>
          </p:cNvPr>
          <p:cNvCxnSpPr>
            <a:cxnSpLocks/>
          </p:cNvCxnSpPr>
          <p:nvPr/>
        </p:nvCxnSpPr>
        <p:spPr>
          <a:xfrm>
            <a:off x="6765206" y="4016735"/>
            <a:ext cx="0" cy="3116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D28EC982-6E36-4C35-83D2-A375E1690635}"/>
              </a:ext>
            </a:extLst>
          </p:cNvPr>
          <p:cNvSpPr txBox="1"/>
          <p:nvPr/>
        </p:nvSpPr>
        <p:spPr>
          <a:xfrm>
            <a:off x="628650" y="4345012"/>
            <a:ext cx="1949539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>
                <a:latin typeface="Cambria" panose="02040503050406030204" pitchFamily="18" charset="0"/>
              </a:rPr>
              <a:t>Производство </a:t>
            </a:r>
            <a:r>
              <a:rPr lang="ru-RU" sz="1200" err="1">
                <a:latin typeface="Cambria" panose="02040503050406030204" pitchFamily="18" charset="0"/>
              </a:rPr>
              <a:t>преформ</a:t>
            </a:r>
            <a:r>
              <a:rPr lang="ru-RU" sz="1200">
                <a:latin typeface="Cambria" panose="02040503050406030204" pitchFamily="18" charset="0"/>
              </a:rPr>
              <a:t> для бутылок</a:t>
            </a:r>
          </a:p>
          <a:p>
            <a:endParaRPr lang="ru-RU" sz="1200">
              <a:latin typeface="Cambria" panose="020405030504060302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83CEEA6-0EE7-4D77-8966-868CE4B9C79D}"/>
              </a:ext>
            </a:extLst>
          </p:cNvPr>
          <p:cNvSpPr txBox="1"/>
          <p:nvPr/>
        </p:nvSpPr>
        <p:spPr>
          <a:xfrm>
            <a:off x="5729992" y="4337115"/>
            <a:ext cx="194954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>
                <a:latin typeface="Cambria" panose="02040503050406030204" pitchFamily="18" charset="0"/>
              </a:rPr>
              <a:t>Производство</a:t>
            </a:r>
            <a:r>
              <a:rPr lang="ru-RU" sz="900">
                <a:solidFill>
                  <a:srgbClr val="232323"/>
                </a:solidFill>
                <a:latin typeface="Arial" panose="020B0604020202020204" pitchFamily="34" charset="0"/>
              </a:rPr>
              <a:t> </a:t>
            </a:r>
            <a:r>
              <a:rPr lang="ru-RU" sz="1200">
                <a:latin typeface="Cambria" panose="02040503050406030204" pitchFamily="18" charset="0"/>
              </a:rPr>
              <a:t>изделий медицинского назначения и </a:t>
            </a:r>
            <a:r>
              <a:rPr lang="ru-RU" sz="1200" err="1">
                <a:latin typeface="Cambria" panose="02040503050406030204" pitchFamily="18" charset="0"/>
              </a:rPr>
              <a:t>тд</a:t>
            </a:r>
            <a:r>
              <a:rPr lang="ru-RU" sz="120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D4C7F-A268-4C17-81CD-8EBFDDFF1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" y="1824726"/>
            <a:ext cx="1260224" cy="142875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62DEBE2-E911-404A-AA6A-71F76C2CC2BC}"/>
              </a:ext>
            </a:extLst>
          </p:cNvPr>
          <p:cNvCxnSpPr/>
          <p:nvPr/>
        </p:nvCxnSpPr>
        <p:spPr>
          <a:xfrm flipH="1">
            <a:off x="1491001" y="4014788"/>
            <a:ext cx="757514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9FBB8DC-8C0E-4EB1-92F0-C728F8F77B3F}"/>
              </a:ext>
            </a:extLst>
          </p:cNvPr>
          <p:cNvSpPr txBox="1"/>
          <p:nvPr/>
        </p:nvSpPr>
        <p:spPr>
          <a:xfrm>
            <a:off x="3200286" y="4345012"/>
            <a:ext cx="194953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>
                <a:latin typeface="Cambria" panose="02040503050406030204" pitchFamily="18" charset="0"/>
              </a:rPr>
              <a:t>Производство </a:t>
            </a:r>
          </a:p>
          <a:p>
            <a:r>
              <a:rPr lang="ru-RU" sz="1200">
                <a:latin typeface="Cambria" panose="02040503050406030204" pitchFamily="18" charset="0"/>
              </a:rPr>
              <a:t>Пленок</a:t>
            </a:r>
            <a:endParaRPr lang="en-US" sz="1200">
              <a:latin typeface="Cambria" panose="02040503050406030204" pitchFamily="18" charset="0"/>
            </a:endParaRPr>
          </a:p>
          <a:p>
            <a:endParaRPr lang="ru-RU" sz="1200"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A5414-5F29-4354-919C-0649A5E33337}"/>
              </a:ext>
            </a:extLst>
          </p:cNvPr>
          <p:cNvSpPr txBox="1"/>
          <p:nvPr/>
        </p:nvSpPr>
        <p:spPr>
          <a:xfrm>
            <a:off x="3000797" y="3440653"/>
            <a:ext cx="1633910" cy="27699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err="1">
                <a:latin typeface="Cambria" panose="02040503050406030204" pitchFamily="18" charset="0"/>
              </a:rPr>
              <a:t>Моноэтиленгликоль</a:t>
            </a:r>
            <a:endParaRPr lang="ru-RU" sz="1200" dirty="0"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7296A23-203B-4F23-A9D3-DC6F3DF8D8B5}"/>
              </a:ext>
            </a:extLst>
          </p:cNvPr>
          <p:cNvCxnSpPr>
            <a:cxnSpLocks/>
          </p:cNvCxnSpPr>
          <p:nvPr/>
        </p:nvCxnSpPr>
        <p:spPr>
          <a:xfrm>
            <a:off x="4591628" y="3086984"/>
            <a:ext cx="0" cy="3517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3E5D13-99C2-416E-8589-C474B22E03B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634707" y="3579153"/>
            <a:ext cx="1108869" cy="108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B719056-BDD1-4EA6-BDFC-EA4843C085E6}"/>
              </a:ext>
            </a:extLst>
          </p:cNvPr>
          <p:cNvCxnSpPr>
            <a:cxnSpLocks/>
          </p:cNvCxnSpPr>
          <p:nvPr/>
        </p:nvCxnSpPr>
        <p:spPr>
          <a:xfrm flipV="1">
            <a:off x="5729992" y="3007520"/>
            <a:ext cx="0" cy="5751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2747412-DF88-4801-A895-B52BA862566F}"/>
              </a:ext>
            </a:extLst>
          </p:cNvPr>
          <p:cNvSpPr txBox="1"/>
          <p:nvPr/>
        </p:nvSpPr>
        <p:spPr>
          <a:xfrm>
            <a:off x="5906869" y="655242"/>
            <a:ext cx="30918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900" b="1" dirty="0">
                <a:solidFill>
                  <a:srgbClr val="35759D"/>
                </a:solidFill>
                <a:latin typeface="Cambria" panose="02040503050406030204" pitchFamily="18" charset="0"/>
              </a:rPr>
              <a:t>Полиэтилентерефталат (ПЭТФ)</a:t>
            </a:r>
            <a:r>
              <a:rPr lang="kk-KZ" sz="900" dirty="0">
                <a:solidFill>
                  <a:srgbClr val="35759D"/>
                </a:solidFill>
                <a:latin typeface="Cambria" panose="02040503050406030204" pitchFamily="18" charset="0"/>
              </a:rPr>
              <a:t> -</a:t>
            </a:r>
            <a:r>
              <a:rPr lang="ru-RU" sz="900" dirty="0">
                <a:solidFill>
                  <a:srgbClr val="35759D"/>
                </a:solidFill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35759D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это термопластичный полимер, являющийся самым распространенным среди полиэфиров. ПЭТФ обладает прозрачностью, высокой прочностью, пластичностью, химической стойкостью. Данный материал поддается обработке сверлением, пилением, фрезерованием. Все свои характеристики ПЭТФ материал сохраняет и при низких температурах, до -50, и при высоких, до +75 градусов</a:t>
            </a:r>
            <a:endParaRPr lang="ru-RU" sz="900" dirty="0">
              <a:solidFill>
                <a:srgbClr val="35759D"/>
              </a:solidFill>
            </a:endParaRPr>
          </a:p>
        </p:txBody>
      </p:sp>
      <p:pic>
        <p:nvPicPr>
          <p:cNvPr id="63" name="Picture 2" descr="http://www.nipt.kz/templates/Default/images/logo.png">
            <a:extLst>
              <a:ext uri="{FF2B5EF4-FFF2-40B4-BE49-F238E27FC236}">
                <a16:creationId xmlns:a16="http://schemas.microsoft.com/office/drawing/2014/main" id="{506AFAA3-D616-42B4-9047-351C71A4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EEA94B8-5685-466F-B552-43879CB3D9FD}"/>
              </a:ext>
            </a:extLst>
          </p:cNvPr>
          <p:cNvSpPr txBox="1"/>
          <p:nvPr/>
        </p:nvSpPr>
        <p:spPr>
          <a:xfrm>
            <a:off x="4572000" y="488556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85D4D-BDB1-482A-B8DC-D6B55BFA13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86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37D173-F26C-4C72-BD20-FB3C665EB57D}"/>
              </a:ext>
            </a:extLst>
          </p:cNvPr>
          <p:cNvSpPr/>
          <p:nvPr/>
        </p:nvSpPr>
        <p:spPr>
          <a:xfrm>
            <a:off x="1" y="2517744"/>
            <a:ext cx="9054497" cy="10104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"/>
                <a:ea typeface="Cambria"/>
              </a:rPr>
              <a:t>Спасибо за внимание!</a:t>
            </a: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215605-F388-4C64-815D-3BFBBB87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2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49281F-7ECB-4A3E-8D84-76DD9A5BE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" y="0"/>
            <a:ext cx="3935142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877845-AD41-427F-B86E-2C3002DD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826"/>
            <a:ext cx="7886700" cy="401071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rgbClr val="35759D"/>
                </a:solidFill>
                <a:latin typeface="Cambria" panose="02040503050406030204" pitchFamily="18" charset="0"/>
              </a:rPr>
              <a:t>Содержание</a:t>
            </a:r>
            <a:endParaRPr lang="en-US" sz="2100" dirty="0">
              <a:solidFill>
                <a:srgbClr val="35759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11163-7330-4C2F-B565-667B7D3C3C77}"/>
              </a:ext>
            </a:extLst>
          </p:cNvPr>
          <p:cNvSpPr txBox="1"/>
          <p:nvPr/>
        </p:nvSpPr>
        <p:spPr>
          <a:xfrm>
            <a:off x="4055512" y="859654"/>
            <a:ext cx="496192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Общая информация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Преференции для участников СЭЗ «НИНТ»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Дерево целей СЭЗ и задачи</a:t>
            </a:r>
            <a:endParaRPr lang="en-US" sz="1600" dirty="0">
              <a:solidFill>
                <a:srgbClr val="35759D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Нефтегазохимия – глубокие переделы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Зарегистрированные участники СЭЗ «НИНТ»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Площадка «Карабатан» (Базовая) 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Площадка «Карабатан». Инфраструктура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Площадка «Карабатан». Основные проекты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Площадки СЭЗ «НИНТ»</a:t>
            </a:r>
          </a:p>
          <a:p>
            <a:pPr marL="342900" indent="-342900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kk-KZ" sz="1600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Терефталевая кислота (ТФК) и Полиэтилентерефталат (ПЭТФ)</a:t>
            </a:r>
            <a:endParaRPr lang="ru-RU" sz="1600" dirty="0">
              <a:solidFill>
                <a:srgbClr val="35759D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defTabSz="685800">
              <a:spcAft>
                <a:spcPts val="900"/>
              </a:spcAft>
              <a:defRPr/>
            </a:pPr>
            <a:endParaRPr lang="ru-RU" sz="1600" dirty="0">
              <a:solidFill>
                <a:srgbClr val="35759D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1" name="Picture 2" descr="http://www.nipt.kz/templates/Default/images/logo.png">
            <a:extLst>
              <a:ext uri="{FF2B5EF4-FFF2-40B4-BE49-F238E27FC236}">
                <a16:creationId xmlns:a16="http://schemas.microsoft.com/office/drawing/2014/main" id="{30422CE0-2BDC-4791-9DA1-6DB7AAD2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0" y="0"/>
            <a:ext cx="508280" cy="87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F115C5E-8F72-4884-A855-1D2732B8300F}"/>
              </a:ext>
            </a:extLst>
          </p:cNvPr>
          <p:cNvCxnSpPr>
            <a:cxnSpLocks/>
          </p:cNvCxnSpPr>
          <p:nvPr/>
        </p:nvCxnSpPr>
        <p:spPr>
          <a:xfrm>
            <a:off x="628650" y="530897"/>
            <a:ext cx="8282852" cy="0"/>
          </a:xfrm>
          <a:prstGeom prst="line">
            <a:avLst/>
          </a:prstGeom>
          <a:noFill/>
          <a:ln w="28575" cap="flat" cmpd="sng" algn="ctr">
            <a:solidFill>
              <a:srgbClr val="35759D"/>
            </a:solidFill>
            <a:prstDash val="solid"/>
          </a:ln>
          <a:effectLst/>
        </p:spPr>
      </p:cxn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95C37EE-C579-46E2-B789-F715E3DEFEF1}"/>
              </a:ext>
            </a:extLst>
          </p:cNvPr>
          <p:cNvSpPr txBox="1">
            <a:spLocks/>
          </p:cNvSpPr>
          <p:nvPr/>
        </p:nvSpPr>
        <p:spPr>
          <a:xfrm>
            <a:off x="8854955" y="4854580"/>
            <a:ext cx="221876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37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85D4D-BDB1-482A-B8DC-D6B55BFA13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33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199553-184D-451F-94D1-F9368899B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" y="1168723"/>
            <a:ext cx="4564859" cy="374366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ED0F701-8C65-4618-968B-2E8FBB93CB96}"/>
              </a:ext>
            </a:extLst>
          </p:cNvPr>
          <p:cNvGrpSpPr/>
          <p:nvPr/>
        </p:nvGrpSpPr>
        <p:grpSpPr>
          <a:xfrm>
            <a:off x="3960217" y="676861"/>
            <a:ext cx="5183784" cy="4032640"/>
            <a:chOff x="1948276" y="5300631"/>
            <a:chExt cx="5441475" cy="1360369"/>
          </a:xfrm>
        </p:grpSpPr>
        <p:sp>
          <p:nvSpPr>
            <p:cNvPr id="53" name="Прямоугольник 24"/>
            <p:cNvSpPr>
              <a:spLocks noChangeArrowheads="1"/>
            </p:cNvSpPr>
            <p:nvPr/>
          </p:nvSpPr>
          <p:spPr bwMode="auto">
            <a:xfrm>
              <a:off x="2058798" y="5327240"/>
              <a:ext cx="5330953" cy="124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7364" tIns="23683" rIns="47364" bIns="23683" anchor="t">
              <a:spAutoFit/>
            </a:bodyPr>
            <a:lstStyle/>
            <a:p>
              <a:pPr marL="88265" indent="-88265"/>
              <a:r>
                <a:rPr lang="ru-RU" sz="14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Специальная экономическая зона «НИНТ»:</a:t>
              </a:r>
              <a:endParaRPr lang="en-US" sz="14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23825" indent="-123825">
                <a:buFont typeface="Arial" panose="020B0604020202020204" pitchFamily="34" charset="0"/>
                <a:buChar char="•"/>
              </a:pPr>
              <a:endParaRPr lang="ru-RU" sz="6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70815" indent="-17081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Орган управления: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АО «Управляющая компания специальной экономической зоны «Национальный индустриальный нефтехимический технопарк»;</a:t>
              </a:r>
            </a:p>
            <a:p>
              <a:pPr marL="170815" indent="-17081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Месторасположение</a:t>
              </a:r>
              <a:r>
                <a:rPr lang="en-US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Республика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Казахстан, Атырауская область;</a:t>
              </a:r>
            </a:p>
            <a:p>
              <a:pPr marL="170815" indent="-17081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Отраслевая направленность: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производство продуктов химической промышленности, производство нефтехимической продукции;</a:t>
              </a:r>
            </a:p>
            <a:p>
              <a:pPr marL="170815" indent="-17081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Акционер: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Министерство Энергетики РК (КГИП МФ РК) - 8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0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28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%;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ТОО «Объединенная химическая компания» – 1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9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,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72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%;</a:t>
              </a:r>
            </a:p>
            <a:p>
              <a:pPr marL="170815" indent="-17081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Срок действия СЭЗ</a:t>
              </a:r>
              <a:r>
                <a:rPr lang="en-US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2007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-2032 </a:t>
              </a:r>
              <a:r>
                <a:rPr lang="kk-KZ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годы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marL="170815" indent="-170815">
                <a:buFont typeface="Wingdings" panose="05000000000000000000" pitchFamily="2" charset="2"/>
                <a:buChar char="Ø"/>
              </a:pPr>
              <a:endParaRPr lang="ru-RU" sz="12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70815" lvl="1" indent="-170815">
                <a:buFont typeface="Wingdings" panose="05000000000000000000" pitchFamily="2" charset="2"/>
                <a:buChar char="Ø"/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Территория СЭЗ составляет 3 486,636 га, которая состоит из следующих участков</a:t>
              </a:r>
              <a:r>
                <a:rPr lang="kk-KZ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:</a:t>
              </a:r>
            </a:p>
            <a:p>
              <a:pPr marL="0" lvl="1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- Площадка «Карабатан» (1491,24 га):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крупнотоннажные производства базовой химии и нефтехимии (полипропилен, полиэтилен и др.);</a:t>
              </a: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- Площадка «Технопарк» в городе Атырау (285 га):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промышленный и бизнес-парк для предприятий малого и среднего бизнеса;</a:t>
              </a:r>
              <a:endParaRPr lang="ru-RU" sz="1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- Площадка «Тенгиз» (100 га): </a:t>
              </a:r>
              <a:r>
                <a:rPr lang="ru-RU" sz="100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газосепарационная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установка;</a:t>
              </a: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- «Продуктопровод» (1599,53 га):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от площадки «Тенгиз» до площадки </a:t>
              </a: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              «Карабатан»;</a:t>
              </a: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    - Многофункциональная больница - 10,8660 га.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 marL="0" lvl="2">
                <a:tabLst>
                  <a:tab pos="2034849" algn="l"/>
                </a:tabLst>
                <a:defRPr/>
              </a:pP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              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1948276" y="5300631"/>
              <a:ext cx="5341295" cy="1360369"/>
            </a:xfrm>
            <a:prstGeom prst="roundRect">
              <a:avLst/>
            </a:prstGeom>
            <a:noFill/>
            <a:ln>
              <a:solidFill>
                <a:srgbClr val="002060">
                  <a:alpha val="45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7364" tIns="23683" rIns="47364" bIns="23683" rtlCol="0" anchor="ctr"/>
            <a:lstStyle/>
            <a:p>
              <a:pPr algn="ctr"/>
              <a:endParaRPr lang="ru-RU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264CAA5-8BB5-4F4D-A8F3-2C89AA210E16}"/>
              </a:ext>
            </a:extLst>
          </p:cNvPr>
          <p:cNvCxnSpPr>
            <a:cxnSpLocks/>
          </p:cNvCxnSpPr>
          <p:nvPr/>
        </p:nvCxnSpPr>
        <p:spPr>
          <a:xfrm>
            <a:off x="737574" y="538886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nipt.kz/templates/Default/images/logo.png">
            <a:extLst>
              <a:ext uri="{FF2B5EF4-FFF2-40B4-BE49-F238E27FC236}">
                <a16:creationId xmlns:a16="http://schemas.microsoft.com/office/drawing/2014/main" id="{C7CC7B54-C1B5-465C-81E9-5D51D180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468"/>
            <a:ext cx="516605" cy="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2645C6E-AF01-47C4-A3D7-C8FB3FBB61DB}"/>
              </a:ext>
            </a:extLst>
          </p:cNvPr>
          <p:cNvSpPr/>
          <p:nvPr/>
        </p:nvSpPr>
        <p:spPr>
          <a:xfrm>
            <a:off x="737574" y="190138"/>
            <a:ext cx="2106234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Общая информация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778137-CF4B-4C08-9414-8327747F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7030" y="4847475"/>
            <a:ext cx="181535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6">
            <a:extLst>
              <a:ext uri="{FF2B5EF4-FFF2-40B4-BE49-F238E27FC236}">
                <a16:creationId xmlns:a16="http://schemas.microsoft.com/office/drawing/2014/main" id="{03D035E0-B577-45D7-8209-2B1E052B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78" y="2159652"/>
            <a:ext cx="2888984" cy="122341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Упрощенная процедура привлечения иностранной рабочей силы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/>
                <a:ea typeface="Cambria"/>
              </a:rPr>
              <a:t>Правительство предоставляет инвесторам право привлечения иностранной рабочей силы на весь период строительства плюс один год после запуска операционной фазы, вне квот</a:t>
            </a:r>
          </a:p>
        </p:txBody>
      </p:sp>
      <p:sp>
        <p:nvSpPr>
          <p:cNvPr id="82" name="TextBox 20">
            <a:extLst>
              <a:ext uri="{FF2B5EF4-FFF2-40B4-BE49-F238E27FC236}">
                <a16:creationId xmlns:a16="http://schemas.microsoft.com/office/drawing/2014/main" id="{EF5071F8-0BE4-4515-BB2A-80033FF2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848" y="4165235"/>
            <a:ext cx="5655848" cy="611706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 необходимого сырья для производства химической продукции: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ru-RU" altLang="ru-RU" sz="112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Тенгизское</a:t>
            </a: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месторождение нефти, </a:t>
            </a:r>
            <a:r>
              <a:rPr lang="ru-RU" altLang="ru-RU" sz="112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Кашаганское</a:t>
            </a: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месторождение нефти поблизости</a:t>
            </a:r>
          </a:p>
        </p:txBody>
      </p:sp>
      <p:sp>
        <p:nvSpPr>
          <p:cNvPr id="83" name="TextBox 27">
            <a:extLst>
              <a:ext uri="{FF2B5EF4-FFF2-40B4-BE49-F238E27FC236}">
                <a16:creationId xmlns:a16="http://schemas.microsoft.com/office/drawing/2014/main" id="{4B0EC641-B272-4DCC-9F5D-48F3E0C9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335" y="956217"/>
            <a:ext cx="4137297" cy="253916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Выгодное географическое положение для рынков ЕС и СНГ</a:t>
            </a:r>
            <a:endParaRPr lang="en-US" altLang="ru-RU" sz="10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31">
            <a:extLst>
              <a:ext uri="{FF2B5EF4-FFF2-40B4-BE49-F238E27FC236}">
                <a16:creationId xmlns:a16="http://schemas.microsoft.com/office/drawing/2014/main" id="{66876206-2733-4C16-B6BA-8CCF39A0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528" y="1315314"/>
            <a:ext cx="3087168" cy="106182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Обеспечение всеми необходимыми ресурсами (электричество, газ, вода, телекоммуникации, транспортная инфраструктура)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Специализированная инфраструктура, включая склады для хранения различных видов готовой продукции</a:t>
            </a:r>
            <a:endParaRPr lang="en-US" altLang="ru-RU" sz="10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5" name="TextBox 32">
            <a:extLst>
              <a:ext uri="{FF2B5EF4-FFF2-40B4-BE49-F238E27FC236}">
                <a16:creationId xmlns:a16="http://schemas.microsoft.com/office/drawing/2014/main" id="{8EAEF622-4401-4BA4-92E9-67EB2BB3B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967" y="2507399"/>
            <a:ext cx="3061729" cy="138499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Государственная поддержка инвесторов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Благоприятные экономические и социальные условия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Соблюдение правительством своих обязательств перед инвесторами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Местные стандарты строительства согласовываются с международными стандартами</a:t>
            </a:r>
            <a:endParaRPr lang="en-US" altLang="ru-RU" sz="10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21">
            <a:extLst>
              <a:ext uri="{FF2B5EF4-FFF2-40B4-BE49-F238E27FC236}">
                <a16:creationId xmlns:a16="http://schemas.microsoft.com/office/drawing/2014/main" id="{77D2A96A-E37F-4D03-9636-8828DEB0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38" y="990301"/>
            <a:ext cx="2875555" cy="106182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175" indent="-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Налоговые льготы для участников СЭЗ: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Корпоративный Подоходный Налог       0%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Земельный Налог 	                    0%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НДС (импорт)		                    0%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Налог на Имущество 	                    0%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5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Таможенные пошлины 	                    0%</a:t>
            </a:r>
            <a:endParaRPr lang="en-US" altLang="ru-RU" sz="10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7" name="TextBox 35">
            <a:extLst>
              <a:ext uri="{FF2B5EF4-FFF2-40B4-BE49-F238E27FC236}">
                <a16:creationId xmlns:a16="http://schemas.microsoft.com/office/drawing/2014/main" id="{1C1AAB92-6732-45C0-BE78-F0F79560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78" y="3615777"/>
            <a:ext cx="2857804" cy="113107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ru-RU" altLang="ru-RU" sz="112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Клиентоориентированная</a:t>
            </a: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форма предоставления государственных услуг в специальной экономической зоне для упрощения процедур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ru-RU" altLang="ru-RU" sz="112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Упрощенная регистрация экспортно-импортных операций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ADD80B5-4D44-43A9-AC1A-C43D23940110}"/>
              </a:ext>
            </a:extLst>
          </p:cNvPr>
          <p:cNvGrpSpPr/>
          <p:nvPr/>
        </p:nvGrpSpPr>
        <p:grpSpPr>
          <a:xfrm>
            <a:off x="3043781" y="988225"/>
            <a:ext cx="2998240" cy="3032062"/>
            <a:chOff x="8089083" y="1428041"/>
            <a:chExt cx="3997653" cy="404274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1B042CB-7198-45A0-8CAE-86E8D53C037F}"/>
                </a:ext>
              </a:extLst>
            </p:cNvPr>
            <p:cNvGrpSpPr/>
            <p:nvPr/>
          </p:nvGrpSpPr>
          <p:grpSpPr>
            <a:xfrm>
              <a:off x="8089083" y="1428041"/>
              <a:ext cx="3911573" cy="4042749"/>
              <a:chOff x="8089083" y="1428041"/>
              <a:chExt cx="3911573" cy="4042749"/>
            </a:xfrm>
          </p:grpSpPr>
          <p:pic>
            <p:nvPicPr>
              <p:cNvPr id="1026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B874C8CB-2AF3-4F75-8D6B-28755905F0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4298" y="1428041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25A16DB2-E29C-4BFE-B12C-8E6296C99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4952" y="2798333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6DFE173F-D651-46E4-B137-9EB652229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61317" y="2098393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7D56DE4C-C2F3-4640-9F9B-345CBA2EE4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88488" y="3484671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3A686FC1-0223-4C83-A725-14D6EB29A8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109" y="2109957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9C68BF79-A077-4667-9B0F-B59F72C16D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9083" y="3478211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Картинки по запросу шестиугольник">
                <a:extLst>
                  <a:ext uri="{FF2B5EF4-FFF2-40B4-BE49-F238E27FC236}">
                    <a16:creationId xmlns:a16="http://schemas.microsoft.com/office/drawing/2014/main" id="{1FDF3CCC-72E0-4D34-8172-BBAB09F2D5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4952" y="4160244"/>
                <a:ext cx="1512168" cy="131054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91C9C-D5EE-4CD1-8333-4A77D21FAF3C}"/>
                </a:ext>
              </a:extLst>
            </p:cNvPr>
            <p:cNvSpPr txBox="1"/>
            <p:nvPr/>
          </p:nvSpPr>
          <p:spPr>
            <a:xfrm>
              <a:off x="9242447" y="1897592"/>
              <a:ext cx="15887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Доступ к рынку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B1B2BD-DBCB-433C-852A-2CF0F5234535}"/>
                </a:ext>
              </a:extLst>
            </p:cNvPr>
            <p:cNvSpPr txBox="1"/>
            <p:nvPr/>
          </p:nvSpPr>
          <p:spPr>
            <a:xfrm>
              <a:off x="8243366" y="2531249"/>
              <a:ext cx="1187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Налоговые льготы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6EDB72-ADA6-4768-9C26-B1A00C8FDCA3}"/>
                </a:ext>
              </a:extLst>
            </p:cNvPr>
            <p:cNvSpPr txBox="1"/>
            <p:nvPr/>
          </p:nvSpPr>
          <p:spPr>
            <a:xfrm>
              <a:off x="10348065" y="2605032"/>
              <a:ext cx="173867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Инфраструктура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5B0AB5-C140-4A40-9808-5D784C347EDF}"/>
                </a:ext>
              </a:extLst>
            </p:cNvPr>
            <p:cNvSpPr txBox="1"/>
            <p:nvPr/>
          </p:nvSpPr>
          <p:spPr>
            <a:xfrm>
              <a:off x="9489679" y="3222917"/>
              <a:ext cx="1061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Исходное сырье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4160AE-82B1-41C9-8150-67C4B1F57171}"/>
                </a:ext>
              </a:extLst>
            </p:cNvPr>
            <p:cNvSpPr txBox="1"/>
            <p:nvPr/>
          </p:nvSpPr>
          <p:spPr>
            <a:xfrm>
              <a:off x="8314298" y="3907031"/>
              <a:ext cx="1061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Трудовые ресурсы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1B35CA-D68A-4DBD-A1AB-0330402D0391}"/>
                </a:ext>
              </a:extLst>
            </p:cNvPr>
            <p:cNvSpPr txBox="1"/>
            <p:nvPr/>
          </p:nvSpPr>
          <p:spPr>
            <a:xfrm>
              <a:off x="9390263" y="4533463"/>
              <a:ext cx="1342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Услуга </a:t>
              </a:r>
            </a:p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«Одно окно»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BB598A-6C09-48B4-9EA5-B3D629B0833E}"/>
                </a:ext>
              </a:extLst>
            </p:cNvPr>
            <p:cNvSpPr txBox="1"/>
            <p:nvPr/>
          </p:nvSpPr>
          <p:spPr>
            <a:xfrm>
              <a:off x="10524936" y="3832019"/>
              <a:ext cx="1427376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75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Политическая и социальная стабильность</a:t>
              </a:r>
            </a:p>
          </p:txBody>
        </p: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1AD7CB4-9B21-48BB-8776-E8F5DD3B3407}"/>
              </a:ext>
            </a:extLst>
          </p:cNvPr>
          <p:cNvCxnSpPr>
            <a:cxnSpLocks/>
          </p:cNvCxnSpPr>
          <p:nvPr/>
        </p:nvCxnSpPr>
        <p:spPr>
          <a:xfrm>
            <a:off x="737574" y="538886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http://www.nipt.kz/templates/Default/images/logo.png">
            <a:extLst>
              <a:ext uri="{FF2B5EF4-FFF2-40B4-BE49-F238E27FC236}">
                <a16:creationId xmlns:a16="http://schemas.microsoft.com/office/drawing/2014/main" id="{B1478A3F-006F-47F0-9FBC-053CB339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468"/>
            <a:ext cx="516605" cy="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120D458-F65F-4993-9595-78EBE889F284}"/>
              </a:ext>
            </a:extLst>
          </p:cNvPr>
          <p:cNvSpPr/>
          <p:nvPr/>
        </p:nvSpPr>
        <p:spPr>
          <a:xfrm>
            <a:off x="737574" y="190138"/>
            <a:ext cx="4344244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Преференции для участников СЭЗ «НИНТ»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157C1-7B0D-419C-B7D8-23FDB34F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02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7845-AD41-427F-B86E-2C3002DD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95" y="100920"/>
            <a:ext cx="2722258" cy="40107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Дерево целей СЭЗ НИНТ </a:t>
            </a:r>
            <a:endParaRPr lang="en-US" sz="1350" b="1" dirty="0">
              <a:solidFill>
                <a:srgbClr val="35759D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EC3E4-35CF-4C69-8804-89079DE29183}"/>
              </a:ext>
            </a:extLst>
          </p:cNvPr>
          <p:cNvSpPr txBox="1"/>
          <p:nvPr/>
        </p:nvSpPr>
        <p:spPr>
          <a:xfrm>
            <a:off x="425949" y="1304268"/>
            <a:ext cx="1108078" cy="32778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900" dirty="0">
                <a:solidFill>
                  <a:prstClr val="white"/>
                </a:solidFill>
                <a:latin typeface="Cambria" panose="02040503050406030204" pitchFamily="18" charset="0"/>
                <a:cs typeface="Arial" pitchFamily="34" charset="0"/>
              </a:rPr>
              <a:t>Разработка и реализация прорывных инвестиционных проектов по созданию и развитию нефтехимических производств мирового уровня по глубокой переработке углеводородного сырья и выпуску широкой конкурентноспособной нефтехимической промышленности с высокой добавленной стоимостью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BFC45-87BF-49EF-9664-E4E9A4755B9F}"/>
              </a:ext>
            </a:extLst>
          </p:cNvPr>
          <p:cNvSpPr txBox="1"/>
          <p:nvPr/>
        </p:nvSpPr>
        <p:spPr>
          <a:xfrm>
            <a:off x="1849372" y="1150996"/>
            <a:ext cx="1193006" cy="1131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750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Строительство и ввод в эксплуатацию объектов, предназначенных непосредственно для осуществления приоритетных видов деятельности, в пределах ПСД   </a:t>
            </a:r>
            <a:endParaRPr lang="en-US" sz="750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D4F6-68B0-4904-B63B-111EF9CECEBE}"/>
              </a:ext>
            </a:extLst>
          </p:cNvPr>
          <p:cNvSpPr txBox="1"/>
          <p:nvPr/>
        </p:nvSpPr>
        <p:spPr>
          <a:xfrm>
            <a:off x="1849373" y="2500459"/>
            <a:ext cx="1193006" cy="438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750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Производство продуктов химической промышленности</a:t>
            </a:r>
            <a:endParaRPr lang="en-US" sz="750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7D1AF-FCDF-427E-8D0E-E1DE5F7A646B}"/>
              </a:ext>
            </a:extLst>
          </p:cNvPr>
          <p:cNvSpPr txBox="1"/>
          <p:nvPr/>
        </p:nvSpPr>
        <p:spPr>
          <a:xfrm>
            <a:off x="1849373" y="3693741"/>
            <a:ext cx="1193006" cy="438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75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Производство нефтехимической продукции</a:t>
            </a:r>
            <a:endParaRPr lang="en-US" sz="75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821E5-D3CD-4A28-98E4-91228000E3B0}"/>
              </a:ext>
            </a:extLst>
          </p:cNvPr>
          <p:cNvSpPr txBox="1"/>
          <p:nvPr/>
        </p:nvSpPr>
        <p:spPr>
          <a:xfrm>
            <a:off x="3309512" y="931045"/>
            <a:ext cx="1478409" cy="727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Разработка прорывных инвестиционных проектов по созданию нефтехимических производств</a:t>
            </a:r>
            <a:endParaRPr lang="en-US" sz="825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4E198-2606-48CA-81D4-CDD527FEC555}"/>
              </a:ext>
            </a:extLst>
          </p:cNvPr>
          <p:cNvSpPr txBox="1"/>
          <p:nvPr/>
        </p:nvSpPr>
        <p:spPr>
          <a:xfrm>
            <a:off x="3301761" y="1691466"/>
            <a:ext cx="1478409" cy="727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Привлечение инвестиций в развитие нефтехимических производств на основе ГЧП.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CB6EB-D6B5-465C-A80E-A6AE10FCDD52}"/>
              </a:ext>
            </a:extLst>
          </p:cNvPr>
          <p:cNvSpPr txBox="1"/>
          <p:nvPr/>
        </p:nvSpPr>
        <p:spPr>
          <a:xfrm>
            <a:off x="3312208" y="2458577"/>
            <a:ext cx="1478409" cy="473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Строительства новых нефтехимических производств.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931B5-E9DB-4C23-A10D-3A2CCC0B7F76}"/>
              </a:ext>
            </a:extLst>
          </p:cNvPr>
          <p:cNvSpPr txBox="1"/>
          <p:nvPr/>
        </p:nvSpPr>
        <p:spPr>
          <a:xfrm>
            <a:off x="3308905" y="2974127"/>
            <a:ext cx="1478409" cy="854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Осуществления интеграции казахстанской нефтехимической продукции в общемировую систему производства и сбыта.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4ED8-3F13-44FD-849F-4990B8CCE712}"/>
              </a:ext>
            </a:extLst>
          </p:cNvPr>
          <p:cNvSpPr txBox="1"/>
          <p:nvPr/>
        </p:nvSpPr>
        <p:spPr>
          <a:xfrm>
            <a:off x="3309512" y="3884126"/>
            <a:ext cx="1478409" cy="727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Разработки и реализации научно-инновационных проектов по созданию нефтехимических производств.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847E22-020F-4851-AE67-705745945392}"/>
              </a:ext>
            </a:extLst>
          </p:cNvPr>
          <p:cNvSpPr txBox="1"/>
          <p:nvPr/>
        </p:nvSpPr>
        <p:spPr>
          <a:xfrm>
            <a:off x="3309512" y="4661926"/>
            <a:ext cx="1478409" cy="219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Подготовка кадров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33DB25C-736C-4940-B40E-93ED9ACC41BD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534027" y="2943178"/>
            <a:ext cx="315346" cy="9698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CA281E39-8DD0-4E11-AA98-9EE2DD28CF36}"/>
              </a:ext>
            </a:extLst>
          </p:cNvPr>
          <p:cNvCxnSpPr>
            <a:cxnSpLocks/>
          </p:cNvCxnSpPr>
          <p:nvPr/>
        </p:nvCxnSpPr>
        <p:spPr>
          <a:xfrm flipV="1">
            <a:off x="1609915" y="1655123"/>
            <a:ext cx="238802" cy="9304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FD1E1D1-906C-4F2F-8AD6-58E8651002AA}"/>
              </a:ext>
            </a:extLst>
          </p:cNvPr>
          <p:cNvCxnSpPr>
            <a:cxnSpLocks/>
          </p:cNvCxnSpPr>
          <p:nvPr/>
        </p:nvCxnSpPr>
        <p:spPr>
          <a:xfrm>
            <a:off x="633764" y="4945682"/>
            <a:ext cx="8139754" cy="0"/>
          </a:xfrm>
          <a:prstGeom prst="line">
            <a:avLst/>
          </a:prstGeom>
          <a:ln w="63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B7A7A3A-F842-4B64-8CD0-315C2B878F57}"/>
              </a:ext>
            </a:extLst>
          </p:cNvPr>
          <p:cNvSpPr txBox="1"/>
          <p:nvPr/>
        </p:nvSpPr>
        <p:spPr>
          <a:xfrm>
            <a:off x="5387153" y="1019552"/>
            <a:ext cx="3386365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Общий объём инвестиций - 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1500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млрд. тенге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8CF11FA-645C-45AB-9AF0-9B564650CCC9}"/>
              </a:ext>
            </a:extLst>
          </p:cNvPr>
          <p:cNvSpPr txBox="1"/>
          <p:nvPr/>
        </p:nvSpPr>
        <p:spPr>
          <a:xfrm>
            <a:off x="5680622" y="1473614"/>
            <a:ext cx="3088565" cy="242564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Объем иностранных инвестиций - 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150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млрд. тенге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5D9B5C3-873A-4AB8-A60E-FF1924E01F6B}"/>
              </a:ext>
            </a:extLst>
          </p:cNvPr>
          <p:cNvSpPr txBox="1"/>
          <p:nvPr/>
        </p:nvSpPr>
        <p:spPr>
          <a:xfrm>
            <a:off x="5681717" y="1894236"/>
            <a:ext cx="3088565" cy="298914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Объем отечественных инвестиций - 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1350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млрд. тенге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1CCDA27-2D76-4045-8C75-9F4F92588693}"/>
              </a:ext>
            </a:extLst>
          </p:cNvPr>
          <p:cNvSpPr txBox="1"/>
          <p:nvPr/>
        </p:nvSpPr>
        <p:spPr>
          <a:xfrm>
            <a:off x="5387153" y="2447132"/>
            <a:ext cx="3386365" cy="27429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Объем производства товаров - 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500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млрд. тенге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8F31C36-FEA0-474C-A5DC-30AEAF26FCC9}"/>
              </a:ext>
            </a:extLst>
          </p:cNvPr>
          <p:cNvSpPr txBox="1"/>
          <p:nvPr/>
        </p:nvSpPr>
        <p:spPr>
          <a:xfrm>
            <a:off x="5401894" y="2958216"/>
            <a:ext cx="3386365" cy="274298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Количество участников - 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2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5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компаний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6D5E8A6-FB78-4230-8AF7-4C4AEBDBB8E9}"/>
              </a:ext>
            </a:extLst>
          </p:cNvPr>
          <p:cNvSpPr txBox="1"/>
          <p:nvPr/>
        </p:nvSpPr>
        <p:spPr>
          <a:xfrm>
            <a:off x="5418430" y="3453860"/>
            <a:ext cx="3386365" cy="299192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       </a:t>
            </a: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Количество лиц, осуществляющих вспомогательный вид деятельности – 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11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компаний</a:t>
            </a:r>
            <a:r>
              <a:rPr lang="en-US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A73E22F-875D-40B7-863E-290FC7F8B6E6}"/>
              </a:ext>
            </a:extLst>
          </p:cNvPr>
          <p:cNvSpPr txBox="1"/>
          <p:nvPr/>
        </p:nvSpPr>
        <p:spPr>
          <a:xfrm>
            <a:off x="5397247" y="3972428"/>
            <a:ext cx="3376271" cy="274297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                </a:t>
            </a: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Количество рабочих мест, создаваемых на территории СЭЗ – 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2000 человек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E3538E3-BCE1-4983-805D-0352F5B50709}"/>
              </a:ext>
            </a:extLst>
          </p:cNvPr>
          <p:cNvSpPr/>
          <p:nvPr/>
        </p:nvSpPr>
        <p:spPr>
          <a:xfrm rot="16200000">
            <a:off x="2543812" y="-1307953"/>
            <a:ext cx="148471" cy="4293444"/>
          </a:xfrm>
          <a:prstGeom prst="rightBrace">
            <a:avLst>
              <a:gd name="adj1" fmla="val 6315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Right Brace 77">
            <a:extLst>
              <a:ext uri="{FF2B5EF4-FFF2-40B4-BE49-F238E27FC236}">
                <a16:creationId xmlns:a16="http://schemas.microsoft.com/office/drawing/2014/main" id="{815C63FE-C581-421A-BF35-C26AB66BF72B}"/>
              </a:ext>
            </a:extLst>
          </p:cNvPr>
          <p:cNvSpPr/>
          <p:nvPr/>
        </p:nvSpPr>
        <p:spPr>
          <a:xfrm rot="16200000">
            <a:off x="7029374" y="-851249"/>
            <a:ext cx="90016" cy="3429000"/>
          </a:xfrm>
          <a:prstGeom prst="rightBrace">
            <a:avLst>
              <a:gd name="adj1" fmla="val 63151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F70971-733C-4AB9-8DF7-0B7F350EE308}"/>
              </a:ext>
            </a:extLst>
          </p:cNvPr>
          <p:cNvSpPr txBox="1"/>
          <p:nvPr/>
        </p:nvSpPr>
        <p:spPr>
          <a:xfrm>
            <a:off x="1460467" y="548659"/>
            <a:ext cx="22366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0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</a:rPr>
              <a:t>Цели</a:t>
            </a:r>
            <a:endParaRPr lang="en-US" sz="10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AEAE2E-1325-4410-9692-09DE29D1947E}"/>
              </a:ext>
            </a:extLst>
          </p:cNvPr>
          <p:cNvSpPr txBox="1"/>
          <p:nvPr/>
        </p:nvSpPr>
        <p:spPr>
          <a:xfrm>
            <a:off x="5897189" y="606436"/>
            <a:ext cx="23441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Целевые индикаторы</a:t>
            </a: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ru-RU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к</a:t>
            </a:r>
            <a:r>
              <a:rPr 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2032</a:t>
            </a:r>
            <a:r>
              <a:rPr lang="ru-RU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году</a:t>
            </a: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0A94F5-83FC-4963-AF94-19BCF5B1E06E}"/>
              </a:ext>
            </a:extLst>
          </p:cNvPr>
          <p:cNvCxnSpPr>
            <a:cxnSpLocks/>
            <a:stCxn id="33" idx="1"/>
            <a:endCxn id="43" idx="1"/>
          </p:cNvCxnSpPr>
          <p:nvPr/>
        </p:nvCxnSpPr>
        <p:spPr>
          <a:xfrm flipH="1">
            <a:off x="3198081" y="1316994"/>
            <a:ext cx="6674" cy="345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891DDE4C-9D34-4A2F-9B2F-83E76C9A82A4}"/>
              </a:ext>
            </a:extLst>
          </p:cNvPr>
          <p:cNvSpPr/>
          <p:nvPr/>
        </p:nvSpPr>
        <p:spPr>
          <a:xfrm>
            <a:off x="3204755" y="1299849"/>
            <a:ext cx="98010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888FADD-A68B-4ABC-B7A5-F008AE5E3E0F}"/>
              </a:ext>
            </a:extLst>
          </p:cNvPr>
          <p:cNvSpPr/>
          <p:nvPr/>
        </p:nvSpPr>
        <p:spPr>
          <a:xfrm>
            <a:off x="3220123" y="2685037"/>
            <a:ext cx="92203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AA0BFC6-4478-401A-8EF1-AA37A2BC13AD}"/>
              </a:ext>
            </a:extLst>
          </p:cNvPr>
          <p:cNvSpPr/>
          <p:nvPr/>
        </p:nvSpPr>
        <p:spPr>
          <a:xfrm>
            <a:off x="3191334" y="3366878"/>
            <a:ext cx="93217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A023975-82C5-4743-9154-4E8960D4300F}"/>
              </a:ext>
            </a:extLst>
          </p:cNvPr>
          <p:cNvSpPr/>
          <p:nvPr/>
        </p:nvSpPr>
        <p:spPr>
          <a:xfrm>
            <a:off x="3203815" y="2006695"/>
            <a:ext cx="92203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640F4B4-B6D1-4D8B-9653-C5316D89D65D}"/>
              </a:ext>
            </a:extLst>
          </p:cNvPr>
          <p:cNvSpPr/>
          <p:nvPr/>
        </p:nvSpPr>
        <p:spPr>
          <a:xfrm>
            <a:off x="3191334" y="4202256"/>
            <a:ext cx="104684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7C32E04A-0D98-4A56-855C-9921740E6921}"/>
              </a:ext>
            </a:extLst>
          </p:cNvPr>
          <p:cNvSpPr/>
          <p:nvPr/>
        </p:nvSpPr>
        <p:spPr>
          <a:xfrm>
            <a:off x="3198081" y="4752612"/>
            <a:ext cx="104684" cy="4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E65C94-FC67-4732-ABA4-939CB388953F}"/>
              </a:ext>
            </a:extLst>
          </p:cNvPr>
          <p:cNvSpPr txBox="1"/>
          <p:nvPr/>
        </p:nvSpPr>
        <p:spPr>
          <a:xfrm>
            <a:off x="1601811" y="1512600"/>
            <a:ext cx="342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mbria" panose="02040503050406030204" pitchFamily="18" charset="0"/>
              </a:rPr>
              <a:t>приоритеты</a:t>
            </a:r>
            <a:endParaRPr lang="en-US" sz="135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F3325D-C09C-401F-ACFB-7C025CEC5234}"/>
              </a:ext>
            </a:extLst>
          </p:cNvPr>
          <p:cNvSpPr txBox="1"/>
          <p:nvPr/>
        </p:nvSpPr>
        <p:spPr>
          <a:xfrm>
            <a:off x="3051507" y="1910099"/>
            <a:ext cx="570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>
                <a:solidFill>
                  <a:prstClr val="black"/>
                </a:solidFill>
                <a:latin typeface="Cambria" panose="02040503050406030204" pitchFamily="18" charset="0"/>
              </a:rPr>
              <a:t>задачи</a:t>
            </a:r>
            <a:endParaRPr lang="en-US" sz="135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A40F2C-6F53-4DF6-A3CF-38B26B71DDE7}"/>
              </a:ext>
            </a:extLst>
          </p:cNvPr>
          <p:cNvSpPr txBox="1"/>
          <p:nvPr/>
        </p:nvSpPr>
        <p:spPr>
          <a:xfrm>
            <a:off x="5397247" y="4400551"/>
            <a:ext cx="3353411" cy="269673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r>
              <a:rPr lang="en-US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	</a:t>
            </a:r>
            <a:r>
              <a:rPr lang="ru-RU" sz="825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Доля казахстанского содержания в общем объеме производства – </a:t>
            </a:r>
            <a:r>
              <a:rPr lang="ru-RU" sz="825" b="1" dirty="0">
                <a:solidFill>
                  <a:srgbClr val="44546A">
                    <a:lumMod val="75000"/>
                  </a:srgbClr>
                </a:solidFill>
                <a:latin typeface="Cambria" panose="02040503050406030204" pitchFamily="18" charset="0"/>
              </a:rPr>
              <a:t>50 %</a:t>
            </a:r>
            <a:endParaRPr lang="en-US" sz="825" b="1" dirty="0">
              <a:solidFill>
                <a:srgbClr val="44546A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Graphic 48" descr="Bank">
            <a:extLst>
              <a:ext uri="{FF2B5EF4-FFF2-40B4-BE49-F238E27FC236}">
                <a16:creationId xmlns:a16="http://schemas.microsoft.com/office/drawing/2014/main" id="{41641F59-8E0F-493C-BED1-F5F7595F0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9463" y="945686"/>
            <a:ext cx="398589" cy="398589"/>
          </a:xfrm>
          <a:prstGeom prst="rect">
            <a:avLst/>
          </a:prstGeom>
        </p:spPr>
      </p:pic>
      <p:pic>
        <p:nvPicPr>
          <p:cNvPr id="57" name="Graphic 56" descr="Dollar">
            <a:extLst>
              <a:ext uri="{FF2B5EF4-FFF2-40B4-BE49-F238E27FC236}">
                <a16:creationId xmlns:a16="http://schemas.microsoft.com/office/drawing/2014/main" id="{2A70BE4A-E8D6-4827-A3D5-645130318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2388" y="1448531"/>
            <a:ext cx="242564" cy="242564"/>
          </a:xfrm>
          <a:prstGeom prst="rect">
            <a:avLst/>
          </a:prstGeom>
        </p:spPr>
      </p:pic>
      <p:pic>
        <p:nvPicPr>
          <p:cNvPr id="59" name="Graphic 58" descr="Briefcase">
            <a:extLst>
              <a:ext uri="{FF2B5EF4-FFF2-40B4-BE49-F238E27FC236}">
                <a16:creationId xmlns:a16="http://schemas.microsoft.com/office/drawing/2014/main" id="{F60A3E6F-FF6C-41F0-BCDB-ED155F672C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6628" y="1907670"/>
            <a:ext cx="242564" cy="242564"/>
          </a:xfrm>
          <a:prstGeom prst="rect">
            <a:avLst/>
          </a:prstGeom>
        </p:spPr>
      </p:pic>
      <p:pic>
        <p:nvPicPr>
          <p:cNvPr id="61" name="Graphic 60" descr="Database">
            <a:extLst>
              <a:ext uri="{FF2B5EF4-FFF2-40B4-BE49-F238E27FC236}">
                <a16:creationId xmlns:a16="http://schemas.microsoft.com/office/drawing/2014/main" id="{7DCDD034-D8D1-4A6A-B06D-A456AAAA46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8361" y="2448502"/>
            <a:ext cx="398589" cy="398968"/>
          </a:xfrm>
          <a:prstGeom prst="rect">
            <a:avLst/>
          </a:prstGeom>
        </p:spPr>
      </p:pic>
      <p:pic>
        <p:nvPicPr>
          <p:cNvPr id="63" name="Graphic 62" descr="Upward trend">
            <a:extLst>
              <a:ext uri="{FF2B5EF4-FFF2-40B4-BE49-F238E27FC236}">
                <a16:creationId xmlns:a16="http://schemas.microsoft.com/office/drawing/2014/main" id="{F0F23E4F-2E63-44AB-9E59-F88B4BB03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1329" y="4329374"/>
            <a:ext cx="395621" cy="395621"/>
          </a:xfrm>
          <a:prstGeom prst="rect">
            <a:avLst/>
          </a:prstGeom>
        </p:spPr>
      </p:pic>
      <p:pic>
        <p:nvPicPr>
          <p:cNvPr id="65" name="Graphic 64" descr="Handshake">
            <a:extLst>
              <a:ext uri="{FF2B5EF4-FFF2-40B4-BE49-F238E27FC236}">
                <a16:creationId xmlns:a16="http://schemas.microsoft.com/office/drawing/2014/main" id="{2EDEBC0A-E2D1-4FC9-847D-E8C4B58892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0948" y="2906152"/>
            <a:ext cx="395618" cy="395618"/>
          </a:xfrm>
          <a:prstGeom prst="rect">
            <a:avLst/>
          </a:prstGeom>
        </p:spPr>
      </p:pic>
      <p:pic>
        <p:nvPicPr>
          <p:cNvPr id="70" name="Graphic 69" descr="Group of people">
            <a:extLst>
              <a:ext uri="{FF2B5EF4-FFF2-40B4-BE49-F238E27FC236}">
                <a16:creationId xmlns:a16="http://schemas.microsoft.com/office/drawing/2014/main" id="{DD361E3A-3EA9-4BB0-A1C4-28F820C8FD2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9463" y="3910870"/>
            <a:ext cx="393323" cy="393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1540B67-F0F3-4B5C-B86A-11BF77917D92}"/>
              </a:ext>
            </a:extLst>
          </p:cNvPr>
          <p:cNvSpPr txBox="1"/>
          <p:nvPr/>
        </p:nvSpPr>
        <p:spPr>
          <a:xfrm>
            <a:off x="5382533" y="1015063"/>
            <a:ext cx="252407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3D2A2F-619B-4631-AA00-758B9F86B1DF}"/>
              </a:ext>
            </a:extLst>
          </p:cNvPr>
          <p:cNvSpPr txBox="1"/>
          <p:nvPr/>
        </p:nvSpPr>
        <p:spPr>
          <a:xfrm>
            <a:off x="5397246" y="2452863"/>
            <a:ext cx="271946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DA1BF92-106A-4912-B8D8-386D6B7D8B5E}"/>
              </a:ext>
            </a:extLst>
          </p:cNvPr>
          <p:cNvSpPr txBox="1"/>
          <p:nvPr/>
        </p:nvSpPr>
        <p:spPr>
          <a:xfrm>
            <a:off x="5397246" y="2944354"/>
            <a:ext cx="271946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5A04CE-5B23-4B1E-8744-829EA6695E23}"/>
              </a:ext>
            </a:extLst>
          </p:cNvPr>
          <p:cNvSpPr txBox="1"/>
          <p:nvPr/>
        </p:nvSpPr>
        <p:spPr>
          <a:xfrm>
            <a:off x="5397246" y="3469205"/>
            <a:ext cx="271946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3DB2BE7-20A0-4E0A-B77D-26098AF5756F}"/>
              </a:ext>
            </a:extLst>
          </p:cNvPr>
          <p:cNvSpPr txBox="1"/>
          <p:nvPr/>
        </p:nvSpPr>
        <p:spPr>
          <a:xfrm>
            <a:off x="5408676" y="3960695"/>
            <a:ext cx="271946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AF095A-76C3-401D-A402-7098B9692718}"/>
              </a:ext>
            </a:extLst>
          </p:cNvPr>
          <p:cNvSpPr txBox="1"/>
          <p:nvPr/>
        </p:nvSpPr>
        <p:spPr>
          <a:xfrm>
            <a:off x="5397246" y="4383605"/>
            <a:ext cx="283376" cy="300082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mbria" panose="02040503050406030204" pitchFamily="18" charset="0"/>
              </a:rPr>
              <a:t>6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9B03E9A-5742-4D2A-BBE1-83886E98AC71}"/>
              </a:ext>
            </a:extLst>
          </p:cNvPr>
          <p:cNvCxnSpPr>
            <a:cxnSpLocks/>
          </p:cNvCxnSpPr>
          <p:nvPr/>
        </p:nvCxnSpPr>
        <p:spPr>
          <a:xfrm>
            <a:off x="646495" y="496607"/>
            <a:ext cx="8282852" cy="0"/>
          </a:xfrm>
          <a:prstGeom prst="line">
            <a:avLst/>
          </a:prstGeom>
          <a:noFill/>
          <a:ln w="28575" cap="flat" cmpd="sng" algn="ctr">
            <a:solidFill>
              <a:srgbClr val="35759D"/>
            </a:solidFill>
            <a:prstDash val="solid"/>
          </a:ln>
          <a:effectLst/>
        </p:spPr>
      </p:cxnSp>
      <p:pic>
        <p:nvPicPr>
          <p:cNvPr id="56" name="Picture 2" descr="http://www.nipt.kz/templates/Default/images/logo.png">
            <a:extLst>
              <a:ext uri="{FF2B5EF4-FFF2-40B4-BE49-F238E27FC236}">
                <a16:creationId xmlns:a16="http://schemas.microsoft.com/office/drawing/2014/main" id="{EE1F4A47-9FA6-4CE3-BAA0-59EA6F87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" y="5854"/>
            <a:ext cx="516605" cy="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Graphic 64" descr="Handshake">
            <a:extLst>
              <a:ext uri="{FF2B5EF4-FFF2-40B4-BE49-F238E27FC236}">
                <a16:creationId xmlns:a16="http://schemas.microsoft.com/office/drawing/2014/main" id="{161A7E46-F0BA-44FB-9D68-0599AA2211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27168" y="3427635"/>
            <a:ext cx="395618" cy="395618"/>
          </a:xfrm>
          <a:prstGeom prst="rect">
            <a:avLst/>
          </a:prstGeom>
        </p:spPr>
      </p:pic>
      <p:sp>
        <p:nvSpPr>
          <p:cNvPr id="60" name="Номер слайда 5">
            <a:extLst>
              <a:ext uri="{FF2B5EF4-FFF2-40B4-BE49-F238E27FC236}">
                <a16:creationId xmlns:a16="http://schemas.microsoft.com/office/drawing/2014/main" id="{B2EAC4C3-1B84-4DB1-8862-CEB52C99D8BE}"/>
              </a:ext>
            </a:extLst>
          </p:cNvPr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37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85D4D-BDB1-482A-B8DC-D6B55BFA13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3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4"/>
          <p:cNvSpPr/>
          <p:nvPr/>
        </p:nvSpPr>
        <p:spPr>
          <a:xfrm>
            <a:off x="1273510" y="875513"/>
            <a:ext cx="1437476" cy="336462"/>
          </a:xfrm>
          <a:prstGeom prst="homePlate">
            <a:avLst>
              <a:gd name="adj" fmla="val 25685"/>
            </a:avLst>
          </a:prstGeom>
          <a:solidFill>
            <a:srgbClr val="118A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r>
              <a:rPr lang="ru-RU" sz="750" noProof="1">
                <a:solidFill>
                  <a:srgbClr val="FFFFFF"/>
                </a:solidFill>
                <a:latin typeface="Cambria" panose="02040503050406030204" pitchFamily="18" charset="0"/>
              </a:rPr>
              <a:t>Производство УВС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2681096" y="875513"/>
            <a:ext cx="3676088" cy="336462"/>
          </a:xfrm>
          <a:prstGeom prst="chevron">
            <a:avLst>
              <a:gd name="adj" fmla="val 24163"/>
            </a:avLst>
          </a:prstGeom>
          <a:solidFill>
            <a:srgbClr val="118A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/>
          <a:p>
            <a:pPr algn="ctr" defTabSz="575894">
              <a:defRPr/>
            </a:pPr>
            <a:r>
              <a:rPr lang="ru-RU" altLang="en-US" sz="750">
                <a:solidFill>
                  <a:srgbClr val="FFFFFF"/>
                </a:solidFill>
                <a:latin typeface="Cambria" panose="02040503050406030204" pitchFamily="18" charset="0"/>
              </a:rPr>
              <a:t>Нефтехимические переделы</a:t>
            </a:r>
          </a:p>
          <a:p>
            <a:pPr algn="ctr" defTabSz="575894">
              <a:defRPr/>
            </a:pPr>
            <a:endParaRPr lang="ru-RU" altLang="en-US" sz="75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 defTabSz="575894">
              <a:defRPr/>
            </a:pPr>
            <a:endParaRPr lang="ru-RU" altLang="en-US" sz="75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825540" y="1010701"/>
            <a:ext cx="898058" cy="179446"/>
          </a:xfrm>
          <a:prstGeom prst="chevron">
            <a:avLst>
              <a:gd name="adj" fmla="val 24163"/>
            </a:avLst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/>
          <a:p>
            <a:pPr algn="ctr" defTabSz="575894">
              <a:defRPr/>
            </a:pPr>
            <a:r>
              <a:rPr lang="ru-RU" altLang="en-US" sz="675">
                <a:solidFill>
                  <a:srgbClr val="FFFFFF"/>
                </a:solidFill>
                <a:latin typeface="Cambria" panose="02040503050406030204" pitchFamily="18" charset="0"/>
              </a:rPr>
              <a:t>Базовые мономеры</a:t>
            </a:r>
          </a:p>
        </p:txBody>
      </p:sp>
      <p:sp>
        <p:nvSpPr>
          <p:cNvPr id="10" name="Нашивка 9"/>
          <p:cNvSpPr/>
          <p:nvPr/>
        </p:nvSpPr>
        <p:spPr>
          <a:xfrm>
            <a:off x="5238028" y="1010701"/>
            <a:ext cx="882815" cy="179446"/>
          </a:xfrm>
          <a:prstGeom prst="chevron">
            <a:avLst>
              <a:gd name="adj" fmla="val 24163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/>
          <a:p>
            <a:pPr algn="ctr" defTabSz="575894">
              <a:defRPr/>
            </a:pPr>
            <a:r>
              <a:rPr lang="ru-RU" altLang="en-US" sz="675">
                <a:solidFill>
                  <a:srgbClr val="FFFFFF"/>
                </a:solidFill>
                <a:latin typeface="Cambria" panose="02040503050406030204" pitchFamily="18" charset="0"/>
              </a:rPr>
              <a:t>Сополимеры</a:t>
            </a:r>
          </a:p>
        </p:txBody>
      </p:sp>
      <p:sp>
        <p:nvSpPr>
          <p:cNvPr id="11" name="Нашивка 10"/>
          <p:cNvSpPr/>
          <p:nvPr/>
        </p:nvSpPr>
        <p:spPr>
          <a:xfrm>
            <a:off x="6327859" y="875513"/>
            <a:ext cx="1855944" cy="336462"/>
          </a:xfrm>
          <a:prstGeom prst="chevron">
            <a:avLst>
              <a:gd name="adj" fmla="val 24163"/>
            </a:avLst>
          </a:prstGeom>
          <a:solidFill>
            <a:srgbClr val="118A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/>
          <a:p>
            <a:pPr algn="ctr" defTabSz="575894">
              <a:defRPr/>
            </a:pPr>
            <a:r>
              <a:rPr lang="ru-RU" altLang="en-US" sz="750" dirty="0">
                <a:solidFill>
                  <a:srgbClr val="FFFFFF"/>
                </a:solidFill>
                <a:latin typeface="Cambria" panose="02040503050406030204" pitchFamily="18" charset="0"/>
              </a:rPr>
              <a:t>Переработка нефтехимической продукции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174988" y="1989618"/>
            <a:ext cx="1071985" cy="81009"/>
          </a:xfrm>
          <a:prstGeom prst="triangle">
            <a:avLst/>
          </a:prstGeom>
          <a:solidFill>
            <a:srgbClr val="118AA7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endParaRPr lang="ru-RU" sz="788" err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1351" y="1329612"/>
            <a:ext cx="588620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Этан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41351" y="1669208"/>
            <a:ext cx="588620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Пропан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41351" y="2466765"/>
            <a:ext cx="588620" cy="24302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Нафта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3699" y="1671526"/>
            <a:ext cx="588620" cy="2430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 dirty="0">
                <a:solidFill>
                  <a:srgbClr val="000000"/>
                </a:solidFill>
                <a:latin typeface="Cambria" panose="02040503050406030204" pitchFamily="18" charset="0"/>
              </a:rPr>
              <a:t>Газовая ресурсная цепочка</a:t>
            </a:r>
          </a:p>
        </p:txBody>
      </p:sp>
      <p:sp>
        <p:nvSpPr>
          <p:cNvPr id="18" name="Pentagon 4"/>
          <p:cNvSpPr/>
          <p:nvPr/>
        </p:nvSpPr>
        <p:spPr>
          <a:xfrm>
            <a:off x="1311890" y="1624808"/>
            <a:ext cx="718737" cy="336462"/>
          </a:xfrm>
          <a:prstGeom prst="homePlate">
            <a:avLst>
              <a:gd name="adj" fmla="val 25685"/>
            </a:avLst>
          </a:prstGeom>
          <a:noFill/>
          <a:ln w="9525">
            <a:solidFill>
              <a:srgbClr val="0F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endParaRPr lang="ru-RU" sz="750" noProof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6747" y="2435073"/>
            <a:ext cx="592535" cy="26837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 dirty="0">
                <a:solidFill>
                  <a:srgbClr val="000000"/>
                </a:solidFill>
                <a:latin typeface="Cambria" panose="02040503050406030204" pitchFamily="18" charset="0"/>
              </a:rPr>
              <a:t>Нефтяная ресурсная цепочка (ПНГ)</a:t>
            </a:r>
          </a:p>
        </p:txBody>
      </p:sp>
      <p:sp>
        <p:nvSpPr>
          <p:cNvPr id="21" name="Pentagon 4"/>
          <p:cNvSpPr/>
          <p:nvPr/>
        </p:nvSpPr>
        <p:spPr>
          <a:xfrm>
            <a:off x="1318932" y="2360236"/>
            <a:ext cx="701312" cy="436940"/>
          </a:xfrm>
          <a:prstGeom prst="homePlate">
            <a:avLst>
              <a:gd name="adj" fmla="val 25685"/>
            </a:avLst>
          </a:prstGeom>
          <a:noFill/>
          <a:ln w="9525">
            <a:solidFill>
              <a:srgbClr val="0F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endParaRPr lang="ru-RU" sz="750" noProof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25539" y="2609059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Этилен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25540" y="1277029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Пропилен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32439" y="2189744"/>
            <a:ext cx="898058" cy="34298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 dirty="0">
                <a:solidFill>
                  <a:srgbClr val="FFFFFF"/>
                </a:solidFill>
                <a:latin typeface="Cambria" panose="02040503050406030204" pitchFamily="18" charset="0"/>
              </a:rPr>
              <a:t>Мономеры оргсинтеза</a:t>
            </a:r>
            <a:r>
              <a:rPr lang="en-US" sz="675" dirty="0">
                <a:solidFill>
                  <a:srgbClr val="FFFFFF"/>
                </a:solidFill>
                <a:latin typeface="Cambria" panose="02040503050406030204" pitchFamily="18" charset="0"/>
              </a:rPr>
              <a:t> (</a:t>
            </a:r>
            <a:r>
              <a:rPr lang="ru-RU" sz="675" dirty="0">
                <a:solidFill>
                  <a:srgbClr val="FFFFFF"/>
                </a:solidFill>
                <a:latin typeface="Cambria" panose="02040503050406030204" pitchFamily="18" charset="0"/>
              </a:rPr>
              <a:t>спирты)</a:t>
            </a:r>
          </a:p>
        </p:txBody>
      </p:sp>
      <p:sp>
        <p:nvSpPr>
          <p:cNvPr id="30" name="Pentagon 4"/>
          <p:cNvSpPr/>
          <p:nvPr/>
        </p:nvSpPr>
        <p:spPr>
          <a:xfrm>
            <a:off x="5220115" y="1273099"/>
            <a:ext cx="882815" cy="1202652"/>
          </a:xfrm>
          <a:prstGeom prst="rect">
            <a:avLst/>
          </a:prstGeom>
          <a:noFill/>
          <a:ln w="9525">
            <a:solidFill>
              <a:srgbClr val="0F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endParaRPr lang="ru-RU" sz="750" noProof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9696" y="1298696"/>
            <a:ext cx="833932" cy="908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defTabSz="575894">
              <a:defRPr/>
            </a:pPr>
            <a:r>
              <a:rPr lang="ru-RU" sz="675" b="1">
                <a:solidFill>
                  <a:srgbClr val="000000"/>
                </a:solidFill>
                <a:latin typeface="Cambria" panose="02040503050406030204" pitchFamily="18" charset="0"/>
              </a:rPr>
              <a:t>Пластики</a:t>
            </a:r>
          </a:p>
        </p:txBody>
      </p:sp>
      <p:sp>
        <p:nvSpPr>
          <p:cNvPr id="32" name="Pentagon 4"/>
          <p:cNvSpPr/>
          <p:nvPr/>
        </p:nvSpPr>
        <p:spPr>
          <a:xfrm>
            <a:off x="5220115" y="2505934"/>
            <a:ext cx="882815" cy="497784"/>
          </a:xfrm>
          <a:prstGeom prst="rect">
            <a:avLst/>
          </a:prstGeom>
          <a:noFill/>
          <a:ln w="9525">
            <a:solidFill>
              <a:srgbClr val="0F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endParaRPr lang="ru-RU" sz="675" noProof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38204" y="2504627"/>
            <a:ext cx="442240" cy="1030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defTabSz="575894">
              <a:defRPr/>
            </a:pPr>
            <a:r>
              <a:rPr lang="ru-RU" sz="600" b="1">
                <a:solidFill>
                  <a:srgbClr val="000000"/>
                </a:solidFill>
                <a:latin typeface="Cambria" panose="02040503050406030204" pitchFamily="18" charset="0"/>
              </a:rPr>
              <a:t>Каучуки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25540" y="1872426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Бутадиен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73537" y="2611772"/>
            <a:ext cx="783576" cy="1758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Этилен-пропилен-диен (</a:t>
            </a:r>
            <a:r>
              <a:rPr lang="en-US" sz="600">
                <a:solidFill>
                  <a:srgbClr val="FFFFFF"/>
                </a:solidFill>
                <a:latin typeface="Cambria" panose="02040503050406030204" pitchFamily="18" charset="0"/>
              </a:rPr>
              <a:t>EPDM</a:t>
            </a: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273537" y="2819766"/>
            <a:ext cx="783576" cy="143422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Бутадиен-стирол</a:t>
            </a:r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>
            <a:off x="5782030" y="1945425"/>
            <a:ext cx="1071985" cy="58392"/>
          </a:xfrm>
          <a:prstGeom prst="triangle">
            <a:avLst/>
          </a:prstGeom>
          <a:solidFill>
            <a:srgbClr val="118AA7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endParaRPr lang="ru-RU" sz="788" err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Oval 14"/>
          <p:cNvSpPr/>
          <p:nvPr/>
        </p:nvSpPr>
        <p:spPr bwMode="auto">
          <a:xfrm>
            <a:off x="1246145" y="823590"/>
            <a:ext cx="130846" cy="130846"/>
          </a:xfrm>
          <a:prstGeom prst="ellipse">
            <a:avLst/>
          </a:prstGeom>
          <a:solidFill>
            <a:srgbClr val="118AA7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674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  <a:defRPr/>
            </a:pPr>
            <a:r>
              <a:rPr lang="ru-RU" sz="619">
                <a:solidFill>
                  <a:srgbClr val="FFFFFF"/>
                </a:solidFill>
                <a:latin typeface="Cambria" panose="02040503050406030204" pitchFamily="18" charset="0"/>
                <a:cs typeface="Tahoma" pitchFamily="34" charset="0"/>
              </a:rPr>
              <a:t>1</a:t>
            </a:r>
          </a:p>
        </p:txBody>
      </p:sp>
      <p:sp>
        <p:nvSpPr>
          <p:cNvPr id="53" name="Oval 14"/>
          <p:cNvSpPr/>
          <p:nvPr/>
        </p:nvSpPr>
        <p:spPr bwMode="auto">
          <a:xfrm>
            <a:off x="2681096" y="823590"/>
            <a:ext cx="130846" cy="130846"/>
          </a:xfrm>
          <a:prstGeom prst="ellipse">
            <a:avLst/>
          </a:prstGeom>
          <a:solidFill>
            <a:srgbClr val="118AA7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674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  <a:defRPr/>
            </a:pPr>
            <a:r>
              <a:rPr lang="ru-RU" sz="619">
                <a:solidFill>
                  <a:srgbClr val="FFFFFF"/>
                </a:solidFill>
                <a:latin typeface="Cambria" panose="02040503050406030204" pitchFamily="18" charset="0"/>
                <a:cs typeface="Tahoma" pitchFamily="34" charset="0"/>
              </a:rPr>
              <a:t>2</a:t>
            </a:r>
          </a:p>
        </p:txBody>
      </p:sp>
      <p:sp>
        <p:nvSpPr>
          <p:cNvPr id="54" name="Oval 14"/>
          <p:cNvSpPr/>
          <p:nvPr/>
        </p:nvSpPr>
        <p:spPr bwMode="auto">
          <a:xfrm>
            <a:off x="6301695" y="817065"/>
            <a:ext cx="130846" cy="130846"/>
          </a:xfrm>
          <a:prstGeom prst="ellipse">
            <a:avLst/>
          </a:prstGeom>
          <a:solidFill>
            <a:srgbClr val="118AA7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6741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AE2C25"/>
              </a:buClr>
              <a:buSzPct val="110000"/>
              <a:defRPr/>
            </a:pPr>
            <a:r>
              <a:rPr lang="ru-RU" sz="619">
                <a:solidFill>
                  <a:srgbClr val="FFFFFF"/>
                </a:solidFill>
                <a:latin typeface="Cambria" panose="02040503050406030204" pitchFamily="18" charset="0"/>
                <a:cs typeface="Tahoma" pitchFamily="34" charset="0"/>
              </a:rPr>
              <a:t>3</a:t>
            </a:r>
          </a:p>
        </p:txBody>
      </p:sp>
      <p:sp>
        <p:nvSpPr>
          <p:cNvPr id="61" name="Нашивка 60"/>
          <p:cNvSpPr/>
          <p:nvPr/>
        </p:nvSpPr>
        <p:spPr>
          <a:xfrm>
            <a:off x="4073231" y="1013303"/>
            <a:ext cx="882815" cy="179446"/>
          </a:xfrm>
          <a:prstGeom prst="chevron">
            <a:avLst>
              <a:gd name="adj" fmla="val 24163"/>
            </a:avLst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/>
          <a:p>
            <a:pPr algn="ctr" defTabSz="575894">
              <a:defRPr/>
            </a:pPr>
            <a:r>
              <a:rPr lang="ru-RU" altLang="en-US" sz="675">
                <a:solidFill>
                  <a:srgbClr val="FFFFFF"/>
                </a:solidFill>
                <a:latin typeface="Cambria" panose="02040503050406030204" pitchFamily="18" charset="0"/>
              </a:rPr>
              <a:t>Полимеры</a:t>
            </a:r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>
            <a:off x="3280116" y="1970838"/>
            <a:ext cx="1071985" cy="81009"/>
          </a:xfrm>
          <a:prstGeom prst="triangle">
            <a:avLst/>
          </a:prstGeom>
          <a:solidFill>
            <a:srgbClr val="118AA7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endParaRPr lang="ru-RU" sz="788" err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828140" y="1580960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 dirty="0">
                <a:solidFill>
                  <a:srgbClr val="FFFFFF"/>
                </a:solidFill>
                <a:latin typeface="Cambria" panose="02040503050406030204" pitchFamily="18" charset="0"/>
              </a:rPr>
              <a:t>Метанол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070110" y="1504680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ПЭ**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070110" y="1919727"/>
            <a:ext cx="898058" cy="271310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ПП*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065603" y="2363119"/>
            <a:ext cx="898058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ПБ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278352" y="1623689"/>
            <a:ext cx="783576" cy="18681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Этилен-пропилен (</a:t>
            </a:r>
            <a:r>
              <a:rPr lang="en-US" sz="600">
                <a:solidFill>
                  <a:srgbClr val="FFFFFF"/>
                </a:solidFill>
                <a:latin typeface="Cambria" panose="02040503050406030204" pitchFamily="18" charset="0"/>
              </a:rPr>
              <a:t>EPM</a:t>
            </a: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278352" y="1851030"/>
            <a:ext cx="783576" cy="2735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Блок-сополимер пропилена с этиленом (</a:t>
            </a:r>
            <a:r>
              <a:rPr lang="en-US" sz="600">
                <a:solidFill>
                  <a:srgbClr val="FFFFFF"/>
                </a:solidFill>
                <a:latin typeface="Cambria" panose="02040503050406030204" pitchFamily="18" charset="0"/>
              </a:rPr>
              <a:t>PPCP</a:t>
            </a: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273537" y="2162342"/>
            <a:ext cx="783576" cy="2735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Сополимеры этилен-бутен-1/гексен-1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73537" y="1412067"/>
            <a:ext cx="783576" cy="1781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Этилен-винилацетат (</a:t>
            </a:r>
            <a:r>
              <a:rPr lang="en-US" sz="600">
                <a:solidFill>
                  <a:srgbClr val="FFFFFF"/>
                </a:solidFill>
                <a:latin typeface="Cambria" panose="02040503050406030204" pitchFamily="18" charset="0"/>
              </a:rPr>
              <a:t>EVA</a:t>
            </a: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533522" y="3186685"/>
            <a:ext cx="498063" cy="963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525">
                <a:solidFill>
                  <a:srgbClr val="FFFFFF"/>
                </a:solidFill>
                <a:latin typeface="Cambria" panose="02040503050406030204" pitchFamily="18" charset="0"/>
              </a:rPr>
              <a:t>МЭГ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531687" y="3294857"/>
            <a:ext cx="499222" cy="2035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450">
                <a:solidFill>
                  <a:srgbClr val="FFFFFF"/>
                </a:solidFill>
                <a:latin typeface="Cambria" panose="02040503050406030204" pitchFamily="18" charset="0"/>
              </a:rPr>
              <a:t>Двухосновная предельная  кислота</a:t>
            </a:r>
          </a:p>
        </p:txBody>
      </p:sp>
      <p:sp>
        <p:nvSpPr>
          <p:cNvPr id="73" name="Pentagon 4"/>
          <p:cNvSpPr/>
          <p:nvPr/>
        </p:nvSpPr>
        <p:spPr>
          <a:xfrm>
            <a:off x="5220115" y="3143702"/>
            <a:ext cx="882815" cy="1572323"/>
          </a:xfrm>
          <a:prstGeom prst="rect">
            <a:avLst/>
          </a:prstGeom>
          <a:noFill/>
          <a:ln w="9525">
            <a:solidFill>
              <a:srgbClr val="0F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385" tIns="37385" rIns="37385" bIns="37385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75894">
              <a:lnSpc>
                <a:spcPct val="90000"/>
              </a:lnSpc>
              <a:buClr>
                <a:srgbClr val="969696"/>
              </a:buClr>
              <a:buSzPct val="110000"/>
              <a:tabLst>
                <a:tab pos="187956" algn="r"/>
                <a:tab pos="558920" algn="r"/>
                <a:tab pos="929885" algn="r"/>
                <a:tab pos="1305794" algn="r"/>
                <a:tab pos="1676759" algn="r"/>
                <a:tab pos="2047724" algn="r"/>
                <a:tab pos="2423634" algn="r"/>
                <a:tab pos="2794599" algn="r"/>
                <a:tab pos="3165564" algn="r"/>
                <a:tab pos="3541474" algn="r"/>
              </a:tabLst>
              <a:defRPr/>
            </a:pPr>
            <a:endParaRPr lang="ru-RU" sz="675" noProof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62016" y="3084882"/>
            <a:ext cx="602786" cy="2040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defTabSz="575894">
              <a:defRPr/>
            </a:pPr>
            <a:r>
              <a:rPr lang="ru-RU" sz="600" b="1">
                <a:solidFill>
                  <a:srgbClr val="000000"/>
                </a:solidFill>
                <a:latin typeface="Cambria" panose="02040503050406030204" pitchFamily="18" charset="0"/>
              </a:rPr>
              <a:t>Композиты</a:t>
            </a:r>
          </a:p>
        </p:txBody>
      </p:sp>
      <p:cxnSp>
        <p:nvCxnSpPr>
          <p:cNvPr id="75" name="Соединительная линия уступом 74"/>
          <p:cNvCxnSpPr>
            <a:cxnSpLocks/>
            <a:endCxn id="87" idx="0"/>
          </p:cNvCxnSpPr>
          <p:nvPr/>
        </p:nvCxnSpPr>
        <p:spPr>
          <a:xfrm rot="16200000" flipH="1">
            <a:off x="2963730" y="3000720"/>
            <a:ext cx="312119" cy="14851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71" idx="3"/>
          </p:cNvCxnSpPr>
          <p:nvPr/>
        </p:nvCxnSpPr>
        <p:spPr>
          <a:xfrm>
            <a:off x="4031585" y="3234868"/>
            <a:ext cx="197570" cy="73472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72" idx="3"/>
          </p:cNvCxnSpPr>
          <p:nvPr/>
        </p:nvCxnSpPr>
        <p:spPr>
          <a:xfrm flipV="1">
            <a:off x="4030909" y="3305361"/>
            <a:ext cx="197568" cy="91266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2841657" y="3164206"/>
            <a:ext cx="571116" cy="1133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 err="1">
                <a:solidFill>
                  <a:srgbClr val="FFFFFF"/>
                </a:solidFill>
                <a:latin typeface="Cambria" panose="02040503050406030204" pitchFamily="18" charset="0"/>
              </a:rPr>
              <a:t>Этиленоксид</a:t>
            </a:r>
            <a:endParaRPr lang="ru-RU" sz="6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cxnSp>
        <p:nvCxnSpPr>
          <p:cNvPr id="98" name="Соединительная линия уступом 97"/>
          <p:cNvCxnSpPr>
            <a:cxnSpLocks/>
            <a:stCxn id="87" idx="3"/>
            <a:endCxn id="71" idx="1"/>
          </p:cNvCxnSpPr>
          <p:nvPr/>
        </p:nvCxnSpPr>
        <p:spPr>
          <a:xfrm>
            <a:off x="3412773" y="3220857"/>
            <a:ext cx="120749" cy="14011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4227802" y="3186500"/>
            <a:ext cx="571117" cy="14923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Смолы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5273741" y="3245521"/>
            <a:ext cx="783576" cy="1509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Стеклопластики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5274923" y="3450508"/>
            <a:ext cx="783576" cy="1993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Эмалевые покрытия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274923" y="3682167"/>
            <a:ext cx="783576" cy="1571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Древесноволокнистые плиты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5278353" y="3872733"/>
            <a:ext cx="783576" cy="1552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Искусственная кожа</a:t>
            </a:r>
          </a:p>
        </p:txBody>
      </p:sp>
      <p:sp>
        <p:nvSpPr>
          <p:cNvPr id="159" name="Равнобедренный треугольник 158"/>
          <p:cNvSpPr/>
          <p:nvPr/>
        </p:nvSpPr>
        <p:spPr>
          <a:xfrm rot="5400000">
            <a:off x="4569663" y="1970838"/>
            <a:ext cx="1071985" cy="81009"/>
          </a:xfrm>
          <a:prstGeom prst="triangle">
            <a:avLst/>
          </a:prstGeom>
          <a:solidFill>
            <a:srgbClr val="118AA7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endParaRPr lang="ru-RU" sz="788" err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3941050" y="1239286"/>
            <a:ext cx="2285491" cy="1788356"/>
          </a:xfrm>
          <a:prstGeom prst="roundRect">
            <a:avLst>
              <a:gd name="adj" fmla="val 2747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2056">
              <a:defRPr/>
            </a:pPr>
            <a:endParaRPr lang="ru-RU" sz="12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1312" y="4731951"/>
            <a:ext cx="8198427" cy="466393"/>
            <a:chOff x="67455" y="8832687"/>
            <a:chExt cx="15303731" cy="870602"/>
          </a:xfrm>
        </p:grpSpPr>
        <p:sp>
          <p:nvSpPr>
            <p:cNvPr id="6" name="Текст 1"/>
            <p:cNvSpPr txBox="1">
              <a:spLocks/>
            </p:cNvSpPr>
            <p:nvPr/>
          </p:nvSpPr>
          <p:spPr>
            <a:xfrm>
              <a:off x="67951" y="8832687"/>
              <a:ext cx="6987462" cy="637058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None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Wingdings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225"/>
                </a:spcBef>
                <a:buClr>
                  <a:srgbClr val="7A1600"/>
                </a:buClr>
                <a:defRPr/>
              </a:pPr>
              <a:r>
                <a:rPr lang="ru-RU" sz="450" b="1">
                  <a:solidFill>
                    <a:srgbClr val="000000"/>
                  </a:solidFill>
                  <a:latin typeface="Cambria" panose="02040503050406030204" pitchFamily="18" charset="0"/>
                </a:rPr>
                <a:t>Примечание: </a:t>
              </a:r>
            </a:p>
            <a:p>
              <a:pPr defTabSz="685800">
                <a:spcBef>
                  <a:spcPts val="225"/>
                </a:spcBef>
                <a:buClr>
                  <a:srgbClr val="7A1600"/>
                </a:buClr>
                <a:defRPr/>
              </a:pPr>
              <a:r>
                <a:rPr lang="ru-RU" sz="450" b="1">
                  <a:solidFill>
                    <a:srgbClr val="000000"/>
                  </a:solidFill>
                  <a:latin typeface="Cambria" panose="02040503050406030204" pitchFamily="18" charset="0"/>
                </a:rPr>
                <a:t>Сополимеры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 – связанные мономеры; </a:t>
              </a:r>
            </a:p>
            <a:p>
              <a:pPr defTabSz="685800">
                <a:spcBef>
                  <a:spcPts val="225"/>
                </a:spcBef>
                <a:buClr>
                  <a:srgbClr val="7A1600"/>
                </a:buClr>
                <a:defRPr/>
              </a:pPr>
              <a:r>
                <a:rPr lang="ru-RU" sz="450" b="1">
                  <a:solidFill>
                    <a:srgbClr val="000000"/>
                  </a:solidFill>
                  <a:latin typeface="Cambria" panose="02040503050406030204" pitchFamily="18" charset="0"/>
                </a:rPr>
                <a:t>Композиты 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– многокомпонентные материалы, состоящие из матрицы химически разнородных компонентов; </a:t>
              </a:r>
            </a:p>
          </p:txBody>
        </p:sp>
        <p:sp>
          <p:nvSpPr>
            <p:cNvPr id="79" name="Текст 1"/>
            <p:cNvSpPr txBox="1">
              <a:spLocks/>
            </p:cNvSpPr>
            <p:nvPr/>
          </p:nvSpPr>
          <p:spPr>
            <a:xfrm>
              <a:off x="67455" y="9387028"/>
              <a:ext cx="15303731" cy="31626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None/>
                <a:defRPr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Wingdings" pitchFamily="2" charset="2"/>
                <a:buChar char="§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spcBef>
                  <a:spcPts val="300"/>
                </a:spcBef>
                <a:buClr>
                  <a:schemeClr val="tx2"/>
                </a:buClr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spcBef>
                  <a:spcPts val="225"/>
                </a:spcBef>
                <a:buClr>
                  <a:srgbClr val="7A1600"/>
                </a:buClr>
                <a:defRPr/>
              </a:pP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ВТХ – бензол, толуол и прочие ароматические соединения</a:t>
              </a:r>
              <a:r>
                <a:rPr lang="en-US" sz="450">
                  <a:solidFill>
                    <a:srgbClr val="000000"/>
                  </a:solidFill>
                  <a:latin typeface="Cambria" panose="02040503050406030204" pitchFamily="18" charset="0"/>
                </a:rPr>
                <a:t>;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 ПЭ – полиэтилен; ПП – полипропилен; ПС – полистирол</a:t>
              </a:r>
              <a:r>
                <a:rPr lang="en-US" sz="450">
                  <a:solidFill>
                    <a:srgbClr val="000000"/>
                  </a:solidFill>
                  <a:latin typeface="Cambria" panose="02040503050406030204" pitchFamily="18" charset="0"/>
                </a:rPr>
                <a:t>;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 ПВХ – поливинилхлорид; ПЭТФ – полиэтилентерефталат; АБС – акрилонитрилбутадиенстирол; ПУ – полиуретан</a:t>
              </a:r>
              <a:r>
                <a:rPr lang="en-US" sz="450">
                  <a:solidFill>
                    <a:srgbClr val="000000"/>
                  </a:solidFill>
                  <a:latin typeface="Cambria" panose="02040503050406030204" pitchFamily="18" charset="0"/>
                </a:rPr>
                <a:t>; 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ПА – полиамид</a:t>
              </a:r>
              <a:r>
                <a:rPr lang="en-US" sz="450">
                  <a:solidFill>
                    <a:srgbClr val="000000"/>
                  </a:solidFill>
                  <a:latin typeface="Cambria" panose="02040503050406030204" pitchFamily="18" charset="0"/>
                </a:rPr>
                <a:t>; </a:t>
              </a:r>
              <a:r>
                <a:rPr lang="ru-RU" sz="450">
                  <a:solidFill>
                    <a:srgbClr val="000000"/>
                  </a:solidFill>
                  <a:latin typeface="Cambria" panose="02040503050406030204" pitchFamily="18" charset="0"/>
                </a:rPr>
                <a:t>ПММП – полимер метилметакрилата</a:t>
              </a:r>
            </a:p>
          </p:txBody>
        </p:sp>
      </p:grpSp>
      <p:sp>
        <p:nvSpPr>
          <p:cNvPr id="80" name="Равнобедренный треугольник 79"/>
          <p:cNvSpPr/>
          <p:nvPr/>
        </p:nvSpPr>
        <p:spPr>
          <a:xfrm rot="5400000">
            <a:off x="6017329" y="3903888"/>
            <a:ext cx="619471" cy="50750"/>
          </a:xfrm>
          <a:prstGeom prst="triangle">
            <a:avLst/>
          </a:prstGeom>
          <a:solidFill>
            <a:srgbClr val="118AA7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endParaRPr lang="ru-RU" sz="788" err="1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69734" y="4081950"/>
            <a:ext cx="783576" cy="1571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Углепластики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275026" y="4302807"/>
            <a:ext cx="783576" cy="1571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 err="1">
                <a:solidFill>
                  <a:srgbClr val="FFFFFF"/>
                </a:solidFill>
                <a:latin typeface="Cambria" panose="02040503050406030204" pitchFamily="18" charset="0"/>
              </a:rPr>
              <a:t>Боропластики</a:t>
            </a:r>
            <a:endParaRPr lang="ru-RU" sz="6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38982" y="3585698"/>
            <a:ext cx="498063" cy="1356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450">
                <a:solidFill>
                  <a:srgbClr val="FFFFFF"/>
                </a:solidFill>
                <a:latin typeface="Cambria" panose="02040503050406030204" pitchFamily="18" charset="0"/>
              </a:rPr>
              <a:t>Формальдегид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536408" y="3746590"/>
            <a:ext cx="498063" cy="1356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525">
                <a:solidFill>
                  <a:srgbClr val="FFFFFF"/>
                </a:solidFill>
                <a:latin typeface="Cambria" panose="02040503050406030204" pitchFamily="18" charset="0"/>
              </a:rPr>
              <a:t>Фенол</a:t>
            </a:r>
          </a:p>
        </p:txBody>
      </p:sp>
      <p:cxnSp>
        <p:nvCxnSpPr>
          <p:cNvPr id="90" name="Соединительная линия уступом 89"/>
          <p:cNvCxnSpPr>
            <a:cxnSpLocks/>
          </p:cNvCxnSpPr>
          <p:nvPr/>
        </p:nvCxnSpPr>
        <p:spPr>
          <a:xfrm>
            <a:off x="4031503" y="3643181"/>
            <a:ext cx="197570" cy="93123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89" idx="3"/>
          </p:cNvCxnSpPr>
          <p:nvPr/>
        </p:nvCxnSpPr>
        <p:spPr>
          <a:xfrm flipV="1">
            <a:off x="4034472" y="3736241"/>
            <a:ext cx="194602" cy="78183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532250" y="3907227"/>
            <a:ext cx="498063" cy="1356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525" err="1">
                <a:solidFill>
                  <a:srgbClr val="FFFFFF"/>
                </a:solidFill>
                <a:latin typeface="Cambria" panose="02040503050406030204" pitchFamily="18" charset="0"/>
              </a:rPr>
              <a:t>Эпоксиды</a:t>
            </a:r>
            <a:endParaRPr lang="ru-RU" sz="525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cxnSp>
        <p:nvCxnSpPr>
          <p:cNvPr id="99" name="Соединительная линия уступом 98"/>
          <p:cNvCxnSpPr>
            <a:stCxn id="89" idx="3"/>
          </p:cNvCxnSpPr>
          <p:nvPr/>
        </p:nvCxnSpPr>
        <p:spPr>
          <a:xfrm>
            <a:off x="4034471" y="3814424"/>
            <a:ext cx="193410" cy="90201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ная линия уступом 101"/>
          <p:cNvCxnSpPr>
            <a:stCxn id="92" idx="3"/>
          </p:cNvCxnSpPr>
          <p:nvPr/>
        </p:nvCxnSpPr>
        <p:spPr>
          <a:xfrm flipV="1">
            <a:off x="4030314" y="3904689"/>
            <a:ext cx="202918" cy="70371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3526795" y="4131358"/>
            <a:ext cx="498063" cy="1587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375">
                <a:solidFill>
                  <a:srgbClr val="FFFFFF"/>
                </a:solidFill>
                <a:latin typeface="Cambria" panose="02040503050406030204" pitchFamily="18" charset="0"/>
              </a:rPr>
              <a:t>Ненасыщенные дикарбоновые кислоты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526571" y="4306698"/>
            <a:ext cx="498063" cy="1356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525">
                <a:solidFill>
                  <a:srgbClr val="FFFFFF"/>
                </a:solidFill>
                <a:latin typeface="Cambria" panose="02040503050406030204" pitchFamily="18" charset="0"/>
              </a:rPr>
              <a:t>Спирты</a:t>
            </a:r>
          </a:p>
        </p:txBody>
      </p:sp>
      <p:cxnSp>
        <p:nvCxnSpPr>
          <p:cNvPr id="115" name="Соединительная линия уступом 114"/>
          <p:cNvCxnSpPr>
            <a:stCxn id="112" idx="3"/>
          </p:cNvCxnSpPr>
          <p:nvPr/>
        </p:nvCxnSpPr>
        <p:spPr>
          <a:xfrm>
            <a:off x="4024858" y="4210746"/>
            <a:ext cx="202099" cy="86695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>
            <a:stCxn id="114" idx="3"/>
          </p:cNvCxnSpPr>
          <p:nvPr/>
        </p:nvCxnSpPr>
        <p:spPr>
          <a:xfrm flipV="1">
            <a:off x="4024634" y="4297441"/>
            <a:ext cx="197489" cy="77090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3526571" y="4520886"/>
            <a:ext cx="498063" cy="13566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>
                <a:solidFill>
                  <a:srgbClr val="FFFFFF"/>
                </a:solidFill>
                <a:latin typeface="Cambria" panose="02040503050406030204" pitchFamily="18" charset="0"/>
              </a:rPr>
              <a:t>Стирол</a:t>
            </a:r>
          </a:p>
        </p:txBody>
      </p:sp>
      <p:cxnSp>
        <p:nvCxnSpPr>
          <p:cNvPr id="124" name="Соединительная линия уступом 123"/>
          <p:cNvCxnSpPr>
            <a:stCxn id="123" idx="3"/>
          </p:cNvCxnSpPr>
          <p:nvPr/>
        </p:nvCxnSpPr>
        <p:spPr>
          <a:xfrm>
            <a:off x="4024635" y="4588720"/>
            <a:ext cx="196217" cy="993"/>
          </a:xfrm>
          <a:prstGeom prst="bentConnector3">
            <a:avLst>
              <a:gd name="adj1" fmla="val 50000"/>
            </a:avLst>
          </a:prstGeom>
          <a:ln>
            <a:solidFill>
              <a:srgbClr val="0F87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5269734" y="4518831"/>
            <a:ext cx="783576" cy="1571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00" err="1">
                <a:solidFill>
                  <a:srgbClr val="FFFFFF"/>
                </a:solidFill>
                <a:latin typeface="Cambria" panose="02040503050406030204" pitchFamily="18" charset="0"/>
              </a:rPr>
              <a:t>Органоплстики</a:t>
            </a:r>
            <a:endParaRPr lang="ru-RU" sz="6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B5FD16B1-8C0E-4E21-B100-970291D84ED4}"/>
              </a:ext>
            </a:extLst>
          </p:cNvPr>
          <p:cNvSpPr/>
          <p:nvPr/>
        </p:nvSpPr>
        <p:spPr>
          <a:xfrm>
            <a:off x="579317" y="133043"/>
            <a:ext cx="8286758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b="1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Нефтегазохимия – глубокие переделы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5DE6C8-40C1-4165-98F6-0C247B2FF7C8}"/>
              </a:ext>
            </a:extLst>
          </p:cNvPr>
          <p:cNvSpPr/>
          <p:nvPr/>
        </p:nvSpPr>
        <p:spPr>
          <a:xfrm>
            <a:off x="2041351" y="1961580"/>
            <a:ext cx="588123" cy="243027"/>
          </a:xfrm>
          <a:prstGeom prst="rect">
            <a:avLst/>
          </a:prstGeom>
          <a:solidFill>
            <a:srgbClr val="0F87B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40500" rIns="40500" bIns="40500" rtlCol="0" anchor="ctr"/>
          <a:lstStyle/>
          <a:p>
            <a:pPr algn="ctr" defTabSz="575894">
              <a:defRPr/>
            </a:pPr>
            <a:r>
              <a:rPr lang="ru-RU" sz="675">
                <a:solidFill>
                  <a:srgbClr val="FFFFFF"/>
                </a:solidFill>
                <a:latin typeface="Cambria" panose="02040503050406030204" pitchFamily="18" charset="0"/>
              </a:rPr>
              <a:t>Бутан</a:t>
            </a:r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44F72097-D2C5-458D-B0DB-722F9DC9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506" y="1136828"/>
            <a:ext cx="1754298" cy="353569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square" lIns="20250" tIns="20250" rIns="20250" bIns="20250">
            <a:spAutoFit/>
          </a:bodyPr>
          <a:lstStyle/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en-US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EVA</a:t>
            </a: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Автомобилестроение, строительство</a:t>
            </a: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Обувная промышленность</a:t>
            </a: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Изоляция кабелей, выдувные детали, профили, детали уплотнителей, клеи-расплавы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ru-RU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en-US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EPM</a:t>
            </a:r>
            <a:endParaRPr lang="ru-RU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Уплотнение стекол, входных дверей, трубках, шлангах</a:t>
            </a: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Прокладки, ремни, электрическая изоляция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ru-RU" altLang="ja-JP" sz="600" b="1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en-US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PPCP</a:t>
            </a:r>
            <a:endParaRPr lang="ru-RU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Корпусные детали оргтехники</a:t>
            </a: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Корпуса бампера, аккумуляторов автомобилей</a:t>
            </a:r>
          </a:p>
          <a:p>
            <a:pPr indent="-192897"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b="1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Упаковка и контейнеры</a:t>
            </a: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Бутылки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пищевые контейнеры, упаковочные материалы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Полиэтилен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полипропилен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ПЭТ</a:t>
            </a:r>
            <a:endParaRPr lang="en-US" altLang="ja-JP" sz="600" b="1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64298" lvl="1"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Краски и покрытия</a:t>
            </a: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Автомобильные покрытия, покрытия для электроники, промышленные покрытия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Полиуретан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полипропилен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акрил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винил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Текстиль</a:t>
            </a:r>
            <a:endParaRPr lang="en-US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marL="133064" lvl="1" indent="-68764" defTabSz="575894">
              <a:lnSpc>
                <a:spcPct val="88000"/>
              </a:lnSpc>
              <a:buClr>
                <a:srgbClr val="7A1600"/>
              </a:buClr>
              <a:buFontTx/>
              <a:buChar char="•"/>
              <a:defRPr/>
            </a:pP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Одежда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спецодежда</a:t>
            </a:r>
            <a:r>
              <a:rPr lang="en-US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, </a:t>
            </a:r>
            <a:r>
              <a:rPr lang="ru-RU" altLang="ja-JP" sz="600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стропы</a:t>
            </a:r>
            <a:endParaRPr lang="en-US" altLang="ja-JP" sz="600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88000"/>
              </a:lnSpc>
              <a:buClr>
                <a:srgbClr val="7A1600"/>
              </a:buClr>
              <a:defRPr/>
            </a:pPr>
            <a:endParaRPr lang="ru-RU" altLang="ja-JP" sz="600" b="1" u="sng" dirty="0">
              <a:solidFill>
                <a:srgbClr val="000000"/>
              </a:solidFill>
              <a:latin typeface="Cambria" panose="02040503050406030204" pitchFamily="18" charset="0"/>
              <a:ea typeface="Arial Cyrillic"/>
              <a:cs typeface="Arial Cyrillic"/>
            </a:endParaRP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Космическая и авиационная техника</a:t>
            </a: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Машиностроение</a:t>
            </a: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Строительство</a:t>
            </a: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Судостроение</a:t>
            </a: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Бытовые предметы</a:t>
            </a:r>
          </a:p>
          <a:p>
            <a:pPr defTabSz="575894">
              <a:lnSpc>
                <a:spcPct val="150000"/>
              </a:lnSpc>
              <a:buClr>
                <a:srgbClr val="7A1600"/>
              </a:buClr>
              <a:defRPr/>
            </a:pPr>
            <a:r>
              <a:rPr lang="ru-RU" altLang="ja-JP" sz="600" b="1" u="sng" dirty="0">
                <a:solidFill>
                  <a:srgbClr val="000000"/>
                </a:solidFill>
                <a:latin typeface="Cambria" panose="02040503050406030204" pitchFamily="18" charset="0"/>
                <a:ea typeface="Arial Cyrillic"/>
                <a:cs typeface="Arial Cyrillic"/>
              </a:rPr>
              <a:t>Мебель</a:t>
            </a:r>
          </a:p>
        </p:txBody>
      </p:sp>
      <p:pic>
        <p:nvPicPr>
          <p:cNvPr id="85" name="Picture 2" descr="http://www.nipt.kz/templates/Default/images/logo.png">
            <a:extLst>
              <a:ext uri="{FF2B5EF4-FFF2-40B4-BE49-F238E27FC236}">
                <a16:creationId xmlns:a16="http://schemas.microsoft.com/office/drawing/2014/main" id="{7B6B4393-479A-4C98-8D23-99360265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6" y="-71869"/>
            <a:ext cx="516605" cy="8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4">
            <a:extLst>
              <a:ext uri="{FF2B5EF4-FFF2-40B4-BE49-F238E27FC236}">
                <a16:creationId xmlns:a16="http://schemas.microsoft.com/office/drawing/2014/main" id="{C5224CA1-15EC-4BC8-AD8F-A79721811DE0}"/>
              </a:ext>
            </a:extLst>
          </p:cNvPr>
          <p:cNvCxnSpPr>
            <a:cxnSpLocks/>
          </p:cNvCxnSpPr>
          <p:nvPr/>
        </p:nvCxnSpPr>
        <p:spPr>
          <a:xfrm flipV="1">
            <a:off x="629871" y="368707"/>
            <a:ext cx="7934812" cy="55768"/>
          </a:xfrm>
          <a:prstGeom prst="line">
            <a:avLst/>
          </a:prstGeom>
          <a:noFill/>
          <a:ln w="28575" cap="flat" cmpd="sng" algn="ctr">
            <a:solidFill>
              <a:srgbClr val="35759D"/>
            </a:solidFill>
            <a:prstDash val="solid"/>
          </a:ln>
          <a:effectLst/>
        </p:spPr>
      </p:cxnSp>
      <p:sp>
        <p:nvSpPr>
          <p:cNvPr id="93" name="Номер слайда 5">
            <a:extLst>
              <a:ext uri="{FF2B5EF4-FFF2-40B4-BE49-F238E27FC236}">
                <a16:creationId xmlns:a16="http://schemas.microsoft.com/office/drawing/2014/main" id="{045755F3-CF7A-4488-9706-DF6B9E2A78D2}"/>
              </a:ext>
            </a:extLst>
          </p:cNvPr>
          <p:cNvSpPr txBox="1">
            <a:spLocks/>
          </p:cNvSpPr>
          <p:nvPr/>
        </p:nvSpPr>
        <p:spPr>
          <a:xfrm>
            <a:off x="7010400" y="4874925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r" defTabSz="91437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1E85D4D-BDB1-482A-B8DC-D6B55BFA131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9FBDC9D-F5B7-49E8-9325-4372D179483C}"/>
              </a:ext>
            </a:extLst>
          </p:cNvPr>
          <p:cNvCxnSpPr>
            <a:cxnSpLocks/>
            <a:stCxn id="125" idx="3"/>
            <a:endCxn id="73" idx="1"/>
          </p:cNvCxnSpPr>
          <p:nvPr/>
        </p:nvCxnSpPr>
        <p:spPr>
          <a:xfrm flipV="1">
            <a:off x="4798919" y="3929864"/>
            <a:ext cx="421196" cy="2814"/>
          </a:xfrm>
          <a:prstGeom prst="straightConnector1">
            <a:avLst/>
          </a:prstGeom>
          <a:solidFill>
            <a:srgbClr val="AE2C25"/>
          </a:solidFill>
          <a:ln w="9525">
            <a:solidFill>
              <a:schemeClr val="bg2"/>
            </a:solidFill>
            <a:miter lim="800000"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31934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9621773" y="6595668"/>
            <a:ext cx="2184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300" b="0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330"/>
              </a:lnSpc>
            </a:pPr>
            <a:fld id="{81D60167-4931-47E6-BA6A-407CBD079E47}" type="slidenum">
              <a:rPr lang="ru-RU" spc="-70" smtClean="0"/>
              <a:pPr marL="25400">
                <a:lnSpc>
                  <a:spcPts val="1330"/>
                </a:lnSpc>
              </a:pPr>
              <a:t>7</a:t>
            </a:fld>
            <a:endParaRPr spc="-53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FF07BD-0BF0-4DDC-90F9-D8D52C3AF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19293"/>
              </p:ext>
            </p:extLst>
          </p:nvPr>
        </p:nvGraphicFramePr>
        <p:xfrm>
          <a:off x="504264" y="256767"/>
          <a:ext cx="7879978" cy="4853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522">
                  <a:extLst>
                    <a:ext uri="{9D8B030D-6E8A-4147-A177-3AD203B41FA5}">
                      <a16:colId xmlns:a16="http://schemas.microsoft.com/office/drawing/2014/main" val="1521189344"/>
                    </a:ext>
                  </a:extLst>
                </a:gridCol>
                <a:gridCol w="906950">
                  <a:extLst>
                    <a:ext uri="{9D8B030D-6E8A-4147-A177-3AD203B41FA5}">
                      <a16:colId xmlns:a16="http://schemas.microsoft.com/office/drawing/2014/main" val="1130431820"/>
                    </a:ext>
                  </a:extLst>
                </a:gridCol>
                <a:gridCol w="1385793">
                  <a:extLst>
                    <a:ext uri="{9D8B030D-6E8A-4147-A177-3AD203B41FA5}">
                      <a16:colId xmlns:a16="http://schemas.microsoft.com/office/drawing/2014/main" val="2110627121"/>
                    </a:ext>
                  </a:extLst>
                </a:gridCol>
                <a:gridCol w="2071157">
                  <a:extLst>
                    <a:ext uri="{9D8B030D-6E8A-4147-A177-3AD203B41FA5}">
                      <a16:colId xmlns:a16="http://schemas.microsoft.com/office/drawing/2014/main" val="3532833100"/>
                    </a:ext>
                  </a:extLst>
                </a:gridCol>
                <a:gridCol w="991961">
                  <a:extLst>
                    <a:ext uri="{9D8B030D-6E8A-4147-A177-3AD203B41FA5}">
                      <a16:colId xmlns:a16="http://schemas.microsoft.com/office/drawing/2014/main" val="1714119041"/>
                    </a:ext>
                  </a:extLst>
                </a:gridCol>
                <a:gridCol w="2198595">
                  <a:extLst>
                    <a:ext uri="{9D8B030D-6E8A-4147-A177-3AD203B41FA5}">
                      <a16:colId xmlns:a16="http://schemas.microsoft.com/office/drawing/2014/main" val="1124311033"/>
                    </a:ext>
                  </a:extLst>
                </a:gridCol>
              </a:tblGrid>
              <a:tr h="443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Участник</a:t>
                      </a:r>
                      <a:endParaRPr lang="ru-RU" sz="900" dirty="0" err="1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Лого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 err="1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Проект 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Участок (га)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Выпускаемая продукция</a:t>
                      </a: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1219062493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ДЕЙСТВУЮЩИЕ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 b="1" i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2991857139"/>
                  </a:ext>
                </a:extLst>
              </a:tr>
              <a:tr h="751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1.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«Полимер Продакшн»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Производство полимерной продукции (БОПП пленка, полиэтиленовая пленка, полипропиленовые мешки)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2663848460"/>
                  </a:ext>
                </a:extLst>
              </a:tr>
              <a:tr h="78675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2.</a:t>
                      </a:r>
                    </a:p>
                  </a:txBody>
                  <a:tcPr marL="25977" marR="25977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«Эр Ликид Карабатан Тех Газы»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7" marR="25977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7" marR="25977" marT="0" marB="0"/>
                </a:tc>
                <a:tc>
                  <a:txBody>
                    <a:bodyPr/>
                    <a:lstStyle/>
                    <a:p>
                      <a:pPr marL="0" lvl="0" algn="ctr">
                        <a:spcAft>
                          <a:spcPts val="0"/>
                        </a:spcAft>
                        <a:buNone/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spcAft>
                          <a:spcPts val="0"/>
                        </a:spcAft>
                        <a:buNone/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algn="ctr">
                        <a:spcAft>
                          <a:spcPts val="0"/>
                        </a:spcAft>
                        <a:buNone/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Производство сжатого воздуха и азота</a:t>
                      </a:r>
                      <a:endParaRPr lang="ru-RU" sz="900" dirty="0">
                        <a:latin typeface="Cambria" panose="02040503050406030204" pitchFamily="18" charset="0"/>
                      </a:endParaRPr>
                    </a:p>
                  </a:txBody>
                  <a:tcPr marL="25977" marR="25977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0,54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7" marR="25977" marT="0" marB="0"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7" marR="25977" marT="0" marB="0"/>
                </a:tc>
                <a:extLst>
                  <a:ext uri="{0D108BD9-81ED-4DB2-BD59-A6C34878D82A}">
                    <a16:rowId xmlns:a16="http://schemas.microsoft.com/office/drawing/2014/main" val="96301236"/>
                  </a:ext>
                </a:extLst>
              </a:tr>
              <a:tr h="547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 gridSpan="5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СТАДИИ РЕАЛИЗАЦИИ </a:t>
                      </a:r>
                    </a:p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300" b="1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4293557397"/>
                  </a:ext>
                </a:extLst>
              </a:tr>
              <a:tr h="88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KPI Inc.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полипропилена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161,5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98484834"/>
                  </a:ext>
                </a:extLst>
              </a:tr>
              <a:tr h="88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4.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KUS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Строительство объектов инфраструктуры СЭЗ «НИНТ»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40,5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219141940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D697DB-FC08-4757-8DE6-26C7FF71EEDA}"/>
              </a:ext>
            </a:extLst>
          </p:cNvPr>
          <p:cNvSpPr/>
          <p:nvPr/>
        </p:nvSpPr>
        <p:spPr>
          <a:xfrm>
            <a:off x="2434455" y="35707"/>
            <a:ext cx="6701555" cy="240932"/>
          </a:xfrm>
          <a:prstGeom prst="rect">
            <a:avLst/>
          </a:prstGeom>
          <a:noFill/>
        </p:spPr>
        <p:txBody>
          <a:bodyPr wrap="square" lIns="55721" tIns="27861" rIns="55721" bIns="27861">
            <a:spAutoFit/>
          </a:bodyPr>
          <a:lstStyle/>
          <a:p>
            <a:r>
              <a:rPr lang="ru-RU" sz="1200" b="1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На СЭЗ «НИНТ» зарегистрировано 13 участников (проектов):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5AD064-8AAC-4591-A770-EED330D6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1337381"/>
            <a:ext cx="1129513" cy="609231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1046E8A-A1B0-4332-9024-E9C5B8B1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0" y="1317909"/>
            <a:ext cx="945481" cy="6265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605172-900F-4D2B-B96F-042E692B3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2117867"/>
            <a:ext cx="1129513" cy="540728"/>
          </a:xfrm>
          <a:prstGeom prst="rect">
            <a:avLst/>
          </a:prstGeom>
        </p:spPr>
      </p:pic>
      <p:pic>
        <p:nvPicPr>
          <p:cNvPr id="15" name="Picture 2" descr="http://www.nipt.kz/templates/Default/images/logo.png">
            <a:extLst>
              <a:ext uri="{FF2B5EF4-FFF2-40B4-BE49-F238E27FC236}">
                <a16:creationId xmlns:a16="http://schemas.microsoft.com/office/drawing/2014/main" id="{18C7B7B8-ACFA-46BB-8179-7157B661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" y="0"/>
            <a:ext cx="317707" cy="5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A65CFA-D6F8-4333-A91B-E1087BA5A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7" y="3439081"/>
            <a:ext cx="1129513" cy="67215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0328D701-BB78-4C10-81BE-8EBBF26B7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10" y="3407132"/>
            <a:ext cx="1129513" cy="73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B0206D2-B2C8-4A6C-AB80-4D8C715FFD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98" y="4364251"/>
            <a:ext cx="1129513" cy="6092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001DF84-F1FD-4607-B005-9A0F54E2CF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0" y="4364251"/>
            <a:ext cx="1129513" cy="68014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иний&#10;&#10;Автоматически созданное описание">
            <a:extLst>
              <a:ext uri="{FF2B5EF4-FFF2-40B4-BE49-F238E27FC236}">
                <a16:creationId xmlns:a16="http://schemas.microsoft.com/office/drawing/2014/main" id="{BDA09298-D09A-433C-B400-DE1BDDB8C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0" y="2073395"/>
            <a:ext cx="945481" cy="629671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0CF74FC4-F31E-484A-AB21-1E3794B4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13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9621773" y="6595668"/>
            <a:ext cx="2184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300" b="0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330"/>
              </a:lnSpc>
            </a:pPr>
            <a:fld id="{81D60167-4931-47E6-BA6A-407CBD079E47}" type="slidenum">
              <a:rPr lang="ru-RU" spc="-70" smtClean="0"/>
              <a:pPr marL="25400">
                <a:lnSpc>
                  <a:spcPts val="1330"/>
                </a:lnSpc>
              </a:pPr>
              <a:t>8</a:t>
            </a:fld>
            <a:endParaRPr spc="-53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0FF07BD-0BF0-4DDC-90F9-D8D52C3AF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1793"/>
              </p:ext>
            </p:extLst>
          </p:nvPr>
        </p:nvGraphicFramePr>
        <p:xfrm>
          <a:off x="544606" y="240932"/>
          <a:ext cx="8054787" cy="4835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930">
                  <a:extLst>
                    <a:ext uri="{9D8B030D-6E8A-4147-A177-3AD203B41FA5}">
                      <a16:colId xmlns:a16="http://schemas.microsoft.com/office/drawing/2014/main" val="1521189344"/>
                    </a:ext>
                  </a:extLst>
                </a:gridCol>
                <a:gridCol w="1079766">
                  <a:extLst>
                    <a:ext uri="{9D8B030D-6E8A-4147-A177-3AD203B41FA5}">
                      <a16:colId xmlns:a16="http://schemas.microsoft.com/office/drawing/2014/main" val="1130431820"/>
                    </a:ext>
                  </a:extLst>
                </a:gridCol>
                <a:gridCol w="1079766">
                  <a:extLst>
                    <a:ext uri="{9D8B030D-6E8A-4147-A177-3AD203B41FA5}">
                      <a16:colId xmlns:a16="http://schemas.microsoft.com/office/drawing/2014/main" val="2610169028"/>
                    </a:ext>
                  </a:extLst>
                </a:gridCol>
                <a:gridCol w="2904265">
                  <a:extLst>
                    <a:ext uri="{9D8B030D-6E8A-4147-A177-3AD203B41FA5}">
                      <a16:colId xmlns:a16="http://schemas.microsoft.com/office/drawing/2014/main" val="224121126"/>
                    </a:ext>
                  </a:extLst>
                </a:gridCol>
                <a:gridCol w="981738">
                  <a:extLst>
                    <a:ext uri="{9D8B030D-6E8A-4147-A177-3AD203B41FA5}">
                      <a16:colId xmlns:a16="http://schemas.microsoft.com/office/drawing/2014/main" val="1714119041"/>
                    </a:ext>
                  </a:extLst>
                </a:gridCol>
                <a:gridCol w="1685322">
                  <a:extLst>
                    <a:ext uri="{9D8B030D-6E8A-4147-A177-3AD203B41FA5}">
                      <a16:colId xmlns:a16="http://schemas.microsoft.com/office/drawing/2014/main" val="1177224038"/>
                    </a:ext>
                  </a:extLst>
                </a:gridCol>
              </a:tblGrid>
              <a:tr h="409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СТАДИИ ПРОЕКТИРОВАНИЯ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600" i="1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3264879419"/>
                  </a:ext>
                </a:extLst>
              </a:tr>
              <a:tr h="491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5.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KLPE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en-US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полиэтилена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166,9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3377023466"/>
                  </a:ext>
                </a:extLst>
              </a:tr>
              <a:tr h="457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6.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Karabatan Chemical Corporation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строительству газофракционирующего завода по выпуску пропана, бутана и синтетического природного газа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69,5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1444689474"/>
                  </a:ext>
                </a:extLst>
              </a:tr>
              <a:tr h="49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Global Chemical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каустической соды, соляной кислоты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2754619597"/>
                  </a:ext>
                </a:extLst>
              </a:tr>
              <a:tr h="472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8.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«Дала-</a:t>
                      </a:r>
                      <a:r>
                        <a:rPr lang="ru-RU" sz="9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Экос</a:t>
                      </a: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СП»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строительству завода по производству </a:t>
                      </a:r>
                      <a:r>
                        <a:rPr lang="ru-RU" sz="900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серополимера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3,0093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3492978635"/>
                  </a:ext>
                </a:extLst>
              </a:tr>
              <a:tr h="477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dirty="0">
                          <a:effectLst/>
                          <a:latin typeface="Cambria" panose="02040503050406030204" pitchFamily="18" charset="0"/>
                        </a:rPr>
                        <a:t>9.</a:t>
                      </a: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ТОО «</a:t>
                      </a:r>
                      <a:r>
                        <a:rPr lang="en-US" sz="9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Westgasoil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en-US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метанола и олефинов</a:t>
                      </a:r>
                      <a:r>
                        <a:rPr lang="en-US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1127540522"/>
                  </a:ext>
                </a:extLst>
              </a:tr>
              <a:tr h="49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kk-KZ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ТОО «HQ Rubber prod. </a:t>
                      </a:r>
                      <a:r>
                        <a:rPr lang="kk-KZ" sz="9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9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dist</a:t>
                      </a:r>
                      <a:r>
                        <a:rPr lang="en-US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r.</a:t>
                      </a:r>
                      <a:r>
                        <a:rPr lang="kk-KZ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endParaRPr lang="en-US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«пропана и бутана, сжиженные </a:t>
                      </a:r>
                      <a:r>
                        <a:rPr lang="ru-RU" sz="900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газы</a:t>
                      </a: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1893039330"/>
                  </a:ext>
                </a:extLst>
              </a:tr>
              <a:tr h="484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11.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ТОО «Бутадиен»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бутадиена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73 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144178185"/>
                  </a:ext>
                </a:extLst>
              </a:tr>
              <a:tr h="460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ТОО «АТЫРАУ НЕФТЕХИМ»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производству полимеров в первичных формах из углеводородного сырья 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106,3649 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2611799953"/>
                  </a:ext>
                </a:extLst>
              </a:tr>
              <a:tr h="5456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ТОО «</a:t>
                      </a:r>
                      <a:r>
                        <a:rPr lang="ru-RU" sz="900" b="1" i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РенЭлл</a:t>
                      </a:r>
                      <a:r>
                        <a:rPr lang="ru-RU" sz="9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Атырау»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Проект по строительство многопрофильной больницы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Оформляется участок 10,8660 га</a:t>
                      </a:r>
                    </a:p>
                  </a:txBody>
                  <a:tcPr marL="25978" marR="259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5978" marR="25978" marT="0" marB="0"/>
                </a:tc>
                <a:extLst>
                  <a:ext uri="{0D108BD9-81ED-4DB2-BD59-A6C34878D82A}">
                    <a16:rowId xmlns:a16="http://schemas.microsoft.com/office/drawing/2014/main" val="741176851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D697DB-FC08-4757-8DE6-26C7FF71EEDA}"/>
              </a:ext>
            </a:extLst>
          </p:cNvPr>
          <p:cNvSpPr/>
          <p:nvPr/>
        </p:nvSpPr>
        <p:spPr>
          <a:xfrm>
            <a:off x="2158628" y="0"/>
            <a:ext cx="5465855" cy="240932"/>
          </a:xfrm>
          <a:prstGeom prst="rect">
            <a:avLst/>
          </a:prstGeom>
          <a:noFill/>
        </p:spPr>
        <p:txBody>
          <a:bodyPr wrap="square" lIns="55721" tIns="27861" rIns="55721" bIns="27861">
            <a:spAutoFit/>
          </a:bodyPr>
          <a:lstStyle/>
          <a:p>
            <a:r>
              <a:rPr lang="ru-RU" sz="1200" b="1" dirty="0">
                <a:solidFill>
                  <a:srgbClr val="35759D"/>
                </a:solidFill>
                <a:latin typeface="Cambria" panose="02040503050406030204" pitchFamily="18" charset="0"/>
                <a:cs typeface="Arial" pitchFamily="34" charset="0"/>
              </a:rPr>
              <a:t>На СЭЗ «НИНТ» зарегистрировано 13 участников (проектов):</a:t>
            </a:r>
          </a:p>
        </p:txBody>
      </p:sp>
      <p:pic>
        <p:nvPicPr>
          <p:cNvPr id="5" name="Picture 2" descr="http://www.nipt.kz/templates/Default/images/logo.png">
            <a:extLst>
              <a:ext uri="{FF2B5EF4-FFF2-40B4-BE49-F238E27FC236}">
                <a16:creationId xmlns:a16="http://schemas.microsoft.com/office/drawing/2014/main" id="{7C5C2E59-6B5E-4ADB-95CC-289350D8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5" y="0"/>
            <a:ext cx="317707" cy="5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A30B0B-3A43-4B0E-9F37-3CB140CA7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2" y="733299"/>
            <a:ext cx="902840" cy="428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внутренний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36DE4E72-B225-402F-B259-002DA7BE4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2" y="725865"/>
            <a:ext cx="902840" cy="42884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02174F2-8BD1-483C-BFFC-0D1AAC42C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2" y="1195535"/>
            <a:ext cx="902840" cy="4426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321B38-693E-4989-B90F-2C2BA5006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1671530"/>
            <a:ext cx="885216" cy="4426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0C3944-E366-4DEF-8D46-188F23A362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2" y="1677854"/>
            <a:ext cx="902841" cy="42885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516E1C-F620-4C6A-A805-70C30B6130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2181180"/>
            <a:ext cx="885216" cy="44260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кала, внешний, природ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4C4A3F65-6001-40AC-AC59-31CB44E44B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2" y="2176170"/>
            <a:ext cx="902840" cy="428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20FEF5B-1A58-4160-8FB4-59A5AA4421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2646291"/>
            <a:ext cx="885216" cy="42884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7DD686D-D551-4090-AD8C-7FC864DCD7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3145988"/>
            <a:ext cx="885216" cy="42884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18F49B7E-71DD-4E37-92D5-D1FA7E8716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2" y="3111382"/>
            <a:ext cx="902841" cy="42885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36A602-23CD-407D-838B-88BC0FE0C2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3609434"/>
            <a:ext cx="885216" cy="4426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124E7FF-2C0B-4E7B-8F49-B691FAD008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4085420"/>
            <a:ext cx="885216" cy="4426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1D2698-6AB2-4307-BAE5-F64D70C535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6" y="4584051"/>
            <a:ext cx="885216" cy="44260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дание, внешний, небо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AEEAA60D-7E98-4D7F-BD56-3C2F251972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3" y="4584447"/>
            <a:ext cx="902840" cy="4426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, волна&#10;&#10;Автоматически созданное описание">
            <a:extLst>
              <a:ext uri="{FF2B5EF4-FFF2-40B4-BE49-F238E27FC236}">
                <a16:creationId xmlns:a16="http://schemas.microsoft.com/office/drawing/2014/main" id="{AB76830E-6081-43C1-A026-F2CC9DDED4C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66" y="4098897"/>
            <a:ext cx="885216" cy="4007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0F2216DF-786F-4269-9F84-43FD885042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1" y="1210248"/>
            <a:ext cx="902841" cy="428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A6BB2-425A-4189-921C-3DDF5DE24E6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 b="13177"/>
          <a:stretch/>
        </p:blipFill>
        <p:spPr>
          <a:xfrm>
            <a:off x="7280241" y="2640746"/>
            <a:ext cx="902839" cy="422442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1FBE826-26C6-4B7A-9B54-F737B4FF08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0" y="3588426"/>
            <a:ext cx="902840" cy="442609"/>
          </a:xfrm>
          <a:prstGeom prst="rect">
            <a:avLst/>
          </a:prstGeom>
        </p:spPr>
      </p:pic>
      <p:sp>
        <p:nvSpPr>
          <p:cNvPr id="29" name="Номер слайда 5">
            <a:extLst>
              <a:ext uri="{FF2B5EF4-FFF2-40B4-BE49-F238E27FC236}">
                <a16:creationId xmlns:a16="http://schemas.microsoft.com/office/drawing/2014/main" id="{D0AFDFBA-8F8F-41B0-ACF3-AB52782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3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AC7BB-6038-4F73-BD55-CF0BF5731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26"/>
          <a:stretch/>
        </p:blipFill>
        <p:spPr>
          <a:xfrm>
            <a:off x="2641759" y="23712"/>
            <a:ext cx="6502241" cy="5119788"/>
          </a:xfrm>
          <a:prstGeom prst="rect">
            <a:avLst/>
          </a:prstGeom>
        </p:spPr>
      </p:pic>
      <p:grpSp>
        <p:nvGrpSpPr>
          <p:cNvPr id="14" name="Группа 2">
            <a:extLst>
              <a:ext uri="{FF2B5EF4-FFF2-40B4-BE49-F238E27FC236}">
                <a16:creationId xmlns:a16="http://schemas.microsoft.com/office/drawing/2014/main" id="{ED682184-51AE-4B08-8B27-BF898FB82E26}"/>
              </a:ext>
            </a:extLst>
          </p:cNvPr>
          <p:cNvGrpSpPr/>
          <p:nvPr/>
        </p:nvGrpSpPr>
        <p:grpSpPr>
          <a:xfrm>
            <a:off x="107382" y="1689872"/>
            <a:ext cx="4637862" cy="825720"/>
            <a:chOff x="1960230" y="3175807"/>
            <a:chExt cx="5350213" cy="882359"/>
          </a:xfrm>
        </p:grpSpPr>
        <p:sp>
          <p:nvSpPr>
            <p:cNvPr id="15" name="Прямоугольник 24">
              <a:extLst>
                <a:ext uri="{FF2B5EF4-FFF2-40B4-BE49-F238E27FC236}">
                  <a16:creationId xmlns:a16="http://schemas.microsoft.com/office/drawing/2014/main" id="{C41D3B31-25D6-4164-8D27-CAF09A290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337" y="3182641"/>
              <a:ext cx="4996106" cy="80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 anchor="t">
              <a:spAutoFit/>
            </a:bodyPr>
            <a:lstStyle/>
            <a:p>
              <a:pPr marL="118110" indent="-118110">
                <a:spcBef>
                  <a:spcPts val="164"/>
                </a:spcBef>
              </a:pPr>
              <a:r>
                <a:rPr lang="ru-RU" sz="10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Общая территория площадки: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                            1 491,24 га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 marL="118110" indent="-118110">
                <a:spcBef>
                  <a:spcPts val="164"/>
                </a:spcBef>
                <a:buFont typeface="Arial" charset="0"/>
                <a:buChar char="•"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Под инфраструктуру:	     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                            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691,29 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га</a:t>
              </a:r>
            </a:p>
            <a:p>
              <a:pPr marL="118110" indent="-118110">
                <a:spcBef>
                  <a:spcPts val="164"/>
                </a:spcBef>
                <a:buFont typeface="Arial" charset="0"/>
                <a:buChar char="•"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Под проекты (участникам)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: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                                     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799,95 га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>
                <a:spcBef>
                  <a:spcPts val="164"/>
                </a:spcBef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   </a:t>
              </a: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Выделенная участникам территория</a:t>
              </a:r>
              <a:r>
                <a:rPr lang="en-US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:</a:t>
              </a: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  </a:t>
              </a:r>
              <a:r>
                <a:rPr lang="en-US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 </a:t>
              </a: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              </a:t>
              </a:r>
              <a:r>
                <a:rPr lang="en-US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685</a:t>
              </a: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,</a:t>
              </a:r>
              <a:r>
                <a:rPr lang="en-US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9 </a:t>
              </a:r>
              <a:r>
                <a:rPr lang="kk-KZ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га</a:t>
              </a:r>
              <a:endParaRPr lang="ru-RU" sz="1000" i="1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16" name="Скругленный прямоугольник 24">
              <a:extLst>
                <a:ext uri="{FF2B5EF4-FFF2-40B4-BE49-F238E27FC236}">
                  <a16:creationId xmlns:a16="http://schemas.microsoft.com/office/drawing/2014/main" id="{58B00C27-073E-4597-BBB2-E04D497BF96D}"/>
                </a:ext>
              </a:extLst>
            </p:cNvPr>
            <p:cNvSpPr/>
            <p:nvPr/>
          </p:nvSpPr>
          <p:spPr>
            <a:xfrm>
              <a:off x="1960230" y="3175807"/>
              <a:ext cx="4989973" cy="882359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http://www.collierscanada.com/~/media/Images/Offices/Saskatoon/land-icon-2.ashx">
              <a:extLst>
                <a:ext uri="{FF2B5EF4-FFF2-40B4-BE49-F238E27FC236}">
                  <a16:creationId xmlns:a16="http://schemas.microsoft.com/office/drawing/2014/main" id="{77790708-F08F-4B59-AB3A-614BA83C1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60" y="3416619"/>
              <a:ext cx="444196" cy="410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E854F44-13A6-400F-BCCF-8C0C754D610D}"/>
              </a:ext>
            </a:extLst>
          </p:cNvPr>
          <p:cNvGrpSpPr/>
          <p:nvPr/>
        </p:nvGrpSpPr>
        <p:grpSpPr>
          <a:xfrm>
            <a:off x="107382" y="2978606"/>
            <a:ext cx="3523238" cy="1516249"/>
            <a:chOff x="6072724" y="3323690"/>
            <a:chExt cx="4745676" cy="1328812"/>
          </a:xfrm>
        </p:grpSpPr>
        <p:sp>
          <p:nvSpPr>
            <p:cNvPr id="29" name="Скругленный прямоугольник 56">
              <a:extLst>
                <a:ext uri="{FF2B5EF4-FFF2-40B4-BE49-F238E27FC236}">
                  <a16:creationId xmlns:a16="http://schemas.microsoft.com/office/drawing/2014/main" id="{94703751-7A24-4D35-A52D-D27FAE3820DF}"/>
                </a:ext>
              </a:extLst>
            </p:cNvPr>
            <p:cNvSpPr/>
            <p:nvPr/>
          </p:nvSpPr>
          <p:spPr>
            <a:xfrm>
              <a:off x="6072724" y="3323690"/>
              <a:ext cx="4691296" cy="132881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  <a:alpha val="4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152" tIns="31577" rIns="63152" bIns="31577" rtlCol="0" anchor="ctr"/>
            <a:lstStyle/>
            <a:p>
              <a:pPr algn="ctr"/>
              <a:endParaRPr lang="ru-RU" sz="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рямоугольник 24">
              <a:extLst>
                <a:ext uri="{FF2B5EF4-FFF2-40B4-BE49-F238E27FC236}">
                  <a16:creationId xmlns:a16="http://schemas.microsoft.com/office/drawing/2014/main" id="{1226D355-0A19-46BD-9A4B-FCCB2F35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2069" y="3386764"/>
              <a:ext cx="4496331" cy="113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3152" tIns="31577" rIns="63152" bIns="31577" anchor="t">
              <a:spAutoFit/>
            </a:bodyPr>
            <a:lstStyle/>
            <a:p>
              <a:pPr marL="118110" indent="-118110">
                <a:spcBef>
                  <a:spcPts val="164"/>
                </a:spcBef>
              </a:pPr>
              <a:endParaRPr lang="ru-RU" sz="1000" b="1" u="sng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 marL="118110" indent="-118110">
                <a:spcBef>
                  <a:spcPts val="164"/>
                </a:spcBef>
              </a:pPr>
              <a:r>
                <a:rPr lang="ru-RU" sz="10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Количество зарегистрированных участников:</a:t>
              </a:r>
              <a:r>
                <a:rPr lang="ru-RU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   </a:t>
              </a:r>
              <a:r>
                <a:rPr lang="en-US" sz="1000" b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11</a:t>
              </a:r>
            </a:p>
            <a:p>
              <a:pPr marL="165735" indent="-165735">
                <a:spcBef>
                  <a:spcPts val="164"/>
                </a:spcBef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Действующих:                                                                     2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65735" indent="-165735">
                <a:spcBef>
                  <a:spcPts val="164"/>
                </a:spcBef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На стадии реализации (</a:t>
              </a:r>
              <a:r>
                <a:rPr lang="ru-RU" sz="100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смр</a:t>
              </a: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/пуско-наладка)          2</a:t>
              </a:r>
              <a:endParaRPr lang="ru-RU" sz="1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65735" indent="-165735">
                <a:spcBef>
                  <a:spcPts val="164"/>
                </a:spcBef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На стадии проектирования                                            </a:t>
              </a:r>
              <a:r>
                <a:rPr lang="en-US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7</a:t>
              </a:r>
              <a:endParaRPr lang="ru-RU" sz="10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 marL="165735" indent="-165735">
                <a:spcBef>
                  <a:spcPts val="164"/>
                </a:spcBef>
                <a:buFont typeface="Arial" panose="020B0604020202020204" pitchFamily="34" charset="0"/>
                <a:buChar char="•"/>
              </a:pP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Потенциальные участники </a:t>
              </a:r>
              <a:r>
                <a:rPr lang="en-US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                                           </a:t>
              </a:r>
              <a:r>
                <a:rPr lang="ru-RU" sz="1000" i="1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2  </a:t>
              </a:r>
              <a:endParaRPr lang="ru-RU" sz="1000" b="1" i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165735" indent="-165735">
                <a:spcBef>
                  <a:spcPts val="164"/>
                </a:spcBef>
                <a:buFont typeface="Arial" panose="020B0604020202020204" pitchFamily="34" charset="0"/>
                <a:buChar char="•"/>
              </a:pPr>
              <a:endParaRPr lang="ru-RU" sz="1000" b="1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B65C744-566F-486A-B996-85BD6C98F7B6}"/>
              </a:ext>
            </a:extLst>
          </p:cNvPr>
          <p:cNvCxnSpPr>
            <a:cxnSpLocks/>
          </p:cNvCxnSpPr>
          <p:nvPr/>
        </p:nvCxnSpPr>
        <p:spPr>
          <a:xfrm>
            <a:off x="717402" y="419512"/>
            <a:ext cx="8282852" cy="0"/>
          </a:xfrm>
          <a:prstGeom prst="line">
            <a:avLst/>
          </a:prstGeom>
          <a:ln w="28575">
            <a:solidFill>
              <a:srgbClr val="3575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83EA6A8-3B9F-4E2E-A8E7-3643519306F9}"/>
              </a:ext>
            </a:extLst>
          </p:cNvPr>
          <p:cNvSpPr/>
          <p:nvPr/>
        </p:nvSpPr>
        <p:spPr>
          <a:xfrm>
            <a:off x="754678" y="143293"/>
            <a:ext cx="7794867" cy="607859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ru-RU" sz="1350" b="1" dirty="0">
                <a:solidFill>
                  <a:srgbClr val="35759D"/>
                </a:solidFill>
                <a:latin typeface="Cambria"/>
                <a:ea typeface="Cambria"/>
                <a:cs typeface="Arial"/>
              </a:rPr>
              <a:t>Площадка «Карабатан» (Базовая) </a:t>
            </a:r>
            <a:endParaRPr lang="ru-RU" dirty="0"/>
          </a:p>
          <a:p>
            <a:endParaRPr lang="ru-RU" sz="800" b="1" dirty="0">
              <a:solidFill>
                <a:srgbClr val="35759D"/>
              </a:solidFill>
              <a:latin typeface="Cambria"/>
              <a:ea typeface="Cambria"/>
              <a:cs typeface="Arial"/>
            </a:endParaRPr>
          </a:p>
          <a:p>
            <a:endParaRPr lang="ru-RU" sz="1350" b="1" dirty="0">
              <a:solidFill>
                <a:srgbClr val="35759D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3" name="Picture 2" descr="http://www.nipt.kz/templates/Default/images/logo.png">
            <a:extLst>
              <a:ext uri="{FF2B5EF4-FFF2-40B4-BE49-F238E27FC236}">
                <a16:creationId xmlns:a16="http://schemas.microsoft.com/office/drawing/2014/main" id="{366C0373-BA3C-4422-959D-19525C86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92" y="-34266"/>
            <a:ext cx="516605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075EBB-7005-4C2E-B787-E5A5CE9A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01E85D4D-BDB1-482A-B8DC-D6B55BFA131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35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fsrCFKTUmtHTi3uMo8Q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5x.0e9_0m.7ut37GYCt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wPuOWcEE62GZN34u_L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Strategy Partners">
  <a:themeElements>
    <a:clrScheme name="Strategy Partners">
      <a:dk1>
        <a:srgbClr val="000000"/>
      </a:dk1>
      <a:lt1>
        <a:srgbClr val="FFFFFF"/>
      </a:lt1>
      <a:dk2>
        <a:srgbClr val="7A1600"/>
      </a:dk2>
      <a:lt2>
        <a:srgbClr val="5F6062"/>
      </a:lt2>
      <a:accent1>
        <a:srgbClr val="DDDDDD"/>
      </a:accent1>
      <a:accent2>
        <a:srgbClr val="C0C0C0"/>
      </a:accent2>
      <a:accent3>
        <a:srgbClr val="969696"/>
      </a:accent3>
      <a:accent4>
        <a:srgbClr val="777777"/>
      </a:accent4>
      <a:accent5>
        <a:srgbClr val="5F5F5F"/>
      </a:accent5>
      <a:accent6>
        <a:srgbClr val="333333"/>
      </a:accent6>
      <a:hlink>
        <a:srgbClr val="969696"/>
      </a:hlink>
      <a:folHlink>
        <a:srgbClr val="777777"/>
      </a:folHlink>
    </a:clrScheme>
    <a:fontScheme name="Strategy Partn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4913B32814934498F7E9B46504E110" ma:contentTypeVersion="4" ma:contentTypeDescription="Создание документа." ma:contentTypeScope="" ma:versionID="2fae5b45587859ecab81de73d0133004">
  <xsd:schema xmlns:xsd="http://www.w3.org/2001/XMLSchema" xmlns:xs="http://www.w3.org/2001/XMLSchema" xmlns:p="http://schemas.microsoft.com/office/2006/metadata/properties" xmlns:ns2="328199ff-0752-456a-9155-8e0ab78b8281" targetNamespace="http://schemas.microsoft.com/office/2006/metadata/properties" ma:root="true" ma:fieldsID="548384185ff84b7a83413f4bbb2de3c6" ns2:_="">
    <xsd:import namespace="328199ff-0752-456a-9155-8e0ab78b8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199ff-0752-456a-9155-8e0ab78b8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FB3AAC-64B6-49D5-A11C-B4D3A4F42E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22BC4-0646-4883-9664-C737D0A59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199ff-0752-456a-9155-8e0ab78b8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5A35A4-87E0-4CC1-8FE6-FE10D0CCFDAF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328199ff-0752-456a-9155-8e0ab78b8281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1960</Words>
  <Application>Microsoft Office PowerPoint</Application>
  <PresentationFormat>Экран (16:9)</PresentationFormat>
  <Paragraphs>477</Paragraphs>
  <Slides>15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Nova Cond</vt:lpstr>
      <vt:lpstr>Arial Nova Cond Light</vt:lpstr>
      <vt:lpstr>Arial Nova Light</vt:lpstr>
      <vt:lpstr>Calibri</vt:lpstr>
      <vt:lpstr>Calibri Light</vt:lpstr>
      <vt:lpstr>Cambria</vt:lpstr>
      <vt:lpstr>Times New Roman</vt:lpstr>
      <vt:lpstr>Wingdings</vt:lpstr>
      <vt:lpstr>Тема Office</vt:lpstr>
      <vt:lpstr>1_Office Theme</vt:lpstr>
      <vt:lpstr>5_Strategy Partners</vt:lpstr>
      <vt:lpstr>think-cell Slide</vt:lpstr>
      <vt:lpstr>Презентация PowerPoint</vt:lpstr>
      <vt:lpstr>Содержание</vt:lpstr>
      <vt:lpstr>Презентация PowerPoint</vt:lpstr>
      <vt:lpstr>Презентация PowerPoint</vt:lpstr>
      <vt:lpstr>Дерево целей СЭЗ НИНТ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Ахметов Даурен</dc:creator>
  <cp:lastModifiedBy>Райхан Жоламбетова</cp:lastModifiedBy>
  <cp:revision>80</cp:revision>
  <cp:lastPrinted>2021-05-05T08:26:44Z</cp:lastPrinted>
  <dcterms:created xsi:type="dcterms:W3CDTF">2019-11-01T05:38:38Z</dcterms:created>
  <dcterms:modified xsi:type="dcterms:W3CDTF">2021-09-20T11:29:31Z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0x0101008B4913B32814934498F7E9B46504E110</vt:lpwstr>
  </property>
</Properties>
</file>