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6"/>
  </p:notesMasterIdLst>
  <p:sldIdLst>
    <p:sldId id="460" r:id="rId4"/>
    <p:sldId id="367" r:id="rId5"/>
    <p:sldId id="356" r:id="rId6"/>
    <p:sldId id="348" r:id="rId7"/>
    <p:sldId id="349" r:id="rId8"/>
    <p:sldId id="350" r:id="rId9"/>
    <p:sldId id="456" r:id="rId10"/>
    <p:sldId id="447" r:id="rId11"/>
    <p:sldId id="448" r:id="rId12"/>
    <p:sldId id="450" r:id="rId13"/>
    <p:sldId id="459" r:id="rId14"/>
    <p:sldId id="455" r:id="rId1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9A1DB-36EF-4BFB-A284-A5AEC5512B2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3D854-811F-4029-B38F-AED29A9E4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3577" y="4686504"/>
            <a:ext cx="5388609" cy="4439841"/>
          </a:xfrm>
          <a:prstGeom prst="rect">
            <a:avLst/>
          </a:prstGeom>
        </p:spPr>
        <p:txBody>
          <a:bodyPr lIns="90748" tIns="90748" rIns="90748" bIns="90748" anchor="t" anchorCtr="0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372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2896B-0735-41B6-B368-F7FC222F6D6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578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DE686-C794-44FC-8CAE-4E724479C75D}" type="slidenum">
              <a:rPr lang="kk-KZ" smtClean="0">
                <a:solidFill>
                  <a:prstClr val="black"/>
                </a:solidFill>
              </a:rPr>
              <a:pPr/>
              <a:t>12</a:t>
            </a:fld>
            <a:endParaRPr lang="kk-K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6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DE686-C794-44FC-8CAE-4E724479C75D}" type="slidenum">
              <a:rPr lang="kk-KZ" smtClean="0">
                <a:solidFill>
                  <a:prstClr val="black"/>
                </a:solidFill>
              </a:rPr>
              <a:pPr/>
              <a:t>3</a:t>
            </a:fld>
            <a:endParaRPr lang="kk-K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66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DE686-C794-44FC-8CAE-4E724479C75D}" type="slidenum">
              <a:rPr lang="kk-KZ" smtClean="0">
                <a:solidFill>
                  <a:prstClr val="black"/>
                </a:solidFill>
              </a:rPr>
              <a:pPr/>
              <a:t>4</a:t>
            </a:fld>
            <a:endParaRPr lang="kk-K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84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DE686-C794-44FC-8CAE-4E724479C75D}" type="slidenum">
              <a:rPr lang="kk-KZ" smtClean="0">
                <a:solidFill>
                  <a:prstClr val="black"/>
                </a:solidFill>
              </a:rPr>
              <a:pPr/>
              <a:t>5</a:t>
            </a:fld>
            <a:endParaRPr lang="kk-K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38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DE686-C794-44FC-8CAE-4E724479C75D}" type="slidenum">
              <a:rPr lang="kk-KZ" smtClean="0">
                <a:solidFill>
                  <a:prstClr val="black"/>
                </a:solidFill>
              </a:rPr>
              <a:pPr/>
              <a:t>6</a:t>
            </a:fld>
            <a:endParaRPr lang="kk-K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59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2896B-0735-41B6-B368-F7FC222F6D6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20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9863" y="1074738"/>
            <a:ext cx="9526587" cy="5359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A575E-58AF-402F-9311-16B174527508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612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9863" y="1074738"/>
            <a:ext cx="9526587" cy="5359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A575E-58AF-402F-9311-16B17452750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58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9863" y="1074738"/>
            <a:ext cx="9526587" cy="5359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A575E-58AF-402F-9311-16B174527508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3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3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8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30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hape 31"/>
          <p:cNvGrpSpPr/>
          <p:nvPr userDrawn="1"/>
        </p:nvGrpSpPr>
        <p:grpSpPr>
          <a:xfrm>
            <a:off x="9840415" y="6213309"/>
            <a:ext cx="2351588" cy="644691"/>
            <a:chOff x="5575241" y="4472722"/>
            <a:chExt cx="2202830" cy="670794"/>
          </a:xfrm>
        </p:grpSpPr>
        <p:sp>
          <p:nvSpPr>
            <p:cNvPr id="5" name="Shape 32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09"/>
              <a:endParaRPr sz="16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6" name="Shape 33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0" name="Shape 34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082C5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6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" name="Shape 3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082C5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6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7" name="Shape 36"/>
            <p:cNvGrpSpPr/>
            <p:nvPr/>
          </p:nvGrpSpPr>
          <p:grpSpPr>
            <a:xfrm flipH="1">
              <a:off x="5578208" y="4646737"/>
              <a:ext cx="2199863" cy="304561"/>
              <a:chOff x="-5827157" y="330075"/>
              <a:chExt cx="12276022" cy="1699559"/>
            </a:xfrm>
          </p:grpSpPr>
          <p:sp>
            <p:nvSpPr>
              <p:cNvPr id="8" name="Shape 37"/>
              <p:cNvSpPr/>
              <p:nvPr/>
            </p:nvSpPr>
            <p:spPr>
              <a:xfrm>
                <a:off x="-5827157" y="330133"/>
                <a:ext cx="10612201" cy="1699501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6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9" name="Shape 38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6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2" name="Shape 154"/>
          <p:cNvGrpSpPr/>
          <p:nvPr userDrawn="1"/>
        </p:nvGrpSpPr>
        <p:grpSpPr>
          <a:xfrm rot="10800000">
            <a:off x="-14514" y="1"/>
            <a:ext cx="2174076" cy="643271"/>
            <a:chOff x="5575241" y="4472722"/>
            <a:chExt cx="2202829" cy="670794"/>
          </a:xfrm>
        </p:grpSpPr>
        <p:sp>
          <p:nvSpPr>
            <p:cNvPr id="13" name="Shape 155"/>
            <p:cNvSpPr/>
            <p:nvPr/>
          </p:nvSpPr>
          <p:spPr>
            <a:xfrm rot="10800000">
              <a:off x="5575241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09"/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4" name="Shape 156"/>
            <p:cNvGrpSpPr/>
            <p:nvPr/>
          </p:nvGrpSpPr>
          <p:grpSpPr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8" name="Shape 157"/>
              <p:cNvSpPr/>
              <p:nvPr/>
            </p:nvSpPr>
            <p:spPr>
              <a:xfrm>
                <a:off x="1297953" y="330080"/>
                <a:ext cx="3476700" cy="1699500"/>
              </a:xfrm>
              <a:prstGeom prst="rect">
                <a:avLst/>
              </a:prstGeom>
              <a:solidFill>
                <a:srgbClr val="082C5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9" name="Shape 15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082C5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  <p:grpSp>
          <p:nvGrpSpPr>
            <p:cNvPr id="15" name="Shape 159"/>
            <p:cNvGrpSpPr/>
            <p:nvPr/>
          </p:nvGrpSpPr>
          <p:grpSpPr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" name="Shape 160"/>
              <p:cNvSpPr/>
              <p:nvPr/>
            </p:nvSpPr>
            <p:spPr>
              <a:xfrm>
                <a:off x="-5827152" y="330143"/>
                <a:ext cx="10612200" cy="16995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7" name="Shape 161"/>
              <p:cNvSpPr/>
              <p:nvPr/>
            </p:nvSpPr>
            <p:spPr>
              <a:xfrm>
                <a:off x="4749365" y="330075"/>
                <a:ext cx="1699500" cy="1699500"/>
              </a:xfrm>
              <a:prstGeom prst="rtTriangl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09"/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1208" y="6353091"/>
            <a:ext cx="2743200" cy="365125"/>
          </a:xfr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D1FC7F3B-3443-46EE-81BC-CEC78D7A29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3"/>
          </p:nvPr>
        </p:nvSpPr>
        <p:spPr>
          <a:xfrm>
            <a:off x="2311894" y="71708"/>
            <a:ext cx="9877564" cy="651933"/>
          </a:xfrm>
          <a:noFill/>
        </p:spPr>
        <p:txBody>
          <a:bodyPr/>
          <a:lstStyle>
            <a:lvl1pPr>
              <a:buNone/>
              <a:defRPr sz="2133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14"/>
          </p:nvPr>
        </p:nvSpPr>
        <p:spPr>
          <a:xfrm>
            <a:off x="431371" y="1351693"/>
            <a:ext cx="11137900" cy="4417484"/>
          </a:xfrm>
        </p:spPr>
        <p:txBody>
          <a:bodyPr/>
          <a:lstStyle>
            <a:lvl1pPr>
              <a:lnSpc>
                <a:spcPct val="150000"/>
              </a:lnSpc>
              <a:buNone/>
              <a:defRPr sz="2133">
                <a:solidFill>
                  <a:srgbClr val="082C50"/>
                </a:solidFill>
                <a:latin typeface="+mn-lt"/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994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0059309" y="877033"/>
            <a:ext cx="1732400" cy="577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lIns="121895" tIns="121895" rIns="121895" bIns="121895" anchor="ctr" anchorCtr="0">
            <a:noAutofit/>
          </a:bodyPr>
          <a:lstStyle/>
          <a:p>
            <a:pPr defTabSz="914332"/>
            <a:endParaRPr sz="1867" kern="0">
              <a:solidFill>
                <a:srgbClr val="000000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" y="-9451"/>
            <a:ext cx="11548531" cy="6867451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32"/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32"/>
              <a:endParaRPr sz="1867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3" y="1454349"/>
            <a:ext cx="11796668" cy="3949299"/>
            <a:chOff x="-8178042" y="-4493254"/>
            <a:chExt cx="19483597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082C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32"/>
              <a:endParaRPr sz="1867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599" cy="6522600"/>
            </a:xfrm>
            <a:prstGeom prst="rtTriangle">
              <a:avLst/>
            </a:prstGeom>
            <a:solidFill>
              <a:srgbClr val="082C5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32"/>
              <a:endParaRPr sz="1867" kern="0"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4902980" y="5704464"/>
            <a:ext cx="7307771" cy="577328"/>
            <a:chOff x="5582264" y="4646737"/>
            <a:chExt cx="5480828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4" y="4948333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defTabSz="914332"/>
              <a:endParaRPr sz="1867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0"/>
                <a:ext cx="28908000" cy="1699500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32"/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4" y="330075"/>
                <a:ext cx="1699500" cy="1699500"/>
              </a:xfrm>
              <a:prstGeom prst="rtTriangl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defTabSz="914332"/>
                <a:endParaRPr sz="1867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lIns="68565" tIns="68565" rIns="68565" bIns="68565" anchor="ctr" anchorCtr="0"/>
          <a:lstStyle>
            <a:lvl1pPr lvl="0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 dirty="0"/>
          </a:p>
        </p:txBody>
      </p:sp>
      <p:pic>
        <p:nvPicPr>
          <p:cNvPr id="23" name="Picture 2" descr="http://cu.edu.kz/upload/userfiles/images/90c720b3805d7167dea2febe96b8495d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2589" y="3263476"/>
            <a:ext cx="2118695" cy="239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6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7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0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8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2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5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2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4C16A-AE57-4F57-81ED-12979FC2AAD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EF195-117C-4DCE-A1D1-4A3C09DE0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2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jpeg"/><Relationship Id="rId2" Type="http://schemas.openxmlformats.org/officeDocument/2006/relationships/customXml" Target="../../customXml/item1.xml"/><Relationship Id="rId1" Type="http://schemas.openxmlformats.org/officeDocument/2006/relationships/tags" Target="../tags/tag1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png"/><Relationship Id="rId18" Type="http://schemas.openxmlformats.org/officeDocument/2006/relationships/image" Target="../media/image3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jpg"/><Relationship Id="rId17" Type="http://schemas.openxmlformats.org/officeDocument/2006/relationships/image" Target="../media/image19.jp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g"/><Relationship Id="rId10" Type="http://schemas.openxmlformats.org/officeDocument/2006/relationships/image" Target="../media/image12.jpg"/><Relationship Id="rId4" Type="http://schemas.openxmlformats.org/officeDocument/2006/relationships/image" Target="../media/image6.png"/><Relationship Id="rId9" Type="http://schemas.openxmlformats.org/officeDocument/2006/relationships/image" Target="../media/image11.jp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.jpe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jp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jp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2EB1820B-4663-4123-8283-AA15F7E19FA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5" imgW="354" imgH="355" progId="TCLayout.ActiveDocument.1">
                  <p:embed/>
                </p:oleObj>
              </mc:Choice>
              <mc:Fallback>
                <p:oleObj name="Слайд think-cell" r:id="rId5" imgW="354" imgH="355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2EB1820B-4663-4123-8283-AA15F7E19F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>
            <p:custDataLst>
              <p:custData r:id="rId2"/>
            </p:custDataLst>
          </p:nvPr>
        </p:nvSpPr>
        <p:spPr>
          <a:xfrm>
            <a:off x="5521124" y="5724341"/>
            <a:ext cx="2181806" cy="430881"/>
          </a:xfrm>
          <a:prstGeom prst="rect">
            <a:avLst/>
          </a:prstGeom>
          <a:noFill/>
        </p:spPr>
        <p:txBody>
          <a:bodyPr wrap="none" lIns="121915" tIns="60957" rIns="121915" bIns="60957" rtlCol="0">
            <a:spAutoFit/>
          </a:bodyPr>
          <a:lstStyle/>
          <a:p>
            <a:r>
              <a:rPr lang="kk-KZ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PT Serif Pro Extended (Заголовки)"/>
              </a:rPr>
              <a:t>сентябрь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PT Serif Pro Extended (Заголовки)"/>
              </a:rPr>
              <a:t> 2021 г.</a:t>
            </a:r>
          </a:p>
        </p:txBody>
      </p:sp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914400" y="1454333"/>
            <a:ext cx="7101813" cy="3949200"/>
          </a:xfrm>
        </p:spPr>
        <p:txBody>
          <a:bodyPr vert="horz"/>
          <a:lstStyle/>
          <a:p>
            <a:r>
              <a:rPr lang="ru-RU" sz="4267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Роль фонда Самрук Казына и портфельных компаний в развитии химической промышленности Казахстана</a:t>
            </a:r>
          </a:p>
        </p:txBody>
      </p:sp>
      <p:pic>
        <p:nvPicPr>
          <p:cNvPr id="5" name="Picture 4" descr="Картинки по запросу охк">
            <a:extLst>
              <a:ext uri="{FF2B5EF4-FFF2-40B4-BE49-F238E27FC236}">
                <a16:creationId xmlns:a16="http://schemas.microsoft.com/office/drawing/2014/main" id="{4269544A-265A-4459-B4B1-55A4DE7C6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881" y="0"/>
            <a:ext cx="2321119" cy="145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37751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359774" y="1767642"/>
            <a:ext cx="11688225" cy="4841703"/>
          </a:xfrm>
          <a:prstGeom prst="roundRect">
            <a:avLst>
              <a:gd name="adj" fmla="val 27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294667" y="198903"/>
            <a:ext cx="11485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+mj-cs"/>
              </a:rPr>
              <a:t>ПОТЕНЦИАЛ ОХК И МСБ </a:t>
            </a:r>
            <a:endParaRPr lang="x-none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6417" y="935657"/>
            <a:ext cx="99358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Импорт химии в Казахстан в 20</a:t>
            </a:r>
            <a:r>
              <a:rPr lang="en-US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году </a:t>
            </a:r>
            <a:r>
              <a:rPr lang="ru-RU" dirty="0"/>
              <a:t>                                              – </a:t>
            </a:r>
            <a:r>
              <a:rPr lang="en-US" dirty="0"/>
              <a:t> </a:t>
            </a:r>
            <a:r>
              <a:rPr lang="en-US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</a:t>
            </a: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5,5 млрд. </a:t>
            </a:r>
          </a:p>
          <a:p>
            <a:pPr marL="446088"/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из них, ИМПОРТ ПЛАСТМАСС в Казахстан      </a:t>
            </a:r>
            <a:r>
              <a:rPr lang="ru-RU" sz="2400" b="1" dirty="0"/>
              <a:t>– </a:t>
            </a:r>
            <a:r>
              <a:rPr lang="en-US" sz="2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</a:t>
            </a:r>
            <a:r>
              <a:rPr lang="ru-RU" sz="2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1,2 млрд.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9265" y="5782788"/>
            <a:ext cx="6358269" cy="696442"/>
          </a:xfrm>
          <a:prstGeom prst="roundRect">
            <a:avLst>
              <a:gd name="adj" fmla="val 1360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Выход на зарубежные рынки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39265" y="2390076"/>
            <a:ext cx="6358269" cy="2973513"/>
          </a:xfrm>
          <a:prstGeom prst="roundRect">
            <a:avLst>
              <a:gd name="adj" fmla="val 273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93763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tx1"/>
              </a:solidFill>
            </a:endParaRP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Производство новых продуктов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Расширение существующих производств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Обеспечение МСБ сырьем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 к внутрихолдинговым закупкам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Содействие бизнесу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Устранение барьеров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Создание единой трэйдинговой компании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103860" y="2390075"/>
            <a:ext cx="4720107" cy="4089155"/>
          </a:xfrm>
          <a:prstGeom prst="roundRect">
            <a:avLst>
              <a:gd name="adj" fmla="val 337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1925" defTabSz="542925">
              <a:spcAft>
                <a:spcPts val="600"/>
              </a:spcAft>
            </a:pPr>
            <a:endParaRPr lang="ru-RU" dirty="0">
              <a:solidFill>
                <a:schemeClr val="tx1"/>
              </a:solidFill>
            </a:endParaRPr>
          </a:p>
          <a:p>
            <a:pPr marL="161925" defTabSz="542925">
              <a:spcAft>
                <a:spcPts val="600"/>
              </a:spcAft>
            </a:pPr>
            <a:endParaRPr lang="ru-RU" dirty="0">
              <a:solidFill>
                <a:schemeClr val="tx1"/>
              </a:solidFill>
            </a:endParaRP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Рост обрабатывающей промышленности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Создание рабочих мест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Поступления в бюджет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Рост компетенций</a:t>
            </a:r>
          </a:p>
          <a:p>
            <a:pPr marL="360363" indent="-17145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625475" algn="l"/>
              </a:tabLst>
            </a:pP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Развитие смежного предпринимательства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0904" y="1818536"/>
            <a:ext cx="429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Возможности ОХК </a:t>
            </a:r>
            <a:r>
              <a:rPr lang="en-US" sz="2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 </a:t>
            </a:r>
            <a:r>
              <a:rPr lang="ru-RU" sz="2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МСБ</a:t>
            </a: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639265" y="2384483"/>
            <a:ext cx="6354718" cy="43057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913" algn="ctr">
              <a:spcAft>
                <a:spcPts val="600"/>
              </a:spcAft>
              <a:tabLst>
                <a:tab pos="625475" algn="l"/>
              </a:tabLst>
            </a:pPr>
            <a:r>
              <a:rPr lang="ru-RU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ЗАМЕЩЕНИЕ ИМПОРТА </a:t>
            </a:r>
          </a:p>
        </p:txBody>
      </p:sp>
      <p:sp>
        <p:nvSpPr>
          <p:cNvPr id="45" name="Прямоугольник с двумя скругленными соседними углами 44"/>
          <p:cNvSpPr/>
          <p:nvPr/>
        </p:nvSpPr>
        <p:spPr>
          <a:xfrm>
            <a:off x="639264" y="5469556"/>
            <a:ext cx="6354718" cy="44446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913" algn="ctr">
              <a:spcAft>
                <a:spcPts val="600"/>
              </a:spcAft>
              <a:tabLst>
                <a:tab pos="625475" algn="l"/>
              </a:tabLst>
            </a:pPr>
            <a:r>
              <a:rPr lang="ru-RU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ВЫХОД НА ВНЕШНИЕ РЫНКИ</a:t>
            </a:r>
          </a:p>
        </p:txBody>
      </p:sp>
      <p:sp>
        <p:nvSpPr>
          <p:cNvPr id="46" name="Прямоугольник с двумя скругленными соседними углами 45"/>
          <p:cNvSpPr/>
          <p:nvPr/>
        </p:nvSpPr>
        <p:spPr>
          <a:xfrm>
            <a:off x="7100309" y="2384482"/>
            <a:ext cx="4727209" cy="43057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913" algn="ctr">
              <a:spcAft>
                <a:spcPts val="600"/>
              </a:spcAft>
              <a:tabLst>
                <a:tab pos="625475" algn="l"/>
              </a:tabLst>
            </a:pPr>
            <a:r>
              <a:rPr lang="ru-RU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ЭФФЕКТ </a:t>
            </a:r>
          </a:p>
        </p:txBody>
      </p:sp>
      <p:sp>
        <p:nvSpPr>
          <p:cNvPr id="14" name="Номер слайда 1">
            <a:extLst>
              <a:ext uri="{FF2B5EF4-FFF2-40B4-BE49-F238E27FC236}">
                <a16:creationId xmlns:a16="http://schemas.microsoft.com/office/drawing/2014/main" id="{6132491C-E991-4B08-859C-E753E130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06519" y="6526824"/>
            <a:ext cx="346553" cy="365125"/>
          </a:xfrm>
        </p:spPr>
        <p:txBody>
          <a:bodyPr/>
          <a:lstStyle/>
          <a:p>
            <a:fld id="{B31E4D67-FB5E-4E8D-86C5-26F448F62AB1}" type="slidenum">
              <a:rPr lang="ru-RU" smtClean="0"/>
              <a:t>10</a:t>
            </a:fld>
            <a:endParaRPr lang="ru-RU" dirty="0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66BCECB-D948-4450-A135-EC9FEC121D97}"/>
              </a:ext>
            </a:extLst>
          </p:cNvPr>
          <p:cNvCxnSpPr>
            <a:cxnSpLocks/>
          </p:cNvCxnSpPr>
          <p:nvPr/>
        </p:nvCxnSpPr>
        <p:spPr>
          <a:xfrm>
            <a:off x="0" y="834204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4" descr="Картинки по запросу охк">
            <a:extLst>
              <a:ext uri="{FF2B5EF4-FFF2-40B4-BE49-F238E27FC236}">
                <a16:creationId xmlns:a16="http://schemas.microsoft.com/office/drawing/2014/main" id="{CD46B368-FA3D-40D6-908D-AE24BD829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724" y="68964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876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6">
            <a:extLst>
              <a:ext uri="{FF2B5EF4-FFF2-40B4-BE49-F238E27FC236}">
                <a16:creationId xmlns:a16="http://schemas.microsoft.com/office/drawing/2014/main" id="{670EA8C1-5C04-46A6-802E-F5AA1FC8F6B1}"/>
              </a:ext>
            </a:extLst>
          </p:cNvPr>
          <p:cNvSpPr txBox="1">
            <a:spLocks/>
          </p:cNvSpPr>
          <p:nvPr/>
        </p:nvSpPr>
        <p:spPr>
          <a:xfrm>
            <a:off x="557678" y="64695"/>
            <a:ext cx="10824336" cy="10654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k-KZ" sz="2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Определен перечень перспективных продуктов </a:t>
            </a:r>
          </a:p>
          <a:p>
            <a:pPr algn="ctr"/>
            <a:r>
              <a:rPr lang="kk-KZ" sz="2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</a:t>
            </a:r>
            <a:r>
              <a:rPr lang="kk-KZ" sz="2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локализации в РК </a:t>
            </a:r>
            <a:r>
              <a:rPr lang="kk-KZ" sz="2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(ниша в РК+ЦА+РФ)</a:t>
            </a:r>
            <a:endParaRPr lang="ru-RU" sz="24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kk-KZ" sz="24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Трапеция 33">
            <a:extLst>
              <a:ext uri="{FF2B5EF4-FFF2-40B4-BE49-F238E27FC236}">
                <a16:creationId xmlns:a16="http://schemas.microsoft.com/office/drawing/2014/main" id="{66630AFC-232E-4065-8A17-AC29FE7B05D8}"/>
              </a:ext>
            </a:extLst>
          </p:cNvPr>
          <p:cNvSpPr/>
          <p:nvPr/>
        </p:nvSpPr>
        <p:spPr bwMode="auto">
          <a:xfrm>
            <a:off x="-1783" y="1540973"/>
            <a:ext cx="3850020" cy="337620"/>
          </a:xfrm>
          <a:prstGeom prst="trapezoid">
            <a:avLst>
              <a:gd name="adj" fmla="val 314582"/>
            </a:avLst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tint val="66000"/>
                  <a:satMod val="160000"/>
                </a:sysClr>
              </a:gs>
              <a:gs pos="50000">
                <a:sysClr val="windowText" lastClr="000000">
                  <a:lumMod val="50000"/>
                  <a:lumOff val="50000"/>
                  <a:tint val="44500"/>
                  <a:satMod val="160000"/>
                </a:sysClr>
              </a:gs>
              <a:gs pos="100000">
                <a:sysClr val="window" lastClr="FFFFFF"/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987" tIns="71987" rIns="71987" bIns="71987" rtlCol="0" anchor="ctr"/>
          <a:lstStyle/>
          <a:p>
            <a:pPr algn="ct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SzPct val="110000"/>
              <a:defRPr/>
            </a:pPr>
            <a:endParaRPr lang="ru-RU" sz="1200" kern="0" dirty="0" err="1">
              <a:solidFill>
                <a:srgbClr val="FFFFFF"/>
              </a:solidFill>
            </a:endParaRPr>
          </a:p>
        </p:txBody>
      </p:sp>
      <p:sp>
        <p:nvSpPr>
          <p:cNvPr id="35" name="Текст 7">
            <a:extLst>
              <a:ext uri="{FF2B5EF4-FFF2-40B4-BE49-F238E27FC236}">
                <a16:creationId xmlns:a16="http://schemas.microsoft.com/office/drawing/2014/main" id="{16975316-7614-4662-83F0-9FB88E22D301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09170" y="938924"/>
            <a:ext cx="2163583" cy="568064"/>
          </a:xfrm>
          <a:prstGeom prst="rect">
            <a:avLst/>
          </a:prstGeom>
          <a:solidFill>
            <a:srgbClr val="082C50"/>
          </a:solidFill>
          <a:ln>
            <a:noFill/>
          </a:ln>
        </p:spPr>
        <p:txBody>
          <a:bodyPr vert="horz" lIns="71987" tIns="71987" rIns="71987" bIns="71987" rtlCol="0" anchor="ctr" anchorCtr="0">
            <a:noAutofit/>
          </a:bodyPr>
          <a:lstStyle>
            <a:lvl1pPr marL="0" marR="0" indent="0" algn="ctr" defTabSz="9142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ru-RU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49182" indent="-266652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Font typeface="Wingdings" pitchFamily="2" charset="2"/>
              <a:buChar char="Ø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2pPr>
            <a:lvl3pPr marL="714246" indent="-174593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Font typeface="Arial" pitchFamily="34" charset="0"/>
              <a:buChar char="•"/>
              <a:tabLst>
                <a:tab pos="714246" algn="l"/>
              </a:tabLst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3pPr>
            <a:lvl4pPr marL="988835" indent="-182530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SzPct val="100000"/>
              <a:buFont typeface="Arial" pitchFamily="34" charset="0"/>
              <a:buChar char="‒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4pPr>
            <a:lvl5pPr marL="1345957" indent="-182530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SzPct val="70000"/>
              <a:buFont typeface="Arial" pitchFamily="34" charset="0"/>
              <a:buChar char="•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5pPr>
            <a:lvl6pPr marL="2514147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64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82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99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Clr>
                <a:srgbClr val="998262"/>
              </a:buClr>
            </a:pPr>
            <a:r>
              <a:rPr lang="ru-RU" sz="1800" b="1" dirty="0">
                <a:solidFill>
                  <a:srgbClr val="FFFFFF"/>
                </a:solidFill>
                <a:ea typeface="MS Mincho" panose="02020609040205080304" pitchFamily="49" charset="-128"/>
              </a:rPr>
              <a:t>АГРОХИМИЯ</a:t>
            </a:r>
            <a:endParaRPr sz="1800" b="1" dirty="0">
              <a:solidFill>
                <a:srgbClr val="FFFFFF"/>
              </a:solidFill>
              <a:ea typeface="MS Mincho" panose="02020609040205080304" pitchFamily="49" charset="-128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F35D2129-7EBD-4F50-B29F-138D162C982D}"/>
              </a:ext>
            </a:extLst>
          </p:cNvPr>
          <p:cNvCxnSpPr>
            <a:cxnSpLocks/>
          </p:cNvCxnSpPr>
          <p:nvPr/>
        </p:nvCxnSpPr>
        <p:spPr>
          <a:xfrm>
            <a:off x="457067" y="1862411"/>
            <a:ext cx="3067787" cy="0"/>
          </a:xfrm>
          <a:prstGeom prst="line">
            <a:avLst/>
          </a:prstGeom>
          <a:noFill/>
          <a:ln w="31750" cap="flat" cmpd="sng" algn="ctr">
            <a:solidFill>
              <a:srgbClr val="082C50"/>
            </a:solidFill>
            <a:prstDash val="solid"/>
          </a:ln>
          <a:effectLst/>
        </p:spPr>
      </p:cxnSp>
      <p:sp>
        <p:nvSpPr>
          <p:cNvPr id="37" name="Трапеция 22">
            <a:extLst>
              <a:ext uri="{FF2B5EF4-FFF2-40B4-BE49-F238E27FC236}">
                <a16:creationId xmlns:a16="http://schemas.microsoft.com/office/drawing/2014/main" id="{F48A2B57-D7A6-4704-A1D8-1C5EF6612513}"/>
              </a:ext>
            </a:extLst>
          </p:cNvPr>
          <p:cNvSpPr/>
          <p:nvPr/>
        </p:nvSpPr>
        <p:spPr bwMode="auto">
          <a:xfrm>
            <a:off x="4044838" y="1526826"/>
            <a:ext cx="3850020" cy="337620"/>
          </a:xfrm>
          <a:prstGeom prst="trapezoid">
            <a:avLst>
              <a:gd name="adj" fmla="val 314582"/>
            </a:avLst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tint val="66000"/>
                  <a:satMod val="160000"/>
                </a:sysClr>
              </a:gs>
              <a:gs pos="50000">
                <a:sysClr val="windowText" lastClr="000000">
                  <a:lumMod val="50000"/>
                  <a:lumOff val="50000"/>
                  <a:tint val="44500"/>
                  <a:satMod val="160000"/>
                </a:sysClr>
              </a:gs>
              <a:gs pos="100000">
                <a:sysClr val="window" lastClr="FFFFFF"/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987" tIns="71987" rIns="71987" bIns="71987" rtlCol="0" anchor="ctr"/>
          <a:lstStyle/>
          <a:p>
            <a:pPr algn="ct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SzPct val="110000"/>
              <a:defRPr/>
            </a:pPr>
            <a:endParaRPr lang="ru-RU" sz="1200" kern="0" dirty="0" err="1">
              <a:solidFill>
                <a:srgbClr val="FFFFFF"/>
              </a:solidFill>
            </a:endParaRPr>
          </a:p>
        </p:txBody>
      </p:sp>
      <p:sp>
        <p:nvSpPr>
          <p:cNvPr id="38" name="Текст 7">
            <a:extLst>
              <a:ext uri="{FF2B5EF4-FFF2-40B4-BE49-F238E27FC236}">
                <a16:creationId xmlns:a16="http://schemas.microsoft.com/office/drawing/2014/main" id="{B0B097BC-1856-4442-B049-63950240C7C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888057" y="938924"/>
            <a:ext cx="2163583" cy="568064"/>
          </a:xfrm>
          <a:prstGeom prst="rect">
            <a:avLst/>
          </a:prstGeom>
          <a:solidFill>
            <a:srgbClr val="082C50"/>
          </a:solidFill>
          <a:ln>
            <a:noFill/>
          </a:ln>
        </p:spPr>
        <p:txBody>
          <a:bodyPr vert="horz" lIns="71987" tIns="71987" rIns="71987" bIns="71987" rtlCol="0" anchor="ctr" anchorCtr="0">
            <a:noAutofit/>
          </a:bodyPr>
          <a:lstStyle>
            <a:lvl1pPr marL="0" marR="0" indent="0" algn="ctr" defTabSz="9142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ru-RU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49182" indent="-266652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Font typeface="Wingdings" pitchFamily="2" charset="2"/>
              <a:buChar char="Ø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2pPr>
            <a:lvl3pPr marL="714246" indent="-174593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Font typeface="Arial" pitchFamily="34" charset="0"/>
              <a:buChar char="•"/>
              <a:tabLst>
                <a:tab pos="714246" algn="l"/>
              </a:tabLst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3pPr>
            <a:lvl4pPr marL="988835" indent="-182530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SzPct val="100000"/>
              <a:buFont typeface="Arial" pitchFamily="34" charset="0"/>
              <a:buChar char="‒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4pPr>
            <a:lvl5pPr marL="1345957" indent="-182530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SzPct val="70000"/>
              <a:buFont typeface="Arial" pitchFamily="34" charset="0"/>
              <a:buChar char="•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5pPr>
            <a:lvl6pPr marL="2514147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64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82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99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Clr>
                <a:srgbClr val="998262"/>
              </a:buClr>
            </a:pPr>
            <a:r>
              <a:rPr lang="ru-RU" sz="1800" b="1" dirty="0">
                <a:solidFill>
                  <a:srgbClr val="FFFFFF"/>
                </a:solidFill>
                <a:ea typeface="MS Mincho" panose="02020609040205080304" pitchFamily="49" charset="-128"/>
              </a:rPr>
              <a:t>СПЕЦХИМИЯ</a:t>
            </a:r>
            <a:endParaRPr sz="1800" b="1" dirty="0">
              <a:solidFill>
                <a:srgbClr val="FFFFFF"/>
              </a:solidFill>
              <a:ea typeface="MS Mincho" panose="02020609040205080304" pitchFamily="49" charset="-128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AD6DDF15-ECA5-48BD-8C99-EE0C4242FD72}"/>
              </a:ext>
            </a:extLst>
          </p:cNvPr>
          <p:cNvCxnSpPr>
            <a:cxnSpLocks/>
          </p:cNvCxnSpPr>
          <p:nvPr/>
        </p:nvCxnSpPr>
        <p:spPr>
          <a:xfrm>
            <a:off x="4394497" y="1859979"/>
            <a:ext cx="3150699" cy="0"/>
          </a:xfrm>
          <a:prstGeom prst="line">
            <a:avLst/>
          </a:prstGeom>
          <a:noFill/>
          <a:ln w="31750" cap="flat" cmpd="sng" algn="ctr">
            <a:solidFill>
              <a:srgbClr val="082C50"/>
            </a:solidFill>
            <a:prstDash val="solid"/>
          </a:ln>
          <a:effectLst/>
        </p:spPr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EF60A350-6336-403F-998E-1CCB60E43F36}"/>
              </a:ext>
            </a:extLst>
          </p:cNvPr>
          <p:cNvCxnSpPr>
            <a:cxnSpLocks/>
          </p:cNvCxnSpPr>
          <p:nvPr/>
        </p:nvCxnSpPr>
        <p:spPr>
          <a:xfrm>
            <a:off x="3950289" y="1958346"/>
            <a:ext cx="0" cy="4464529"/>
          </a:xfrm>
          <a:prstGeom prst="line">
            <a:avLst/>
          </a:prstGeom>
          <a:noFill/>
          <a:ln w="9525" cap="flat" cmpd="sng" algn="ctr">
            <a:solidFill>
              <a:srgbClr val="082C50"/>
            </a:solidFill>
            <a:prstDash val="dash"/>
          </a:ln>
          <a:effectLst/>
        </p:spPr>
      </p:cxnSp>
      <p:sp>
        <p:nvSpPr>
          <p:cNvPr id="41" name="Трапеция 22">
            <a:extLst>
              <a:ext uri="{FF2B5EF4-FFF2-40B4-BE49-F238E27FC236}">
                <a16:creationId xmlns:a16="http://schemas.microsoft.com/office/drawing/2014/main" id="{15ED3BED-36E2-4B04-93ED-C61E00EF5259}"/>
              </a:ext>
            </a:extLst>
          </p:cNvPr>
          <p:cNvSpPr/>
          <p:nvPr/>
        </p:nvSpPr>
        <p:spPr bwMode="auto">
          <a:xfrm>
            <a:off x="8162597" y="1526826"/>
            <a:ext cx="3850020" cy="337620"/>
          </a:xfrm>
          <a:prstGeom prst="trapezoid">
            <a:avLst>
              <a:gd name="adj" fmla="val 314582"/>
            </a:avLst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tint val="66000"/>
                  <a:satMod val="160000"/>
                </a:sysClr>
              </a:gs>
              <a:gs pos="50000">
                <a:sysClr val="windowText" lastClr="000000">
                  <a:lumMod val="50000"/>
                  <a:lumOff val="50000"/>
                  <a:tint val="44500"/>
                  <a:satMod val="160000"/>
                </a:sysClr>
              </a:gs>
              <a:gs pos="100000">
                <a:sysClr val="window" lastClr="FFFFFF"/>
              </a:gs>
            </a:gsLst>
            <a:lin ang="54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lIns="71987" tIns="71987" rIns="71987" bIns="71987" rtlCol="0" anchor="ctr"/>
          <a:lstStyle/>
          <a:p>
            <a:pPr algn="ctr" defTabSz="914377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969696"/>
              </a:buClr>
              <a:buSzPct val="110000"/>
              <a:defRPr/>
            </a:pPr>
            <a:endParaRPr lang="ru-RU" sz="1200" kern="0" dirty="0" err="1">
              <a:solidFill>
                <a:srgbClr val="FFFFFF"/>
              </a:solidFill>
            </a:endParaRPr>
          </a:p>
        </p:txBody>
      </p:sp>
      <p:sp>
        <p:nvSpPr>
          <p:cNvPr id="42" name="Текст 7">
            <a:extLst>
              <a:ext uri="{FF2B5EF4-FFF2-40B4-BE49-F238E27FC236}">
                <a16:creationId xmlns:a16="http://schemas.microsoft.com/office/drawing/2014/main" id="{EFB5F076-C2E3-4EE7-8FD1-17BDF031959A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005815" y="938924"/>
            <a:ext cx="2163583" cy="568064"/>
          </a:xfrm>
          <a:prstGeom prst="rect">
            <a:avLst/>
          </a:prstGeom>
          <a:solidFill>
            <a:srgbClr val="082C50"/>
          </a:solidFill>
          <a:ln>
            <a:noFill/>
          </a:ln>
        </p:spPr>
        <p:txBody>
          <a:bodyPr vert="horz" lIns="71987" tIns="71987" rIns="71987" bIns="71987" rtlCol="0" anchor="ctr" anchorCtr="0">
            <a:noAutofit/>
          </a:bodyPr>
          <a:lstStyle>
            <a:lvl1pPr marL="0" marR="0" indent="0" algn="ctr" defTabSz="9142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 lang="ru-RU" sz="1600" b="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49182" indent="-266652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Font typeface="Wingdings" pitchFamily="2" charset="2"/>
              <a:buChar char="Ø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2pPr>
            <a:lvl3pPr marL="714246" indent="-174593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Font typeface="Arial" pitchFamily="34" charset="0"/>
              <a:buChar char="•"/>
              <a:tabLst>
                <a:tab pos="714246" algn="l"/>
              </a:tabLst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3pPr>
            <a:lvl4pPr marL="988835" indent="-182530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SzPct val="100000"/>
              <a:buFont typeface="Arial" pitchFamily="34" charset="0"/>
              <a:buChar char="‒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4pPr>
            <a:lvl5pPr marL="1345957" indent="-182530" algn="l" defTabSz="914235" rtl="0" eaLnBrk="1" latinLnBrk="0" hangingPunct="1">
              <a:spcBef>
                <a:spcPts val="300"/>
              </a:spcBef>
              <a:buClr>
                <a:srgbClr val="082C50"/>
              </a:buClr>
              <a:buSzPct val="70000"/>
              <a:buFont typeface="Arial" pitchFamily="34" charset="0"/>
              <a:buChar char="•"/>
              <a:defRPr sz="1200" b="0" kern="1200" baseline="0">
                <a:solidFill>
                  <a:srgbClr val="000000"/>
                </a:solidFill>
                <a:latin typeface="+mj-lt"/>
                <a:ea typeface="Batang" pitchFamily="18" charset="-127"/>
                <a:cs typeface="Calibri" pitchFamily="34" charset="0"/>
              </a:defRPr>
            </a:lvl5pPr>
            <a:lvl6pPr marL="2514147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64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82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99" indent="-228559" algn="l" defTabSz="91423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buClr>
                <a:srgbClr val="998262"/>
              </a:buClr>
            </a:pPr>
            <a:r>
              <a:rPr lang="ru-RU" sz="1800" b="1" dirty="0">
                <a:solidFill>
                  <a:srgbClr val="FFFFFF"/>
                </a:solidFill>
                <a:ea typeface="MS Mincho" panose="02020609040205080304" pitchFamily="49" charset="-128"/>
              </a:rPr>
              <a:t>НЕФТЕГАЗОХИМИЯ</a:t>
            </a:r>
            <a:endParaRPr sz="1800" b="1" dirty="0">
              <a:solidFill>
                <a:srgbClr val="FFFFFF"/>
              </a:solidFill>
              <a:ea typeface="MS Mincho" panose="02020609040205080304" pitchFamily="49" charset="-128"/>
            </a:endParaRPr>
          </a:p>
        </p:txBody>
      </p:sp>
      <p:cxnSp>
        <p:nvCxnSpPr>
          <p:cNvPr id="43" name="Прямая соединительная линия 38">
            <a:extLst>
              <a:ext uri="{FF2B5EF4-FFF2-40B4-BE49-F238E27FC236}">
                <a16:creationId xmlns:a16="http://schemas.microsoft.com/office/drawing/2014/main" id="{179FF563-039E-4EE4-A9E0-5370BE6626BE}"/>
              </a:ext>
            </a:extLst>
          </p:cNvPr>
          <p:cNvCxnSpPr>
            <a:cxnSpLocks/>
          </p:cNvCxnSpPr>
          <p:nvPr/>
        </p:nvCxnSpPr>
        <p:spPr>
          <a:xfrm>
            <a:off x="8512256" y="1859979"/>
            <a:ext cx="3150699" cy="0"/>
          </a:xfrm>
          <a:prstGeom prst="line">
            <a:avLst/>
          </a:prstGeom>
          <a:noFill/>
          <a:ln w="31750" cap="flat" cmpd="sng" algn="ctr">
            <a:solidFill>
              <a:srgbClr val="082C50"/>
            </a:solidFill>
            <a:prstDash val="solid"/>
          </a:ln>
          <a:effectLst/>
        </p:spPr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5E6EFB13-3B7C-4199-B3EC-B05F5D1E4265}"/>
              </a:ext>
            </a:extLst>
          </p:cNvPr>
          <p:cNvCxnSpPr>
            <a:cxnSpLocks/>
          </p:cNvCxnSpPr>
          <p:nvPr/>
        </p:nvCxnSpPr>
        <p:spPr>
          <a:xfrm>
            <a:off x="8032137" y="1958346"/>
            <a:ext cx="0" cy="4464529"/>
          </a:xfrm>
          <a:prstGeom prst="line">
            <a:avLst/>
          </a:prstGeom>
          <a:noFill/>
          <a:ln w="9525" cap="flat" cmpd="sng" algn="ctr">
            <a:solidFill>
              <a:srgbClr val="082C50"/>
            </a:solidFill>
            <a:prstDash val="dash"/>
          </a:ln>
          <a:effectLst/>
        </p:spPr>
      </p:cxnSp>
      <p:graphicFrame>
        <p:nvGraphicFramePr>
          <p:cNvPr id="45" name="Таблица 44">
            <a:extLst>
              <a:ext uri="{FF2B5EF4-FFF2-40B4-BE49-F238E27FC236}">
                <a16:creationId xmlns:a16="http://schemas.microsoft.com/office/drawing/2014/main" id="{0DDA19AB-B8F3-4CBF-9C60-3610867D1D0A}"/>
              </a:ext>
            </a:extLst>
          </p:cNvPr>
          <p:cNvGraphicFramePr>
            <a:graphicFrameLocks noGrp="1"/>
          </p:cNvGraphicFramePr>
          <p:nvPr/>
        </p:nvGraphicFramePr>
        <p:xfrm>
          <a:off x="169203" y="2099984"/>
          <a:ext cx="3643514" cy="2046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21317">
                  <a:extLst>
                    <a:ext uri="{9D8B030D-6E8A-4147-A177-3AD203B41FA5}">
                      <a16:colId xmlns:a16="http://schemas.microsoft.com/office/drawing/2014/main" val="3375707442"/>
                    </a:ext>
                  </a:extLst>
                </a:gridCol>
                <a:gridCol w="1422197">
                  <a:extLst>
                    <a:ext uri="{9D8B030D-6E8A-4147-A177-3AD203B41FA5}">
                      <a16:colId xmlns:a16="http://schemas.microsoft.com/office/drawing/2014/main" val="280559235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НАИМЕНОВАНИЕ ПРОДУКТА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ОБЪЕМ ИМПОРТА, ТЫС.ТОНН/ГОД</a:t>
                      </a:r>
                      <a:endParaRPr lang="x-none" sz="1200" b="1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29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АММИАЧНАЯ СЕЛИТРА 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500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781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ФОСФАТЫ КАЛЬЦИЯ 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6358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МЕТИОНИН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622254"/>
                  </a:ext>
                </a:extLst>
              </a:tr>
              <a:tr h="30928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СУЛЬФАТ АММОНИЯ 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89,3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КАРБАМИД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231</a:t>
                      </a: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,5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6" name="Таблица 45">
            <a:extLst>
              <a:ext uri="{FF2B5EF4-FFF2-40B4-BE49-F238E27FC236}">
                <a16:creationId xmlns:a16="http://schemas.microsoft.com/office/drawing/2014/main" id="{C119D70D-DDA5-4D5E-9DD6-D966B6C07409}"/>
              </a:ext>
            </a:extLst>
          </p:cNvPr>
          <p:cNvGraphicFramePr>
            <a:graphicFrameLocks noGrp="1"/>
          </p:cNvGraphicFramePr>
          <p:nvPr/>
        </p:nvGraphicFramePr>
        <p:xfrm>
          <a:off x="4181520" y="2071223"/>
          <a:ext cx="3638587" cy="468011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94208">
                  <a:extLst>
                    <a:ext uri="{9D8B030D-6E8A-4147-A177-3AD203B41FA5}">
                      <a16:colId xmlns:a16="http://schemas.microsoft.com/office/drawing/2014/main" val="3375707442"/>
                    </a:ext>
                  </a:extLst>
                </a:gridCol>
                <a:gridCol w="1444379">
                  <a:extLst>
                    <a:ext uri="{9D8B030D-6E8A-4147-A177-3AD203B41FA5}">
                      <a16:colId xmlns:a16="http://schemas.microsoft.com/office/drawing/2014/main" val="2805592359"/>
                    </a:ext>
                  </a:extLst>
                </a:gridCol>
              </a:tblGrid>
              <a:tr h="6181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НАИМЕНОВАНИЕ ПРОДУКТА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ОБЪЕМ ИМПОРТА, ТЫС.ТОНН/ГОД</a:t>
                      </a:r>
                      <a:endParaRPr lang="x-none" sz="1200" b="1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2988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ГЛИЦЕРИН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63582"/>
                  </a:ext>
                </a:extLst>
              </a:tr>
              <a:tr h="292953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КАРБИД КАЛЬЦИЯ (углехимия)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622254"/>
                  </a:ext>
                </a:extLst>
              </a:tr>
              <a:tr h="255423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ЦИАНИД НАТРИЯ 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3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КАЛЬЦИНИРОВАННАЯ СОДА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369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СУЛЬФАТ БАРИЯ 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308920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СУЛЬФАТ МАГНИЯ 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645948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СУЛЬФИД НАТРИЯ 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74516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ХЛОРИД АЛЮМИНИЯ 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585607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ГИДРАЗИН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965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283929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МЕНТОЛ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381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57294"/>
                  </a:ext>
                </a:extLst>
              </a:tr>
              <a:tr h="402304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ОКСИДЫ И ГИДРОКСИДЫ ЖЕЛЕЗА 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x-none" sz="9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549705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КАУСТИЧЕСКАЯ СОДА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394145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ГИПОХЛОРИТ КАЛЬЦИЯ 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862173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ХЛОРИД ЖЕЛЕЗА 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73926"/>
                  </a:ext>
                </a:extLst>
              </a:tr>
              <a:tr h="246269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ПЕРОКСИД ВОДОРОДА 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x-none" sz="9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537744"/>
                  </a:ext>
                </a:extLst>
              </a:tr>
            </a:tbl>
          </a:graphicData>
        </a:graphic>
      </p:graphicFrame>
      <p:graphicFrame>
        <p:nvGraphicFramePr>
          <p:cNvPr id="47" name="Таблица 46">
            <a:extLst>
              <a:ext uri="{FF2B5EF4-FFF2-40B4-BE49-F238E27FC236}">
                <a16:creationId xmlns:a16="http://schemas.microsoft.com/office/drawing/2014/main" id="{7ABFB97B-DB68-4539-8D7C-C6E2FD10EEE1}"/>
              </a:ext>
            </a:extLst>
          </p:cNvPr>
          <p:cNvGraphicFramePr>
            <a:graphicFrameLocks noGrp="1"/>
          </p:cNvGraphicFramePr>
          <p:nvPr/>
        </p:nvGraphicFramePr>
        <p:xfrm>
          <a:off x="8276332" y="2113112"/>
          <a:ext cx="3677720" cy="342152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242171">
                  <a:extLst>
                    <a:ext uri="{9D8B030D-6E8A-4147-A177-3AD203B41FA5}">
                      <a16:colId xmlns:a16="http://schemas.microsoft.com/office/drawing/2014/main" val="3375707442"/>
                    </a:ext>
                  </a:extLst>
                </a:gridCol>
                <a:gridCol w="1435549">
                  <a:extLst>
                    <a:ext uri="{9D8B030D-6E8A-4147-A177-3AD203B41FA5}">
                      <a16:colId xmlns:a16="http://schemas.microsoft.com/office/drawing/2014/main" val="2805592359"/>
                    </a:ext>
                  </a:extLst>
                </a:gridCol>
              </a:tblGrid>
              <a:tr h="61817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НАИМЕНОВАНИЕ ПРОДУКТА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ОБЪЕМ ИМПОРТА, ТЫС.ТОНН/ГОД</a:t>
                      </a:r>
                      <a:endParaRPr lang="x-none" sz="1200" b="1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29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ПРОПИЛЕНГЛИКОЛЬ</a:t>
                      </a:r>
                      <a:endParaRPr lang="aa-ET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33,5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ПОЛИОЛЫ</a:t>
                      </a:r>
                      <a:endParaRPr lang="aa-ET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259,3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50747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ПОЛИАКРИЛАМИД</a:t>
                      </a:r>
                      <a:endParaRPr lang="aa-ET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442,2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619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ЭТИЛЕНГЛИКОЛЬ</a:t>
                      </a:r>
                      <a:endParaRPr lang="aa-ET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71603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ПОЛИВИНИЛХЛОРИД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r>
                        <a:rPr lang="ru-RU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200" kern="1200" dirty="0">
                          <a:ln w="0"/>
                          <a:solidFill>
                            <a:srgbClr val="00B05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endParaRPr lang="x-none" sz="1200" kern="1200" dirty="0">
                        <a:ln w="0"/>
                        <a:solidFill>
                          <a:srgbClr val="00B05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029923"/>
                  </a:ext>
                </a:extLst>
              </a:tr>
              <a:tr h="441553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ПОЛИЭТИЛЕНТЕРЕФТАЛАТ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388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37326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АЗОТ (</a:t>
                      </a:r>
                      <a:r>
                        <a:rPr lang="ru-RU" sz="1200" kern="1200" dirty="0" err="1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тех.газы</a:t>
                      </a: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32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АРГОН (</a:t>
                      </a:r>
                      <a:r>
                        <a:rPr lang="ru-RU" sz="1200" kern="1200" dirty="0" err="1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тех.газы</a:t>
                      </a: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817560"/>
                  </a:ext>
                </a:extLst>
              </a:tr>
              <a:tr h="441553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ПОЛИФОСФАТ АММОНИЯ 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x-none" sz="12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351200"/>
                  </a:ext>
                </a:extLst>
              </a:tr>
            </a:tbl>
          </a:graphicData>
        </a:graphic>
      </p:graphicFrame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49F2F786-2C01-44D1-A8F0-F39ECE7E3823}"/>
              </a:ext>
            </a:extLst>
          </p:cNvPr>
          <p:cNvSpPr/>
          <p:nvPr/>
        </p:nvSpPr>
        <p:spPr>
          <a:xfrm>
            <a:off x="64996" y="5913993"/>
            <a:ext cx="3071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«Зеленые» – приоритетные продукты</a:t>
            </a:r>
            <a:endParaRPr lang="en-US" sz="14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1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дальнейшего изучения </a:t>
            </a:r>
            <a:endParaRPr lang="x-none" sz="14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Номер слайда 2">
            <a:extLst>
              <a:ext uri="{FF2B5EF4-FFF2-40B4-BE49-F238E27FC236}">
                <a16:creationId xmlns:a16="http://schemas.microsoft.com/office/drawing/2014/main" id="{1E062266-EB00-4EBB-88A9-AFB0EBD28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C7F3B-3443-46EE-81BC-CEC78D7A295F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19" name="Picture 4" descr="Картинки по запросу охк">
            <a:extLst>
              <a:ext uri="{FF2B5EF4-FFF2-40B4-BE49-F238E27FC236}">
                <a16:creationId xmlns:a16="http://schemas.microsoft.com/office/drawing/2014/main" id="{5A796BFC-4D0A-42A8-8660-644D04B0E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99" y="61030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31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6">
            <a:extLst>
              <a:ext uri="{FF2B5EF4-FFF2-40B4-BE49-F238E27FC236}">
                <a16:creationId xmlns:a16="http://schemas.microsoft.com/office/drawing/2014/main" id="{534C83E0-6644-4E26-8A20-B0477B09F6A3}"/>
              </a:ext>
            </a:extLst>
          </p:cNvPr>
          <p:cNvSpPr txBox="1">
            <a:spLocks/>
          </p:cNvSpPr>
          <p:nvPr/>
        </p:nvSpPr>
        <p:spPr>
          <a:xfrm>
            <a:off x="228060" y="210817"/>
            <a:ext cx="10824336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ЗЕЛЕНАЯ ХИМИЯ, НИОКР, ИННОВАЦИЯ</a:t>
            </a:r>
            <a:endParaRPr lang="x-none" sz="2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8061" y="955138"/>
            <a:ext cx="115048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«Зелёная химия» </a:t>
            </a:r>
            <a:r>
              <a:rPr lang="ru-RU" alt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 - направление в химии, усовершенствующее химические процессы, с целью уменьшения воздействия на окружающую среду.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8060" y="1736470"/>
            <a:ext cx="525624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переработка, утилизация, уничтожение экологически опасных, побочных и отработанных продуктов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разработка новых технологических процессов без экологически опасных продуктов (в том числе побочных) или свести их использование и выделение к минимуму.</a:t>
            </a:r>
          </a:p>
          <a:p>
            <a:pPr algn="just"/>
            <a:r>
              <a:rPr lang="ru-RU" alt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6123850" y="2116302"/>
            <a:ext cx="862879" cy="58518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5" name="Прямоугольник 14"/>
          <p:cNvSpPr/>
          <p:nvPr/>
        </p:nvSpPr>
        <p:spPr>
          <a:xfrm>
            <a:off x="7490205" y="1387982"/>
            <a:ext cx="38381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alt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снижении затрат на производстве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сохранение окружающей среды или снижения вреда </a:t>
            </a:r>
            <a:endParaRPr lang="en-US" alt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alt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вдумчивый отбор сырья и схем процессов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7775416" y="3757593"/>
            <a:ext cx="4256311" cy="2728164"/>
            <a:chOff x="1634473" y="3765751"/>
            <a:chExt cx="5467816" cy="2728164"/>
          </a:xfrm>
        </p:grpSpPr>
        <p:sp>
          <p:nvSpPr>
            <p:cNvPr id="21" name="TextBox 20"/>
            <p:cNvSpPr txBox="1"/>
            <p:nvPr/>
          </p:nvSpPr>
          <p:spPr>
            <a:xfrm>
              <a:off x="2355310" y="3765751"/>
              <a:ext cx="46297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j-lt"/>
                  <a:ea typeface="+mj-ea"/>
                  <a:cs typeface="+mj-cs"/>
                </a:rPr>
                <a:t>Разработка новых технологий производства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6660" y="4192911"/>
              <a:ext cx="47356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j-lt"/>
                  <a:ea typeface="+mj-ea"/>
                  <a:cs typeface="+mj-cs"/>
                </a:rPr>
                <a:t>замена токсичных элементов, которые применяют в 90% промышленных химических процессов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355310" y="5087559"/>
              <a:ext cx="47356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j-lt"/>
                  <a:ea typeface="+mj-ea"/>
                  <a:cs typeface="+mj-cs"/>
                </a:rPr>
                <a:t>разработка новых методов синтеза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6660" y="5539808"/>
              <a:ext cx="473562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1400" dirty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+mj-lt"/>
                  <a:ea typeface="+mj-ea"/>
                  <a:cs typeface="+mj-cs"/>
                </a:rPr>
                <a:t>перевод производства на технологию замкнутого цикла, при которой отходы либо используются вновь, либо перерабатываются на сырьё для новых продуктов.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634473" y="4871067"/>
              <a:ext cx="2424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Соединительная линия уступом 25"/>
            <p:cNvCxnSpPr>
              <a:endCxn id="21" idx="1"/>
            </p:cNvCxnSpPr>
            <p:nvPr/>
          </p:nvCxnSpPr>
          <p:spPr>
            <a:xfrm rot="5400000" flipH="1" flipV="1">
              <a:off x="1640404" y="4156162"/>
              <a:ext cx="951428" cy="47838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Соединительная линия уступом 26"/>
            <p:cNvCxnSpPr>
              <a:endCxn id="24" idx="1"/>
            </p:cNvCxnSpPr>
            <p:nvPr/>
          </p:nvCxnSpPr>
          <p:spPr>
            <a:xfrm rot="16200000" flipH="1">
              <a:off x="1548896" y="5199097"/>
              <a:ext cx="1145795" cy="48973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endCxn id="23" idx="1"/>
            </p:cNvCxnSpPr>
            <p:nvPr/>
          </p:nvCxnSpPr>
          <p:spPr>
            <a:xfrm>
              <a:off x="1876926" y="5241447"/>
              <a:ext cx="47838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1888276" y="4504070"/>
              <a:ext cx="47838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70631"/>
              </p:ext>
            </p:extLst>
          </p:nvPr>
        </p:nvGraphicFramePr>
        <p:xfrm>
          <a:off x="328162" y="3434408"/>
          <a:ext cx="5946035" cy="3202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0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567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Направления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Эффект /преимущество</a:t>
                      </a:r>
                      <a:r>
                        <a:rPr lang="ru-RU" sz="1100" kern="1200" baseline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endParaRPr lang="ru-RU" sz="1100" kern="120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560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Производство сульфита </a:t>
                      </a:r>
                      <a:r>
                        <a:rPr lang="ru-RU" sz="1100" kern="1200" dirty="0">
                          <a:ln w="0"/>
                          <a:solidFill>
                            <a:srgbClr val="002060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натрия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Безотходное производство, утилизация серы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Производство карбоната аммония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Безотходное производство, утилизация углекислого газа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03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Улавливание и утилизация углерода и получение синтез-газа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Снижение загрязнения атмосферы, производство синтез-газа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Получение водорода с использованием ВИЭ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Альтернативный источник получения водорода при дефиците газа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567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Переработка пластиковых отходов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Утилизация и переработка отходов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35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Производство биоразлагаемых пластиков (PLA, PBAT, PBS, PHB)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Безотходное производство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735"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Производство</a:t>
                      </a:r>
                      <a:r>
                        <a:rPr lang="ru-RU" sz="1100" kern="1200" baseline="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 органических удобрений из веществ животного и растительного происхождения </a:t>
                      </a:r>
                      <a:endParaRPr lang="ru-RU" sz="1100" kern="1200" dirty="0">
                        <a:ln w="0"/>
                        <a:solidFill>
                          <a:schemeClr val="accent5">
                            <a:lumMod val="50000"/>
                          </a:schemeClr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kern="1200" dirty="0">
                          <a:ln w="0"/>
                          <a:solidFill>
                            <a:schemeClr val="accent5">
                              <a:lumMod val="50000"/>
                            </a:schemeClr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Утилизация и переработка отходов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916" y="4428975"/>
            <a:ext cx="1277874" cy="9157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12765" y="4107809"/>
            <a:ext cx="937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НИОКР</a:t>
            </a:r>
          </a:p>
        </p:txBody>
      </p:sp>
      <p:sp>
        <p:nvSpPr>
          <p:cNvPr id="28" name="Номер слайда 1">
            <a:extLst>
              <a:ext uri="{FF2B5EF4-FFF2-40B4-BE49-F238E27FC236}">
                <a16:creationId xmlns:a16="http://schemas.microsoft.com/office/drawing/2014/main" id="{3A15740B-4627-4082-BF75-8509B8F0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9447" y="6599764"/>
            <a:ext cx="346553" cy="365125"/>
          </a:xfrm>
        </p:spPr>
        <p:txBody>
          <a:bodyPr/>
          <a:lstStyle/>
          <a:p>
            <a:fld id="{B31E4D67-FB5E-4E8D-86C5-26F448F62AB1}" type="slidenum">
              <a:rPr lang="ru-RU" smtClean="0"/>
              <a:t>12</a:t>
            </a:fld>
            <a:endParaRPr lang="ru-RU" dirty="0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30F7C10-868D-4E61-85E2-DECB3D2EF9A4}"/>
              </a:ext>
            </a:extLst>
          </p:cNvPr>
          <p:cNvCxnSpPr>
            <a:cxnSpLocks/>
          </p:cNvCxnSpPr>
          <p:nvPr/>
        </p:nvCxnSpPr>
        <p:spPr>
          <a:xfrm>
            <a:off x="0" y="834204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4" descr="Картинки по запросу охк">
            <a:extLst>
              <a:ext uri="{FF2B5EF4-FFF2-40B4-BE49-F238E27FC236}">
                <a16:creationId xmlns:a16="http://schemas.microsoft.com/office/drawing/2014/main" id="{6F9C144C-D90A-4DAA-880A-A4BDCDA048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724" y="68964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96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749446" y="6393375"/>
            <a:ext cx="346553" cy="365125"/>
          </a:xfrm>
        </p:spPr>
        <p:txBody>
          <a:bodyPr/>
          <a:lstStyle/>
          <a:p>
            <a:fld id="{B31E4D67-FB5E-4E8D-86C5-26F448F62AB1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AutoShape 2" descr="https://actconsulting.co/wp-content/uploads/2019/01/10696720_xxl-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4518906" y="2815830"/>
            <a:ext cx="2837589" cy="2683522"/>
          </a:xfrm>
          <a:prstGeom prst="ellipse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spc="6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</a:t>
            </a:r>
            <a:endParaRPr lang="en-US" sz="4400" spc="600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BoxHeader"/>
          <p:cNvSpPr>
            <a:spLocks noChangeArrowheads="1"/>
          </p:cNvSpPr>
          <p:nvPr/>
        </p:nvSpPr>
        <p:spPr bwMode="gray">
          <a:xfrm>
            <a:off x="594131" y="1667788"/>
            <a:ext cx="2879060" cy="15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НЕФТЕГАЗОХИМИЯ</a:t>
            </a:r>
          </a:p>
          <a:p>
            <a:pPr algn="ctr"/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Крупнотоннажный производитель</a:t>
            </a:r>
          </a:p>
        </p:txBody>
      </p:sp>
      <p:sp>
        <p:nvSpPr>
          <p:cNvPr id="54" name="BoxHeader"/>
          <p:cNvSpPr>
            <a:spLocks noChangeArrowheads="1"/>
          </p:cNvSpPr>
          <p:nvPr/>
        </p:nvSpPr>
        <p:spPr bwMode="gray">
          <a:xfrm>
            <a:off x="362839" y="3368722"/>
            <a:ext cx="3110351" cy="15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АГРОХИМИЯ</a:t>
            </a:r>
          </a:p>
          <a:p>
            <a:pPr marR="5080" indent="160020" algn="ctr">
              <a:lnSpc>
                <a:spcPct val="100699"/>
              </a:lnSpc>
              <a:spcBef>
                <a:spcPts val="95"/>
              </a:spcBef>
            </a:pP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R="5080" indent="-12700" algn="ctr">
              <a:lnSpc>
                <a:spcPct val="100699"/>
              </a:lnSpc>
              <a:spcBef>
                <a:spcPts val="95"/>
              </a:spcBef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Производитель с  низкими издержками</a:t>
            </a:r>
          </a:p>
        </p:txBody>
      </p:sp>
      <p:sp>
        <p:nvSpPr>
          <p:cNvPr id="56" name="BoxHeader"/>
          <p:cNvSpPr>
            <a:spLocks noChangeArrowheads="1"/>
          </p:cNvSpPr>
          <p:nvPr/>
        </p:nvSpPr>
        <p:spPr bwMode="gray">
          <a:xfrm>
            <a:off x="362839" y="5143729"/>
            <a:ext cx="3110351" cy="15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СПЕЦХИМИЯ</a:t>
            </a:r>
          </a:p>
          <a:p>
            <a:pPr marR="198755" algn="ctr">
              <a:lnSpc>
                <a:spcPct val="100000"/>
              </a:lnSpc>
              <a:spcBef>
                <a:spcPts val="640"/>
              </a:spcBef>
              <a:tabLst>
                <a:tab pos="389890" algn="l"/>
              </a:tabLst>
            </a:pPr>
            <a:r>
              <a:rPr lang="ru-RU" sz="1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Среднетоннажный производитель</a:t>
            </a:r>
          </a:p>
        </p:txBody>
      </p:sp>
      <p:sp>
        <p:nvSpPr>
          <p:cNvPr id="58" name="BoxHeader"/>
          <p:cNvSpPr>
            <a:spLocks noChangeArrowheads="1"/>
          </p:cNvSpPr>
          <p:nvPr/>
        </p:nvSpPr>
        <p:spPr bwMode="gray">
          <a:xfrm>
            <a:off x="3907975" y="1040235"/>
            <a:ext cx="4058315" cy="10354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ОПЕРАТОР </a:t>
            </a:r>
          </a:p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НАЦИОНАЛЬНОГО ПРОЕКТА</a:t>
            </a:r>
          </a:p>
          <a:p>
            <a:pPr algn="ctr"/>
            <a:endParaRPr lang="ru-RU" sz="1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продвижение инициатив</a:t>
            </a:r>
          </a:p>
          <a:p>
            <a:pPr algn="ctr"/>
            <a:endParaRPr lang="ru-RU" sz="1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BoxHeader"/>
          <p:cNvSpPr>
            <a:spLocks noChangeArrowheads="1"/>
          </p:cNvSpPr>
          <p:nvPr/>
        </p:nvSpPr>
        <p:spPr bwMode="gray">
          <a:xfrm>
            <a:off x="8467067" y="3368722"/>
            <a:ext cx="3471190" cy="15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МСБ</a:t>
            </a:r>
          </a:p>
          <a:p>
            <a:pPr algn="ctr"/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Поддержка МСБ через эксклюзивные поставки химических продуктов </a:t>
            </a:r>
          </a:p>
        </p:txBody>
      </p:sp>
      <p:sp>
        <p:nvSpPr>
          <p:cNvPr id="61" name="BoxHeader"/>
          <p:cNvSpPr>
            <a:spLocks noChangeArrowheads="1"/>
          </p:cNvSpPr>
          <p:nvPr/>
        </p:nvSpPr>
        <p:spPr bwMode="gray">
          <a:xfrm>
            <a:off x="8467067" y="5499352"/>
            <a:ext cx="3248742" cy="9974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НИОКР</a:t>
            </a:r>
          </a:p>
          <a:p>
            <a:pPr algn="ctr"/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Развитие зеленой химии и вторичной переработки продуктов</a:t>
            </a: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762C260D-443B-43A4-A172-492124C41C42}"/>
              </a:ext>
            </a:extLst>
          </p:cNvPr>
          <p:cNvCxnSpPr>
            <a:cxnSpLocks/>
          </p:cNvCxnSpPr>
          <p:nvPr/>
        </p:nvCxnSpPr>
        <p:spPr>
          <a:xfrm>
            <a:off x="0" y="744943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 descr="Картинки по запросу охк">
            <a:extLst>
              <a:ext uri="{FF2B5EF4-FFF2-40B4-BE49-F238E27FC236}">
                <a16:creationId xmlns:a16="http://schemas.microsoft.com/office/drawing/2014/main" id="{4269544A-265A-4459-B4B1-55A4DE7C6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0298" y="23933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0F73DA8A-F19E-4E61-9F39-57DF2548B983}"/>
              </a:ext>
            </a:extLst>
          </p:cNvPr>
          <p:cNvCxnSpPr>
            <a:cxnSpLocks/>
            <a:stCxn id="7" idx="1"/>
            <a:endCxn id="53" idx="3"/>
          </p:cNvCxnSpPr>
          <p:nvPr/>
        </p:nvCxnSpPr>
        <p:spPr>
          <a:xfrm flipH="1" flipV="1">
            <a:off x="3473191" y="2441788"/>
            <a:ext cx="1461270" cy="767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C88E1A12-F7F6-4793-BF73-0E9C1EC91E37}"/>
              </a:ext>
            </a:extLst>
          </p:cNvPr>
          <p:cNvCxnSpPr>
            <a:cxnSpLocks/>
            <a:stCxn id="7" idx="2"/>
            <a:endCxn id="54" idx="3"/>
          </p:cNvCxnSpPr>
          <p:nvPr/>
        </p:nvCxnSpPr>
        <p:spPr>
          <a:xfrm flipH="1" flipV="1">
            <a:off x="3473190" y="4142722"/>
            <a:ext cx="1045716" cy="1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75A874F-C49F-4CCD-8810-1557FEF20D7A}"/>
              </a:ext>
            </a:extLst>
          </p:cNvPr>
          <p:cNvCxnSpPr>
            <a:cxnSpLocks/>
            <a:stCxn id="7" idx="3"/>
            <a:endCxn id="56" idx="3"/>
          </p:cNvCxnSpPr>
          <p:nvPr/>
        </p:nvCxnSpPr>
        <p:spPr>
          <a:xfrm flipH="1">
            <a:off x="3473190" y="5106359"/>
            <a:ext cx="1461271" cy="811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181CBD0-1946-49BD-A5BB-EFB9503546EF}"/>
              </a:ext>
            </a:extLst>
          </p:cNvPr>
          <p:cNvCxnSpPr>
            <a:cxnSpLocks/>
            <a:stCxn id="7" idx="6"/>
            <a:endCxn id="59" idx="1"/>
          </p:cNvCxnSpPr>
          <p:nvPr/>
        </p:nvCxnSpPr>
        <p:spPr>
          <a:xfrm flipV="1">
            <a:off x="7356495" y="4142722"/>
            <a:ext cx="1110572" cy="1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5CFE967E-2799-4CF6-8B4C-47562CABD649}"/>
              </a:ext>
            </a:extLst>
          </p:cNvPr>
          <p:cNvCxnSpPr>
            <a:cxnSpLocks/>
            <a:stCxn id="7" idx="7"/>
            <a:endCxn id="38" idx="1"/>
          </p:cNvCxnSpPr>
          <p:nvPr/>
        </p:nvCxnSpPr>
        <p:spPr>
          <a:xfrm flipV="1">
            <a:off x="6940940" y="2428045"/>
            <a:ext cx="1526127" cy="7807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>
            <a:extLst>
              <a:ext uri="{FF2B5EF4-FFF2-40B4-BE49-F238E27FC236}">
                <a16:creationId xmlns:a16="http://schemas.microsoft.com/office/drawing/2014/main" id="{1F847FF6-108F-4A6C-A413-57E0356EDA13}"/>
              </a:ext>
            </a:extLst>
          </p:cNvPr>
          <p:cNvCxnSpPr>
            <a:cxnSpLocks/>
            <a:stCxn id="7" idx="5"/>
            <a:endCxn id="61" idx="1"/>
          </p:cNvCxnSpPr>
          <p:nvPr/>
        </p:nvCxnSpPr>
        <p:spPr>
          <a:xfrm>
            <a:off x="6940940" y="5106359"/>
            <a:ext cx="1526127" cy="891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ject 6">
            <a:extLst>
              <a:ext uri="{FF2B5EF4-FFF2-40B4-BE49-F238E27FC236}">
                <a16:creationId xmlns:a16="http://schemas.microsoft.com/office/drawing/2014/main" id="{8B4A7DEA-345B-4DCD-BB23-274A392407CD}"/>
              </a:ext>
            </a:extLst>
          </p:cNvPr>
          <p:cNvSpPr txBox="1">
            <a:spLocks/>
          </p:cNvSpPr>
          <p:nvPr/>
        </p:nvSpPr>
        <p:spPr>
          <a:xfrm>
            <a:off x="187663" y="282062"/>
            <a:ext cx="10824336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РОЛЬ ФОНДА В РАЗВИТИИ ХИМИЧЕСКОЙ ОТРАСЛИ</a:t>
            </a:r>
            <a:endParaRPr lang="x-none" sz="2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E7F15816-93DB-4388-A4A3-6C91291C2EC2}"/>
              </a:ext>
            </a:extLst>
          </p:cNvPr>
          <p:cNvCxnSpPr>
            <a:cxnSpLocks/>
            <a:stCxn id="7" idx="0"/>
            <a:endCxn id="58" idx="2"/>
          </p:cNvCxnSpPr>
          <p:nvPr/>
        </p:nvCxnSpPr>
        <p:spPr>
          <a:xfrm flipH="1" flipV="1">
            <a:off x="5937133" y="2075695"/>
            <a:ext cx="568" cy="740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oxHeader">
            <a:extLst>
              <a:ext uri="{FF2B5EF4-FFF2-40B4-BE49-F238E27FC236}">
                <a16:creationId xmlns:a16="http://schemas.microsoft.com/office/drawing/2014/main" id="{CB41B394-475B-4EB8-A799-9B0C2B8A0D18}"/>
              </a:ext>
            </a:extLst>
          </p:cNvPr>
          <p:cNvSpPr>
            <a:spLocks noChangeArrowheads="1"/>
          </p:cNvSpPr>
          <p:nvPr/>
        </p:nvSpPr>
        <p:spPr bwMode="gray">
          <a:xfrm>
            <a:off x="8467067" y="1782502"/>
            <a:ext cx="3290347" cy="12910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algn="ctr"/>
            <a:r>
              <a:rPr lang="ru-RU" sz="20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ПРИВЛЕЧЕНИЕ ИНВЕСТОРОВ</a:t>
            </a:r>
          </a:p>
          <a:p>
            <a:pPr algn="ctr"/>
            <a:endParaRPr lang="ru-RU" sz="12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Надежный партнер</a:t>
            </a:r>
          </a:p>
        </p:txBody>
      </p:sp>
    </p:spTree>
    <p:extLst>
      <p:ext uri="{BB962C8B-B14F-4D97-AF65-F5344CB8AC3E}">
        <p14:creationId xmlns:p14="http://schemas.microsoft.com/office/powerpoint/2010/main" val="355364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932C4A2-71E0-4675-BBA4-08205C0BD6ED}"/>
              </a:ext>
            </a:extLst>
          </p:cNvPr>
          <p:cNvCxnSpPr>
            <a:cxnSpLocks/>
          </p:cNvCxnSpPr>
          <p:nvPr/>
        </p:nvCxnSpPr>
        <p:spPr>
          <a:xfrm>
            <a:off x="72134" y="714190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ject 6">
            <a:extLst>
              <a:ext uri="{FF2B5EF4-FFF2-40B4-BE49-F238E27FC236}">
                <a16:creationId xmlns:a16="http://schemas.microsoft.com/office/drawing/2014/main" id="{534C83E0-6644-4E26-8A20-B0477B09F6A3}"/>
              </a:ext>
            </a:extLst>
          </p:cNvPr>
          <p:cNvSpPr txBox="1">
            <a:spLocks/>
          </p:cNvSpPr>
          <p:nvPr/>
        </p:nvSpPr>
        <p:spPr>
          <a:xfrm>
            <a:off x="74345" y="137163"/>
            <a:ext cx="10824336" cy="345223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rPr>
              <a:t>КОНКУРЕНТНОЕ ПРЕИМУЩЕСТВО – ДОСТУП К ДЕШЕВОМУ СЫРЬЮ</a:t>
            </a:r>
            <a:endParaRPr lang="x-none" sz="2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5" name="Rectangle 67">
            <a:extLst>
              <a:ext uri="{FF2B5EF4-FFF2-40B4-BE49-F238E27FC236}">
                <a16:creationId xmlns:a16="http://schemas.microsoft.com/office/drawing/2014/main" id="{66D32141-6510-401D-BEC2-9D2FEECE0F7B}"/>
              </a:ext>
            </a:extLst>
          </p:cNvPr>
          <p:cNvSpPr/>
          <p:nvPr/>
        </p:nvSpPr>
        <p:spPr>
          <a:xfrm>
            <a:off x="9038876" y="2235055"/>
            <a:ext cx="3195484" cy="2177662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Доступное сырье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Инфраструктура 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СЭЗ с преференциями 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Потенциал импортозамещения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Рост аграрной отрасли</a:t>
            </a:r>
          </a:p>
        </p:txBody>
      </p:sp>
      <p:sp>
        <p:nvSpPr>
          <p:cNvPr id="106" name="Rectangle 67">
            <a:extLst>
              <a:ext uri="{FF2B5EF4-FFF2-40B4-BE49-F238E27FC236}">
                <a16:creationId xmlns:a16="http://schemas.microsoft.com/office/drawing/2014/main" id="{D16E79A9-2529-409F-A5E4-EEBB4926D072}"/>
              </a:ext>
            </a:extLst>
          </p:cNvPr>
          <p:cNvSpPr/>
          <p:nvPr/>
        </p:nvSpPr>
        <p:spPr>
          <a:xfrm>
            <a:off x="9038876" y="1716069"/>
            <a:ext cx="3087117" cy="41601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just"/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Ключевые факторы успеха Фонда: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151008D-A4A8-4478-9792-76C6DF8C63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1" y="1376462"/>
            <a:ext cx="8562894" cy="4906478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F25615E-7ADC-421E-8E0D-FE3835E1F2C2}"/>
              </a:ext>
            </a:extLst>
          </p:cNvPr>
          <p:cNvCxnSpPr/>
          <p:nvPr/>
        </p:nvCxnSpPr>
        <p:spPr>
          <a:xfrm>
            <a:off x="8830235" y="1509495"/>
            <a:ext cx="0" cy="4322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Картинки по запросу охк">
            <a:extLst>
              <a:ext uri="{FF2B5EF4-FFF2-40B4-BE49-F238E27FC236}">
                <a16:creationId xmlns:a16="http://schemas.microsoft.com/office/drawing/2014/main" id="{BE99B57C-A5DA-448E-8ADE-C9E8E3405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99" y="61030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Номер слайда 8">
            <a:extLst>
              <a:ext uri="{FF2B5EF4-FFF2-40B4-BE49-F238E27FC236}">
                <a16:creationId xmlns:a16="http://schemas.microsoft.com/office/drawing/2014/main" id="{A0D8BB2D-C52E-4B49-92A0-8594ABA94D54}"/>
              </a:ext>
            </a:extLst>
          </p:cNvPr>
          <p:cNvSpPr txBox="1">
            <a:spLocks/>
          </p:cNvSpPr>
          <p:nvPr/>
        </p:nvSpPr>
        <p:spPr>
          <a:xfrm>
            <a:off x="3606050" y="65811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BA8FAC-3F1C-412C-B422-83CD094D60B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9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932C4A2-71E0-4675-BBA4-08205C0BD6ED}"/>
              </a:ext>
            </a:extLst>
          </p:cNvPr>
          <p:cNvCxnSpPr>
            <a:cxnSpLocks/>
          </p:cNvCxnSpPr>
          <p:nvPr/>
        </p:nvCxnSpPr>
        <p:spPr>
          <a:xfrm>
            <a:off x="180475" y="910121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ject 9">
            <a:extLst>
              <a:ext uri="{FF2B5EF4-FFF2-40B4-BE49-F238E27FC236}">
                <a16:creationId xmlns:a16="http://schemas.microsoft.com/office/drawing/2014/main" id="{1A268DB5-FEA4-4717-A9F8-DC4343C258EE}"/>
              </a:ext>
            </a:extLst>
          </p:cNvPr>
          <p:cNvSpPr txBox="1"/>
          <p:nvPr/>
        </p:nvSpPr>
        <p:spPr>
          <a:xfrm>
            <a:off x="2100174" y="1211704"/>
            <a:ext cx="4946015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2176145" algn="l"/>
              </a:tabLst>
            </a:pPr>
            <a:r>
              <a:rPr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Модель</a:t>
            </a:r>
            <a:r>
              <a:rPr sz="1600" b="1" spc="-10" dirty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Ключевые факторы успеха</a:t>
            </a:r>
          </a:p>
        </p:txBody>
      </p:sp>
      <p:sp>
        <p:nvSpPr>
          <p:cNvPr id="22" name="object 13">
            <a:extLst>
              <a:ext uri="{FF2B5EF4-FFF2-40B4-BE49-F238E27FC236}">
                <a16:creationId xmlns:a16="http://schemas.microsoft.com/office/drawing/2014/main" id="{AD68684C-0B75-4E15-8F26-E5D699B7408F}"/>
              </a:ext>
            </a:extLst>
          </p:cNvPr>
          <p:cNvSpPr txBox="1"/>
          <p:nvPr/>
        </p:nvSpPr>
        <p:spPr>
          <a:xfrm>
            <a:off x="8401953" y="1130934"/>
            <a:ext cx="2693035" cy="36997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2425">
              <a:spcBef>
                <a:spcPts val="725"/>
              </a:spcBef>
            </a:pPr>
            <a:r>
              <a:rPr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Примеры компаний</a:t>
            </a:r>
          </a:p>
        </p:txBody>
      </p:sp>
      <p:sp>
        <p:nvSpPr>
          <p:cNvPr id="23" name="object 14">
            <a:extLst>
              <a:ext uri="{FF2B5EF4-FFF2-40B4-BE49-F238E27FC236}">
                <a16:creationId xmlns:a16="http://schemas.microsoft.com/office/drawing/2014/main" id="{84511A63-4ABD-41A6-8130-70BB9547757D}"/>
              </a:ext>
            </a:extLst>
          </p:cNvPr>
          <p:cNvSpPr/>
          <p:nvPr/>
        </p:nvSpPr>
        <p:spPr>
          <a:xfrm>
            <a:off x="1631315" y="2070893"/>
            <a:ext cx="1750060" cy="1640149"/>
          </a:xfrm>
          <a:custGeom>
            <a:avLst/>
            <a:gdLst/>
            <a:ahLst/>
            <a:cxnLst/>
            <a:rect l="l" t="t" r="r" b="b"/>
            <a:pathLst>
              <a:path w="1750060" h="2310765">
                <a:moveTo>
                  <a:pt x="1749552" y="0"/>
                </a:moveTo>
                <a:lnTo>
                  <a:pt x="0" y="0"/>
                </a:lnTo>
                <a:lnTo>
                  <a:pt x="0" y="2310384"/>
                </a:lnTo>
                <a:lnTo>
                  <a:pt x="1749552" y="2310384"/>
                </a:lnTo>
                <a:lnTo>
                  <a:pt x="174955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15">
            <a:extLst>
              <a:ext uri="{FF2B5EF4-FFF2-40B4-BE49-F238E27FC236}">
                <a16:creationId xmlns:a16="http://schemas.microsoft.com/office/drawing/2014/main" id="{CF9E24E7-64D1-441B-BAA1-C97766F7CBDC}"/>
              </a:ext>
            </a:extLst>
          </p:cNvPr>
          <p:cNvSpPr txBox="1"/>
          <p:nvPr/>
        </p:nvSpPr>
        <p:spPr>
          <a:xfrm>
            <a:off x="1678940" y="2606751"/>
            <a:ext cx="165481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Крупнотоннажный</a:t>
            </a:r>
          </a:p>
          <a:p>
            <a:pPr marL="12700" algn="ctr"/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Производитель</a:t>
            </a:r>
          </a:p>
        </p:txBody>
      </p:sp>
      <p:sp>
        <p:nvSpPr>
          <p:cNvPr id="25" name="object 16">
            <a:extLst>
              <a:ext uri="{FF2B5EF4-FFF2-40B4-BE49-F238E27FC236}">
                <a16:creationId xmlns:a16="http://schemas.microsoft.com/office/drawing/2014/main" id="{0E12646F-5B30-40DC-8320-60D3905A5DFF}"/>
              </a:ext>
            </a:extLst>
          </p:cNvPr>
          <p:cNvSpPr/>
          <p:nvPr/>
        </p:nvSpPr>
        <p:spPr>
          <a:xfrm>
            <a:off x="1585976" y="4548171"/>
            <a:ext cx="1791461" cy="1711769"/>
          </a:xfrm>
          <a:custGeom>
            <a:avLst/>
            <a:gdLst/>
            <a:ahLst/>
            <a:cxnLst/>
            <a:rect l="l" t="t" r="r" b="b"/>
            <a:pathLst>
              <a:path w="1750060" h="2326004">
                <a:moveTo>
                  <a:pt x="1749552" y="0"/>
                </a:moveTo>
                <a:lnTo>
                  <a:pt x="0" y="0"/>
                </a:lnTo>
                <a:lnTo>
                  <a:pt x="0" y="2325624"/>
                </a:lnTo>
                <a:lnTo>
                  <a:pt x="1749552" y="2325624"/>
                </a:lnTo>
                <a:lnTo>
                  <a:pt x="174955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object 17">
            <a:extLst>
              <a:ext uri="{FF2B5EF4-FFF2-40B4-BE49-F238E27FC236}">
                <a16:creationId xmlns:a16="http://schemas.microsoft.com/office/drawing/2014/main" id="{B51F7A8E-59AB-43CD-8D52-F4DCF63B50F3}"/>
              </a:ext>
            </a:extLst>
          </p:cNvPr>
          <p:cNvSpPr txBox="1"/>
          <p:nvPr/>
        </p:nvSpPr>
        <p:spPr>
          <a:xfrm>
            <a:off x="1684655" y="4992007"/>
            <a:ext cx="15843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r>
              <a:rPr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Производитель  функциональных  продуктов</a:t>
            </a:r>
          </a:p>
        </p:txBody>
      </p:sp>
      <p:sp>
        <p:nvSpPr>
          <p:cNvPr id="28" name="object 19">
            <a:extLst>
              <a:ext uri="{FF2B5EF4-FFF2-40B4-BE49-F238E27FC236}">
                <a16:creationId xmlns:a16="http://schemas.microsoft.com/office/drawing/2014/main" id="{3A185404-1D3F-4FD7-AE03-77E262280D69}"/>
              </a:ext>
            </a:extLst>
          </p:cNvPr>
          <p:cNvSpPr txBox="1"/>
          <p:nvPr/>
        </p:nvSpPr>
        <p:spPr>
          <a:xfrm>
            <a:off x="2459444" y="1758591"/>
            <a:ext cx="12509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33" name="object 24">
            <a:extLst>
              <a:ext uri="{FF2B5EF4-FFF2-40B4-BE49-F238E27FC236}">
                <a16:creationId xmlns:a16="http://schemas.microsoft.com/office/drawing/2014/main" id="{42217EFD-1DF3-4E33-82EF-0F8C23766C36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7788" y="1671828"/>
            <a:ext cx="4181856" cy="716279"/>
          </a:xfrm>
          <a:prstGeom prst="rect">
            <a:avLst/>
          </a:prstGeom>
        </p:spPr>
      </p:pic>
      <p:sp>
        <p:nvSpPr>
          <p:cNvPr id="34" name="object 25">
            <a:extLst>
              <a:ext uri="{FF2B5EF4-FFF2-40B4-BE49-F238E27FC236}">
                <a16:creationId xmlns:a16="http://schemas.microsoft.com/office/drawing/2014/main" id="{7874705C-0B52-45AD-B99F-B07AA70B9ABA}"/>
              </a:ext>
            </a:extLst>
          </p:cNvPr>
          <p:cNvSpPr txBox="1"/>
          <p:nvPr/>
        </p:nvSpPr>
        <p:spPr>
          <a:xfrm>
            <a:off x="3632733" y="1899141"/>
            <a:ext cx="4182110" cy="21608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91440">
              <a:spcBef>
                <a:spcPts val="5"/>
              </a:spcBef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Наличие дешевого источника сырья</a:t>
            </a:r>
          </a:p>
        </p:txBody>
      </p:sp>
      <p:pic>
        <p:nvPicPr>
          <p:cNvPr id="36" name="object 27">
            <a:extLst>
              <a:ext uri="{FF2B5EF4-FFF2-40B4-BE49-F238E27FC236}">
                <a16:creationId xmlns:a16="http://schemas.microsoft.com/office/drawing/2014/main" id="{D5039C77-0B36-470E-A0A3-434BF66DDC6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37788" y="2485645"/>
            <a:ext cx="4181856" cy="716279"/>
          </a:xfrm>
          <a:prstGeom prst="rect">
            <a:avLst/>
          </a:prstGeom>
        </p:spPr>
      </p:pic>
      <p:sp>
        <p:nvSpPr>
          <p:cNvPr id="37" name="object 28">
            <a:extLst>
              <a:ext uri="{FF2B5EF4-FFF2-40B4-BE49-F238E27FC236}">
                <a16:creationId xmlns:a16="http://schemas.microsoft.com/office/drawing/2014/main" id="{6B5A8618-86A1-4C95-AE7D-41BAE62BEB22}"/>
              </a:ext>
            </a:extLst>
          </p:cNvPr>
          <p:cNvSpPr txBox="1"/>
          <p:nvPr/>
        </p:nvSpPr>
        <p:spPr>
          <a:xfrm>
            <a:off x="3637788" y="2485645"/>
            <a:ext cx="4597908" cy="46423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91440" marR="855980">
              <a:spcBef>
                <a:spcPts val="5"/>
              </a:spcBef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Выгодное месторасположение с  точки зрения расходов на логистику  до рынков сбыта</a:t>
            </a:r>
          </a:p>
        </p:txBody>
      </p:sp>
      <p:pic>
        <p:nvPicPr>
          <p:cNvPr id="39" name="object 30">
            <a:extLst>
              <a:ext uri="{FF2B5EF4-FFF2-40B4-BE49-F238E27FC236}">
                <a16:creationId xmlns:a16="http://schemas.microsoft.com/office/drawing/2014/main" id="{F66EEBDE-C228-4AF9-A82D-C7F4D0EFF952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37788" y="3298959"/>
            <a:ext cx="4181856" cy="716279"/>
          </a:xfrm>
          <a:prstGeom prst="rect">
            <a:avLst/>
          </a:prstGeom>
        </p:spPr>
      </p:pic>
      <p:sp>
        <p:nvSpPr>
          <p:cNvPr id="40" name="object 31">
            <a:extLst>
              <a:ext uri="{FF2B5EF4-FFF2-40B4-BE49-F238E27FC236}">
                <a16:creationId xmlns:a16="http://schemas.microsoft.com/office/drawing/2014/main" id="{9ED4D4CD-3EC5-4095-892E-64D063887056}"/>
              </a:ext>
            </a:extLst>
          </p:cNvPr>
          <p:cNvSpPr txBox="1"/>
          <p:nvPr/>
        </p:nvSpPr>
        <p:spPr>
          <a:xfrm>
            <a:off x="3638295" y="3352855"/>
            <a:ext cx="4652772" cy="461793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91440" marR="652780">
              <a:lnSpc>
                <a:spcPct val="99000"/>
              </a:lnSpc>
              <a:spcBef>
                <a:spcPts val="275"/>
              </a:spcBef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Низкие капитальные затраты на строительство комплекса</a:t>
            </a:r>
            <a:endParaRPr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2" name="object 33">
            <a:extLst>
              <a:ext uri="{FF2B5EF4-FFF2-40B4-BE49-F238E27FC236}">
                <a16:creationId xmlns:a16="http://schemas.microsoft.com/office/drawing/2014/main" id="{D23301F4-8FEB-4768-8D6E-76E4AC35C3B1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37788" y="4292601"/>
            <a:ext cx="4181856" cy="716280"/>
          </a:xfrm>
          <a:prstGeom prst="rect">
            <a:avLst/>
          </a:prstGeom>
        </p:spPr>
      </p:pic>
      <p:sp>
        <p:nvSpPr>
          <p:cNvPr id="43" name="object 34">
            <a:extLst>
              <a:ext uri="{FF2B5EF4-FFF2-40B4-BE49-F238E27FC236}">
                <a16:creationId xmlns:a16="http://schemas.microsoft.com/office/drawing/2014/main" id="{6AC748D8-75F5-4E0C-8099-7D342503ACDD}"/>
              </a:ext>
            </a:extLst>
          </p:cNvPr>
          <p:cNvSpPr txBox="1"/>
          <p:nvPr/>
        </p:nvSpPr>
        <p:spPr>
          <a:xfrm>
            <a:off x="3637788" y="4248913"/>
            <a:ext cx="4182110" cy="567591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91440" marR="652780">
              <a:lnSpc>
                <a:spcPct val="99000"/>
              </a:lnSpc>
              <a:spcBef>
                <a:spcPts val="275"/>
              </a:spcBef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Наличие достаточного объема поставки  мономеров по конкурентной цене</a:t>
            </a:r>
          </a:p>
        </p:txBody>
      </p:sp>
      <p:pic>
        <p:nvPicPr>
          <p:cNvPr id="45" name="object 36">
            <a:extLst>
              <a:ext uri="{FF2B5EF4-FFF2-40B4-BE49-F238E27FC236}">
                <a16:creationId xmlns:a16="http://schemas.microsoft.com/office/drawing/2014/main" id="{8A5D550F-A9AE-409C-8C9A-3213B630EE8B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37788" y="5053584"/>
            <a:ext cx="4181856" cy="716279"/>
          </a:xfrm>
          <a:prstGeom prst="rect">
            <a:avLst/>
          </a:prstGeom>
        </p:spPr>
      </p:pic>
      <p:sp>
        <p:nvSpPr>
          <p:cNvPr id="46" name="object 37">
            <a:extLst>
              <a:ext uri="{FF2B5EF4-FFF2-40B4-BE49-F238E27FC236}">
                <a16:creationId xmlns:a16="http://schemas.microsoft.com/office/drawing/2014/main" id="{AE270377-F61F-4CEA-A5A3-83C50BA4929A}"/>
              </a:ext>
            </a:extLst>
          </p:cNvPr>
          <p:cNvSpPr txBox="1"/>
          <p:nvPr/>
        </p:nvSpPr>
        <p:spPr>
          <a:xfrm>
            <a:off x="3637788" y="5071872"/>
            <a:ext cx="4182110" cy="606063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91440" marR="652780">
              <a:lnSpc>
                <a:spcPct val="99000"/>
              </a:lnSpc>
              <a:spcBef>
                <a:spcPts val="275"/>
              </a:spcBef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Наличие локального рынка сбыта</a:t>
            </a:r>
          </a:p>
          <a:p>
            <a:pPr marL="91440" marR="652780">
              <a:lnSpc>
                <a:spcPct val="99000"/>
              </a:lnSpc>
              <a:spcBef>
                <a:spcPts val="275"/>
              </a:spcBef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выделенных продуктов</a:t>
            </a:r>
          </a:p>
        </p:txBody>
      </p:sp>
      <p:pic>
        <p:nvPicPr>
          <p:cNvPr id="48" name="object 39">
            <a:extLst>
              <a:ext uri="{FF2B5EF4-FFF2-40B4-BE49-F238E27FC236}">
                <a16:creationId xmlns:a16="http://schemas.microsoft.com/office/drawing/2014/main" id="{90CF93E9-3E6B-4BD1-9028-2C98E14616FC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37788" y="5839968"/>
            <a:ext cx="4181856" cy="716280"/>
          </a:xfrm>
          <a:prstGeom prst="rect">
            <a:avLst/>
          </a:prstGeom>
        </p:spPr>
      </p:pic>
      <p:sp>
        <p:nvSpPr>
          <p:cNvPr id="49" name="object 40">
            <a:extLst>
              <a:ext uri="{FF2B5EF4-FFF2-40B4-BE49-F238E27FC236}">
                <a16:creationId xmlns:a16="http://schemas.microsoft.com/office/drawing/2014/main" id="{2F29B18B-DD89-4E43-B705-07CDC5EBEF5B}"/>
              </a:ext>
            </a:extLst>
          </p:cNvPr>
          <p:cNvSpPr txBox="1"/>
          <p:nvPr/>
        </p:nvSpPr>
        <p:spPr>
          <a:xfrm>
            <a:off x="3637788" y="5876545"/>
            <a:ext cx="4182110" cy="577081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91440">
              <a:lnSpc>
                <a:spcPts val="1660"/>
              </a:lnSpc>
              <a:spcBef>
                <a:spcPts val="1100"/>
              </a:spcBef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Компетенции в области технологий и тесный</a:t>
            </a:r>
          </a:p>
          <a:p>
            <a:pPr marL="91440">
              <a:lnSpc>
                <a:spcPts val="1660"/>
              </a:lnSpc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контакт с клиентом</a:t>
            </a:r>
          </a:p>
        </p:txBody>
      </p:sp>
      <p:pic>
        <p:nvPicPr>
          <p:cNvPr id="50" name="object 41">
            <a:extLst>
              <a:ext uri="{FF2B5EF4-FFF2-40B4-BE49-F238E27FC236}">
                <a16:creationId xmlns:a16="http://schemas.microsoft.com/office/drawing/2014/main" id="{E8810DE1-27A8-4E6F-B70A-B7592D0B1934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83676" y="1775541"/>
            <a:ext cx="958596" cy="487679"/>
          </a:xfrm>
          <a:prstGeom prst="rect">
            <a:avLst/>
          </a:prstGeom>
        </p:spPr>
      </p:pic>
      <p:pic>
        <p:nvPicPr>
          <p:cNvPr id="51" name="object 42">
            <a:extLst>
              <a:ext uri="{FF2B5EF4-FFF2-40B4-BE49-F238E27FC236}">
                <a16:creationId xmlns:a16="http://schemas.microsoft.com/office/drawing/2014/main" id="{93610043-8392-47AF-94C0-BB31B6F1C270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589515" y="1713058"/>
            <a:ext cx="1258824" cy="621791"/>
          </a:xfrm>
          <a:prstGeom prst="rect">
            <a:avLst/>
          </a:prstGeom>
        </p:spPr>
      </p:pic>
      <p:pic>
        <p:nvPicPr>
          <p:cNvPr id="52" name="object 43">
            <a:extLst>
              <a:ext uri="{FF2B5EF4-FFF2-40B4-BE49-F238E27FC236}">
                <a16:creationId xmlns:a16="http://schemas.microsoft.com/office/drawing/2014/main" id="{87CB4056-4AF0-42D1-98EE-AEB33031A232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894315" y="2589358"/>
            <a:ext cx="655320" cy="492251"/>
          </a:xfrm>
          <a:prstGeom prst="rect">
            <a:avLst/>
          </a:prstGeom>
        </p:spPr>
      </p:pic>
      <p:pic>
        <p:nvPicPr>
          <p:cNvPr id="55" name="object 46">
            <a:extLst>
              <a:ext uri="{FF2B5EF4-FFF2-40B4-BE49-F238E27FC236}">
                <a16:creationId xmlns:a16="http://schemas.microsoft.com/office/drawing/2014/main" id="{C1D9E599-4B3E-4F46-990A-3119269A6B13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291067" y="2525349"/>
            <a:ext cx="1543811" cy="609600"/>
          </a:xfrm>
          <a:prstGeom prst="rect">
            <a:avLst/>
          </a:prstGeom>
        </p:spPr>
      </p:pic>
      <p:grpSp>
        <p:nvGrpSpPr>
          <p:cNvPr id="57" name="object 48">
            <a:extLst>
              <a:ext uri="{FF2B5EF4-FFF2-40B4-BE49-F238E27FC236}">
                <a16:creationId xmlns:a16="http://schemas.microsoft.com/office/drawing/2014/main" id="{03D0667B-97BB-4086-A337-C25C77F9F03F}"/>
              </a:ext>
            </a:extLst>
          </p:cNvPr>
          <p:cNvGrpSpPr/>
          <p:nvPr/>
        </p:nvGrpSpPr>
        <p:grpSpPr>
          <a:xfrm>
            <a:off x="8637015" y="3234323"/>
            <a:ext cx="1912620" cy="652271"/>
            <a:chOff x="6937247" y="3281171"/>
            <a:chExt cx="1912620" cy="652271"/>
          </a:xfrm>
        </p:grpSpPr>
        <p:pic>
          <p:nvPicPr>
            <p:cNvPr id="58" name="object 49">
              <a:extLst>
                <a:ext uri="{FF2B5EF4-FFF2-40B4-BE49-F238E27FC236}">
                  <a16:creationId xmlns:a16="http://schemas.microsoft.com/office/drawing/2014/main" id="{187B282A-347D-4291-BEFB-78DFA027DA91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937247" y="3331463"/>
              <a:ext cx="851916" cy="586740"/>
            </a:xfrm>
            <a:prstGeom prst="rect">
              <a:avLst/>
            </a:prstGeom>
          </p:spPr>
        </p:pic>
        <p:pic>
          <p:nvPicPr>
            <p:cNvPr id="59" name="object 50">
              <a:extLst>
                <a:ext uri="{FF2B5EF4-FFF2-40B4-BE49-F238E27FC236}">
                  <a16:creationId xmlns:a16="http://schemas.microsoft.com/office/drawing/2014/main" id="{D33E2B40-D588-4E02-975B-82659613DB33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197595" y="3281171"/>
              <a:ext cx="652272" cy="652271"/>
            </a:xfrm>
            <a:prstGeom prst="rect">
              <a:avLst/>
            </a:prstGeom>
          </p:spPr>
        </p:pic>
      </p:grpSp>
      <p:pic>
        <p:nvPicPr>
          <p:cNvPr id="61" name="object 52">
            <a:extLst>
              <a:ext uri="{FF2B5EF4-FFF2-40B4-BE49-F238E27FC236}">
                <a16:creationId xmlns:a16="http://schemas.microsoft.com/office/drawing/2014/main" id="{B7C990EB-A2C6-45E6-89C2-B92C914B20BE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8637015" y="4786231"/>
            <a:ext cx="967740" cy="419100"/>
          </a:xfrm>
          <a:prstGeom prst="rect">
            <a:avLst/>
          </a:prstGeom>
        </p:spPr>
      </p:pic>
      <p:pic>
        <p:nvPicPr>
          <p:cNvPr id="62" name="object 53">
            <a:extLst>
              <a:ext uri="{FF2B5EF4-FFF2-40B4-BE49-F238E27FC236}">
                <a16:creationId xmlns:a16="http://schemas.microsoft.com/office/drawing/2014/main" id="{8B160894-D7FB-4069-AE3A-7175B4D90202}"/>
              </a:ext>
            </a:extLst>
          </p:cNvPr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831832" y="4362558"/>
            <a:ext cx="1050035" cy="394716"/>
          </a:xfrm>
          <a:prstGeom prst="rect">
            <a:avLst/>
          </a:prstGeom>
        </p:spPr>
      </p:pic>
      <p:grpSp>
        <p:nvGrpSpPr>
          <p:cNvPr id="63" name="object 54">
            <a:extLst>
              <a:ext uri="{FF2B5EF4-FFF2-40B4-BE49-F238E27FC236}">
                <a16:creationId xmlns:a16="http://schemas.microsoft.com/office/drawing/2014/main" id="{96C07A1F-0054-4268-A8ED-80172A7C824F}"/>
              </a:ext>
            </a:extLst>
          </p:cNvPr>
          <p:cNvGrpSpPr/>
          <p:nvPr/>
        </p:nvGrpSpPr>
        <p:grpSpPr>
          <a:xfrm>
            <a:off x="8528811" y="5123036"/>
            <a:ext cx="2487295" cy="1435735"/>
            <a:chOff x="6937247" y="5076444"/>
            <a:chExt cx="2487295" cy="1435735"/>
          </a:xfrm>
        </p:grpSpPr>
        <p:pic>
          <p:nvPicPr>
            <p:cNvPr id="64" name="object 55">
              <a:extLst>
                <a:ext uri="{FF2B5EF4-FFF2-40B4-BE49-F238E27FC236}">
                  <a16:creationId xmlns:a16="http://schemas.microsoft.com/office/drawing/2014/main" id="{4118F896-A958-485E-BE3B-465854E629E1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100059" y="5076444"/>
              <a:ext cx="1324355" cy="582168"/>
            </a:xfrm>
            <a:prstGeom prst="rect">
              <a:avLst/>
            </a:prstGeom>
          </p:spPr>
        </p:pic>
        <p:pic>
          <p:nvPicPr>
            <p:cNvPr id="65" name="object 56">
              <a:extLst>
                <a:ext uri="{FF2B5EF4-FFF2-40B4-BE49-F238E27FC236}">
                  <a16:creationId xmlns:a16="http://schemas.microsoft.com/office/drawing/2014/main" id="{75F94650-1D48-40C1-A609-D01C548E3579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8100059" y="6108191"/>
              <a:ext cx="1319783" cy="403860"/>
            </a:xfrm>
            <a:prstGeom prst="rect">
              <a:avLst/>
            </a:prstGeom>
          </p:spPr>
        </p:pic>
        <p:pic>
          <p:nvPicPr>
            <p:cNvPr id="66" name="object 57">
              <a:extLst>
                <a:ext uri="{FF2B5EF4-FFF2-40B4-BE49-F238E27FC236}">
                  <a16:creationId xmlns:a16="http://schemas.microsoft.com/office/drawing/2014/main" id="{6C0A1C81-1326-4F0F-9825-C7975E16F34A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937247" y="5477256"/>
              <a:ext cx="1184148" cy="733044"/>
            </a:xfrm>
            <a:prstGeom prst="rect">
              <a:avLst/>
            </a:prstGeom>
          </p:spPr>
        </p:pic>
      </p:grpSp>
      <p:sp>
        <p:nvSpPr>
          <p:cNvPr id="69" name="object 6">
            <a:extLst>
              <a:ext uri="{FF2B5EF4-FFF2-40B4-BE49-F238E27FC236}">
                <a16:creationId xmlns:a16="http://schemas.microsoft.com/office/drawing/2014/main" id="{534C83E0-6644-4E26-8A20-B0477B09F6A3}"/>
              </a:ext>
            </a:extLst>
          </p:cNvPr>
          <p:cNvSpPr txBox="1">
            <a:spLocks/>
          </p:cNvSpPr>
          <p:nvPr/>
        </p:nvSpPr>
        <p:spPr>
          <a:xfrm>
            <a:off x="180474" y="171331"/>
            <a:ext cx="12066389" cy="59452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БИЗНЕС МОДЕЛИ В НЕФТЕХИМИИ</a:t>
            </a:r>
          </a:p>
          <a:p>
            <a:r>
              <a:rPr lang="ru-RU" sz="1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Казахстан имеет конкурентные преимущества для </a:t>
            </a:r>
            <a:r>
              <a:rPr lang="ru-RU" sz="1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крупнотоннажного производства </a:t>
            </a:r>
            <a:r>
              <a:rPr lang="ru-RU" sz="1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</a:t>
            </a:r>
            <a:r>
              <a:rPr lang="ru-RU" sz="1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сырье, инфраструктура</a:t>
            </a:r>
            <a:endParaRPr lang="x-none" sz="1800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Прямоугольник 69">
            <a:extLst>
              <a:ext uri="{FF2B5EF4-FFF2-40B4-BE49-F238E27FC236}">
                <a16:creationId xmlns:a16="http://schemas.microsoft.com/office/drawing/2014/main" id="{A59B781C-D2FC-45C7-8798-404158111743}"/>
              </a:ext>
            </a:extLst>
          </p:cNvPr>
          <p:cNvSpPr/>
          <p:nvPr/>
        </p:nvSpPr>
        <p:spPr>
          <a:xfrm>
            <a:off x="1343661" y="1561542"/>
            <a:ext cx="10256520" cy="2575334"/>
          </a:xfrm>
          <a:prstGeom prst="rect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01DDA7B4-1C03-4C24-AF06-EEF1544B129D}"/>
              </a:ext>
            </a:extLst>
          </p:cNvPr>
          <p:cNvCxnSpPr>
            <a:cxnSpLocks/>
          </p:cNvCxnSpPr>
          <p:nvPr/>
        </p:nvCxnSpPr>
        <p:spPr>
          <a:xfrm>
            <a:off x="7925956" y="1681053"/>
            <a:ext cx="0" cy="21335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5F6237AF-5D97-49F1-9945-DA92E2FF6B6A}"/>
              </a:ext>
            </a:extLst>
          </p:cNvPr>
          <p:cNvCxnSpPr>
            <a:cxnSpLocks/>
          </p:cNvCxnSpPr>
          <p:nvPr/>
        </p:nvCxnSpPr>
        <p:spPr>
          <a:xfrm>
            <a:off x="7927112" y="4320031"/>
            <a:ext cx="0" cy="21335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4" name="Picture 4" descr="Картинки по запросу охк">
            <a:extLst>
              <a:ext uri="{FF2B5EF4-FFF2-40B4-BE49-F238E27FC236}">
                <a16:creationId xmlns:a16="http://schemas.microsoft.com/office/drawing/2014/main" id="{96DE0475-9CF1-41FF-8245-6F0757773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99" y="61030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Номер слайда 8">
            <a:extLst>
              <a:ext uri="{FF2B5EF4-FFF2-40B4-BE49-F238E27FC236}">
                <a16:creationId xmlns:a16="http://schemas.microsoft.com/office/drawing/2014/main" id="{844F4297-C794-469E-95F7-DFC6FA9E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06050" y="6581152"/>
            <a:ext cx="2743200" cy="365125"/>
          </a:xfrm>
        </p:spPr>
        <p:txBody>
          <a:bodyPr/>
          <a:lstStyle/>
          <a:p>
            <a:fld id="{7FBA8FAC-3F1C-412C-B422-83CD094D60B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932C4A2-71E0-4675-BBA4-08205C0BD6ED}"/>
              </a:ext>
            </a:extLst>
          </p:cNvPr>
          <p:cNvCxnSpPr>
            <a:cxnSpLocks/>
          </p:cNvCxnSpPr>
          <p:nvPr/>
        </p:nvCxnSpPr>
        <p:spPr>
          <a:xfrm>
            <a:off x="180475" y="965172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ject 6">
            <a:extLst>
              <a:ext uri="{FF2B5EF4-FFF2-40B4-BE49-F238E27FC236}">
                <a16:creationId xmlns:a16="http://schemas.microsoft.com/office/drawing/2014/main" id="{534C83E0-6644-4E26-8A20-B0477B09F6A3}"/>
              </a:ext>
            </a:extLst>
          </p:cNvPr>
          <p:cNvSpPr txBox="1">
            <a:spLocks/>
          </p:cNvSpPr>
          <p:nvPr/>
        </p:nvSpPr>
        <p:spPr>
          <a:xfrm>
            <a:off x="180475" y="46682"/>
            <a:ext cx="10824336" cy="8438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АГРОХИМИЯ</a:t>
            </a: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r>
              <a:rPr lang="ru-RU" sz="1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Огромные посевные площади </a:t>
            </a:r>
            <a:r>
              <a:rPr lang="ru-RU" sz="1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высокая «изношенность» почвы подразумевает высокий потенциал для развития агрохимии. </a:t>
            </a:r>
            <a:endParaRPr lang="x-none" sz="18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4" name="object 3">
            <a:extLst>
              <a:ext uri="{FF2B5EF4-FFF2-40B4-BE49-F238E27FC236}">
                <a16:creationId xmlns:a16="http://schemas.microsoft.com/office/drawing/2014/main" id="{F880F9D5-04C8-49ED-AED1-5D24AF3FA56B}"/>
              </a:ext>
            </a:extLst>
          </p:cNvPr>
          <p:cNvGrpSpPr/>
          <p:nvPr/>
        </p:nvGrpSpPr>
        <p:grpSpPr>
          <a:xfrm>
            <a:off x="5273039" y="1903477"/>
            <a:ext cx="2388235" cy="487680"/>
            <a:chOff x="4130039" y="1903476"/>
            <a:chExt cx="2388235" cy="487680"/>
          </a:xfrm>
        </p:grpSpPr>
        <p:sp>
          <p:nvSpPr>
            <p:cNvPr id="56" name="object 4">
              <a:extLst>
                <a:ext uri="{FF2B5EF4-FFF2-40B4-BE49-F238E27FC236}">
                  <a16:creationId xmlns:a16="http://schemas.microsoft.com/office/drawing/2014/main" id="{F25F1120-7FAE-4841-A33A-2DE3AC427331}"/>
                </a:ext>
              </a:extLst>
            </p:cNvPr>
            <p:cNvSpPr/>
            <p:nvPr/>
          </p:nvSpPr>
          <p:spPr>
            <a:xfrm>
              <a:off x="4130039" y="1903476"/>
              <a:ext cx="2388235" cy="487680"/>
            </a:xfrm>
            <a:custGeom>
              <a:avLst/>
              <a:gdLst/>
              <a:ahLst/>
              <a:cxnLst/>
              <a:rect l="l" t="t" r="r" b="b"/>
              <a:pathLst>
                <a:path w="2388234" h="487680">
                  <a:moveTo>
                    <a:pt x="2388108" y="0"/>
                  </a:moveTo>
                  <a:lnTo>
                    <a:pt x="0" y="0"/>
                  </a:lnTo>
                  <a:lnTo>
                    <a:pt x="0" y="487679"/>
                  </a:lnTo>
                  <a:lnTo>
                    <a:pt x="2388108" y="487679"/>
                  </a:lnTo>
                  <a:lnTo>
                    <a:pt x="238810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object 5">
              <a:extLst>
                <a:ext uri="{FF2B5EF4-FFF2-40B4-BE49-F238E27FC236}">
                  <a16:creationId xmlns:a16="http://schemas.microsoft.com/office/drawing/2014/main" id="{F0951F5B-5D60-48F7-BD2B-9AC18931C888}"/>
                </a:ext>
              </a:extLst>
            </p:cNvPr>
            <p:cNvSpPr/>
            <p:nvPr/>
          </p:nvSpPr>
          <p:spPr>
            <a:xfrm>
              <a:off x="4130039" y="1903476"/>
              <a:ext cx="2388235" cy="487680"/>
            </a:xfrm>
            <a:custGeom>
              <a:avLst/>
              <a:gdLst/>
              <a:ahLst/>
              <a:cxnLst/>
              <a:rect l="l" t="t" r="r" b="b"/>
              <a:pathLst>
                <a:path w="2388234" h="487680">
                  <a:moveTo>
                    <a:pt x="0" y="487679"/>
                  </a:moveTo>
                  <a:lnTo>
                    <a:pt x="2388108" y="487679"/>
                  </a:lnTo>
                  <a:lnTo>
                    <a:pt x="2388108" y="0"/>
                  </a:lnTo>
                  <a:lnTo>
                    <a:pt x="0" y="0"/>
                  </a:lnTo>
                  <a:lnTo>
                    <a:pt x="0" y="48767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71" name="object 8">
              <a:extLst>
                <a:ext uri="{FF2B5EF4-FFF2-40B4-BE49-F238E27FC236}">
                  <a16:creationId xmlns:a16="http://schemas.microsoft.com/office/drawing/2014/main" id="{D4180997-466A-4D12-8404-E0FB8CD25FD3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20066" y="1939512"/>
              <a:ext cx="984503" cy="19255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</p:grpSp>
      <p:grpSp>
        <p:nvGrpSpPr>
          <p:cNvPr id="72" name="object 9">
            <a:extLst>
              <a:ext uri="{FF2B5EF4-FFF2-40B4-BE49-F238E27FC236}">
                <a16:creationId xmlns:a16="http://schemas.microsoft.com/office/drawing/2014/main" id="{FD2EA7CD-E37E-42BA-9BF3-DDC8ABEFE840}"/>
              </a:ext>
            </a:extLst>
          </p:cNvPr>
          <p:cNvGrpSpPr/>
          <p:nvPr/>
        </p:nvGrpSpPr>
        <p:grpSpPr>
          <a:xfrm>
            <a:off x="8023607" y="1849529"/>
            <a:ext cx="2397760" cy="497205"/>
            <a:chOff x="6809231" y="1898904"/>
            <a:chExt cx="2397760" cy="497205"/>
          </a:xfrm>
        </p:grpSpPr>
        <p:sp>
          <p:nvSpPr>
            <p:cNvPr id="80" name="object 10">
              <a:extLst>
                <a:ext uri="{FF2B5EF4-FFF2-40B4-BE49-F238E27FC236}">
                  <a16:creationId xmlns:a16="http://schemas.microsoft.com/office/drawing/2014/main" id="{E64BCFD8-9564-4604-8813-10FAD4B1913B}"/>
                </a:ext>
              </a:extLst>
            </p:cNvPr>
            <p:cNvSpPr/>
            <p:nvPr/>
          </p:nvSpPr>
          <p:spPr>
            <a:xfrm>
              <a:off x="6813803" y="1903476"/>
              <a:ext cx="2388235" cy="487680"/>
            </a:xfrm>
            <a:custGeom>
              <a:avLst/>
              <a:gdLst/>
              <a:ahLst/>
              <a:cxnLst/>
              <a:rect l="l" t="t" r="r" b="b"/>
              <a:pathLst>
                <a:path w="2388234" h="487680">
                  <a:moveTo>
                    <a:pt x="2388107" y="0"/>
                  </a:moveTo>
                  <a:lnTo>
                    <a:pt x="0" y="0"/>
                  </a:lnTo>
                  <a:lnTo>
                    <a:pt x="0" y="487679"/>
                  </a:lnTo>
                  <a:lnTo>
                    <a:pt x="2388107" y="487679"/>
                  </a:lnTo>
                  <a:lnTo>
                    <a:pt x="2388107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1" name="object 11">
              <a:extLst>
                <a:ext uri="{FF2B5EF4-FFF2-40B4-BE49-F238E27FC236}">
                  <a16:creationId xmlns:a16="http://schemas.microsoft.com/office/drawing/2014/main" id="{67054D4C-840F-43F5-A3C7-29EDC00D725E}"/>
                </a:ext>
              </a:extLst>
            </p:cNvPr>
            <p:cNvSpPr/>
            <p:nvPr/>
          </p:nvSpPr>
          <p:spPr>
            <a:xfrm>
              <a:off x="6813803" y="1903476"/>
              <a:ext cx="2388235" cy="487680"/>
            </a:xfrm>
            <a:custGeom>
              <a:avLst/>
              <a:gdLst/>
              <a:ahLst/>
              <a:cxnLst/>
              <a:rect l="l" t="t" r="r" b="b"/>
              <a:pathLst>
                <a:path w="2388234" h="487680">
                  <a:moveTo>
                    <a:pt x="0" y="487679"/>
                  </a:moveTo>
                  <a:lnTo>
                    <a:pt x="2388107" y="487679"/>
                  </a:lnTo>
                  <a:lnTo>
                    <a:pt x="2388107" y="0"/>
                  </a:lnTo>
                  <a:lnTo>
                    <a:pt x="0" y="0"/>
                  </a:lnTo>
                  <a:lnTo>
                    <a:pt x="0" y="48767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F492829F-F516-44CE-94DE-4DE99C3FF25A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74151" y="1999488"/>
              <a:ext cx="880872" cy="26060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83" name="object 13">
              <a:extLst>
                <a:ext uri="{FF2B5EF4-FFF2-40B4-BE49-F238E27FC236}">
                  <a16:creationId xmlns:a16="http://schemas.microsoft.com/office/drawing/2014/main" id="{04F00214-6314-4714-B361-B53A1DEA796D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7267" y="1961388"/>
              <a:ext cx="836676" cy="33527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</p:grpSp>
      <p:grpSp>
        <p:nvGrpSpPr>
          <p:cNvPr id="84" name="object 14">
            <a:extLst>
              <a:ext uri="{FF2B5EF4-FFF2-40B4-BE49-F238E27FC236}">
                <a16:creationId xmlns:a16="http://schemas.microsoft.com/office/drawing/2014/main" id="{21ABD505-2517-44DD-B898-9C5DAF4419DC}"/>
              </a:ext>
            </a:extLst>
          </p:cNvPr>
          <p:cNvGrpSpPr/>
          <p:nvPr/>
        </p:nvGrpSpPr>
        <p:grpSpPr>
          <a:xfrm>
            <a:off x="2640967" y="1880685"/>
            <a:ext cx="2397760" cy="497205"/>
            <a:chOff x="1491996" y="1898904"/>
            <a:chExt cx="2397760" cy="497205"/>
          </a:xfrm>
        </p:grpSpPr>
        <p:sp>
          <p:nvSpPr>
            <p:cNvPr id="85" name="object 15">
              <a:extLst>
                <a:ext uri="{FF2B5EF4-FFF2-40B4-BE49-F238E27FC236}">
                  <a16:creationId xmlns:a16="http://schemas.microsoft.com/office/drawing/2014/main" id="{6CC4D5C6-D018-42FC-9D4A-4252283258E9}"/>
                </a:ext>
              </a:extLst>
            </p:cNvPr>
            <p:cNvSpPr/>
            <p:nvPr/>
          </p:nvSpPr>
          <p:spPr>
            <a:xfrm>
              <a:off x="1496568" y="1903476"/>
              <a:ext cx="2388235" cy="487680"/>
            </a:xfrm>
            <a:custGeom>
              <a:avLst/>
              <a:gdLst/>
              <a:ahLst/>
              <a:cxnLst/>
              <a:rect l="l" t="t" r="r" b="b"/>
              <a:pathLst>
                <a:path w="2388235" h="487680">
                  <a:moveTo>
                    <a:pt x="2388108" y="0"/>
                  </a:moveTo>
                  <a:lnTo>
                    <a:pt x="0" y="0"/>
                  </a:lnTo>
                  <a:lnTo>
                    <a:pt x="0" y="487679"/>
                  </a:lnTo>
                  <a:lnTo>
                    <a:pt x="2388108" y="487679"/>
                  </a:lnTo>
                  <a:lnTo>
                    <a:pt x="2388108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6" name="object 16">
              <a:extLst>
                <a:ext uri="{FF2B5EF4-FFF2-40B4-BE49-F238E27FC236}">
                  <a16:creationId xmlns:a16="http://schemas.microsoft.com/office/drawing/2014/main" id="{6F3EEF64-2F12-4959-9D01-7A7D6DB4CD5D}"/>
                </a:ext>
              </a:extLst>
            </p:cNvPr>
            <p:cNvSpPr/>
            <p:nvPr/>
          </p:nvSpPr>
          <p:spPr>
            <a:xfrm>
              <a:off x="1496568" y="1903476"/>
              <a:ext cx="2388235" cy="487680"/>
            </a:xfrm>
            <a:custGeom>
              <a:avLst/>
              <a:gdLst/>
              <a:ahLst/>
              <a:cxnLst/>
              <a:rect l="l" t="t" r="r" b="b"/>
              <a:pathLst>
                <a:path w="2388235" h="487680">
                  <a:moveTo>
                    <a:pt x="0" y="487679"/>
                  </a:moveTo>
                  <a:lnTo>
                    <a:pt x="2388108" y="487679"/>
                  </a:lnTo>
                  <a:lnTo>
                    <a:pt x="2388108" y="0"/>
                  </a:lnTo>
                  <a:lnTo>
                    <a:pt x="0" y="0"/>
                  </a:lnTo>
                  <a:lnTo>
                    <a:pt x="0" y="487679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7" name="object 17">
              <a:extLst>
                <a:ext uri="{FF2B5EF4-FFF2-40B4-BE49-F238E27FC236}">
                  <a16:creationId xmlns:a16="http://schemas.microsoft.com/office/drawing/2014/main" id="{AD036E2B-160F-4AFA-9D44-60C14D6319D2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01140" y="2017776"/>
              <a:ext cx="777240" cy="222503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88" name="object 18">
              <a:extLst>
                <a:ext uri="{FF2B5EF4-FFF2-40B4-BE49-F238E27FC236}">
                  <a16:creationId xmlns:a16="http://schemas.microsoft.com/office/drawing/2014/main" id="{67CCD657-E8AF-42BF-926A-FF7DBC5B3C31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45308" y="1972056"/>
              <a:ext cx="316992" cy="313944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89" name="object 19">
              <a:extLst>
                <a:ext uri="{FF2B5EF4-FFF2-40B4-BE49-F238E27FC236}">
                  <a16:creationId xmlns:a16="http://schemas.microsoft.com/office/drawing/2014/main" id="{36DD60FF-DB62-40C7-8543-BDBC14EAD23D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252216" y="2011680"/>
              <a:ext cx="598932" cy="2362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  <p:pic>
          <p:nvPicPr>
            <p:cNvPr id="90" name="object 20">
              <a:extLst>
                <a:ext uri="{FF2B5EF4-FFF2-40B4-BE49-F238E27FC236}">
                  <a16:creationId xmlns:a16="http://schemas.microsoft.com/office/drawing/2014/main" id="{4C811879-FEB8-41F8-94A7-EA0BBB12E67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22576" y="2017776"/>
              <a:ext cx="467868" cy="22402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</p:pic>
      </p:grpSp>
      <p:sp>
        <p:nvSpPr>
          <p:cNvPr id="95" name="object 25">
            <a:extLst>
              <a:ext uri="{FF2B5EF4-FFF2-40B4-BE49-F238E27FC236}">
                <a16:creationId xmlns:a16="http://schemas.microsoft.com/office/drawing/2014/main" id="{78F9F254-1AEB-4E47-AE3D-B950EEF4A18F}"/>
              </a:ext>
            </a:extLst>
          </p:cNvPr>
          <p:cNvSpPr txBox="1"/>
          <p:nvPr/>
        </p:nvSpPr>
        <p:spPr>
          <a:xfrm>
            <a:off x="3196541" y="1244332"/>
            <a:ext cx="1809420" cy="50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">
              <a:lnSpc>
                <a:spcPct val="100699"/>
              </a:lnSpc>
              <a:spcBef>
                <a:spcPts val="95"/>
              </a:spcBef>
            </a:pPr>
            <a:r>
              <a:rPr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Наукоемкое  производство</a:t>
            </a:r>
          </a:p>
        </p:txBody>
      </p:sp>
      <p:sp>
        <p:nvSpPr>
          <p:cNvPr id="98" name="object 28">
            <a:extLst>
              <a:ext uri="{FF2B5EF4-FFF2-40B4-BE49-F238E27FC236}">
                <a16:creationId xmlns:a16="http://schemas.microsoft.com/office/drawing/2014/main" id="{6CE2A112-CF81-4839-861C-FD96152E9D1E}"/>
              </a:ext>
            </a:extLst>
          </p:cNvPr>
          <p:cNvSpPr/>
          <p:nvPr/>
        </p:nvSpPr>
        <p:spPr>
          <a:xfrm>
            <a:off x="5273040" y="1191768"/>
            <a:ext cx="2390140" cy="596265"/>
          </a:xfrm>
          <a:custGeom>
            <a:avLst/>
            <a:gdLst/>
            <a:ahLst/>
            <a:cxnLst/>
            <a:rect l="l" t="t" r="r" b="b"/>
            <a:pathLst>
              <a:path w="2390140" h="596264">
                <a:moveTo>
                  <a:pt x="2389632" y="0"/>
                </a:moveTo>
                <a:lnTo>
                  <a:pt x="0" y="0"/>
                </a:lnTo>
                <a:lnTo>
                  <a:pt x="0" y="595884"/>
                </a:lnTo>
                <a:lnTo>
                  <a:pt x="2389632" y="595884"/>
                </a:lnTo>
                <a:lnTo>
                  <a:pt x="23896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object 29">
            <a:extLst>
              <a:ext uri="{FF2B5EF4-FFF2-40B4-BE49-F238E27FC236}">
                <a16:creationId xmlns:a16="http://schemas.microsoft.com/office/drawing/2014/main" id="{3F134A5A-0470-4FCC-B625-F5CD2073CB89}"/>
              </a:ext>
            </a:extLst>
          </p:cNvPr>
          <p:cNvSpPr txBox="1"/>
          <p:nvPr/>
        </p:nvSpPr>
        <p:spPr>
          <a:xfrm>
            <a:off x="5551679" y="1268729"/>
            <a:ext cx="2132834" cy="50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9060">
              <a:lnSpc>
                <a:spcPct val="100699"/>
              </a:lnSpc>
              <a:spcBef>
                <a:spcPts val="95"/>
              </a:spcBef>
            </a:pPr>
            <a:r>
              <a:rPr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Производитель с  низкими издержками</a:t>
            </a:r>
          </a:p>
        </p:txBody>
      </p:sp>
      <p:sp>
        <p:nvSpPr>
          <p:cNvPr id="103" name="object 33">
            <a:extLst>
              <a:ext uri="{FF2B5EF4-FFF2-40B4-BE49-F238E27FC236}">
                <a16:creationId xmlns:a16="http://schemas.microsoft.com/office/drawing/2014/main" id="{324FF20F-6A0A-4E13-B956-82C5465861B8}"/>
              </a:ext>
            </a:extLst>
          </p:cNvPr>
          <p:cNvSpPr txBox="1"/>
          <p:nvPr/>
        </p:nvSpPr>
        <p:spPr>
          <a:xfrm>
            <a:off x="8185532" y="1268729"/>
            <a:ext cx="1932305" cy="418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6705" marR="5080" indent="-294640">
              <a:lnSpc>
                <a:spcPct val="100699"/>
              </a:lnSpc>
              <a:spcBef>
                <a:spcPts val="95"/>
              </a:spcBef>
            </a:pPr>
            <a:r>
              <a:rPr sz="1350" spc="-5" dirty="0">
                <a:solidFill>
                  <a:prstClr val="black"/>
                </a:solidFill>
                <a:latin typeface="Arial"/>
                <a:cs typeface="Arial"/>
              </a:rPr>
              <a:t>Специализированный </a:t>
            </a:r>
            <a:r>
              <a:rPr sz="1350" spc="-3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350" spc="-5" dirty="0">
                <a:solidFill>
                  <a:prstClr val="black"/>
                </a:solidFill>
                <a:latin typeface="Arial"/>
                <a:cs typeface="Arial"/>
              </a:rPr>
              <a:t>производитель</a:t>
            </a:r>
            <a:endParaRPr sz="13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4" name="object 34">
            <a:extLst>
              <a:ext uri="{FF2B5EF4-FFF2-40B4-BE49-F238E27FC236}">
                <a16:creationId xmlns:a16="http://schemas.microsoft.com/office/drawing/2014/main" id="{D8FD857F-A6F5-402C-AB02-76201B1B45E2}"/>
              </a:ext>
            </a:extLst>
          </p:cNvPr>
          <p:cNvSpPr txBox="1"/>
          <p:nvPr/>
        </p:nvSpPr>
        <p:spPr>
          <a:xfrm>
            <a:off x="3604165" y="2492578"/>
            <a:ext cx="1653854" cy="12002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6520" indent="-83820">
              <a:spcBef>
                <a:spcPts val="110"/>
              </a:spcBef>
              <a:buClr>
                <a:srgbClr val="177A56"/>
              </a:buClr>
              <a:buFontTx/>
              <a:buChar char="•"/>
              <a:tabLst>
                <a:tab pos="96520" algn="l"/>
              </a:tabLst>
            </a:pPr>
            <a:r>
              <a:rPr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Инвестирование</a:t>
            </a:r>
          </a:p>
          <a:p>
            <a:pPr marL="96520" marR="466725">
              <a:lnSpc>
                <a:spcPct val="100899"/>
              </a:lnSpc>
              <a:spcBef>
                <a:spcPts val="15"/>
              </a:spcBef>
            </a:pPr>
            <a:r>
              <a:rPr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~10% дохода в  НИОКР</a:t>
            </a:r>
          </a:p>
          <a:p>
            <a:pPr marL="96520" indent="-83820">
              <a:spcBef>
                <a:spcPts val="10"/>
              </a:spcBef>
              <a:buClr>
                <a:srgbClr val="177A56"/>
              </a:buClr>
              <a:buFontTx/>
              <a:buChar char="•"/>
              <a:tabLst>
                <a:tab pos="96520" algn="l"/>
              </a:tabLst>
            </a:pPr>
            <a:r>
              <a:rPr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Глобальный масштаб</a:t>
            </a:r>
          </a:p>
          <a:p>
            <a:pPr marL="96520" indent="-83820">
              <a:spcBef>
                <a:spcPts val="15"/>
              </a:spcBef>
              <a:buClr>
                <a:srgbClr val="177A56"/>
              </a:buClr>
              <a:buFontTx/>
              <a:buChar char="•"/>
              <a:tabLst>
                <a:tab pos="96520" algn="l"/>
              </a:tabLst>
            </a:pPr>
            <a:r>
              <a:rPr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Собственный</a:t>
            </a:r>
          </a:p>
          <a:p>
            <a:pPr marL="96520" marR="154940">
              <a:lnSpc>
                <a:spcPct val="100899"/>
              </a:lnSpc>
              <a:spcBef>
                <a:spcPts val="15"/>
              </a:spcBef>
            </a:pPr>
            <a:r>
              <a:rPr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исследовательский  центр</a:t>
            </a:r>
          </a:p>
        </p:txBody>
      </p:sp>
      <p:sp>
        <p:nvSpPr>
          <p:cNvPr id="105" name="object 35">
            <a:extLst>
              <a:ext uri="{FF2B5EF4-FFF2-40B4-BE49-F238E27FC236}">
                <a16:creationId xmlns:a16="http://schemas.microsoft.com/office/drawing/2014/main" id="{6320F602-128B-4A75-B1C4-C5F13C691750}"/>
              </a:ext>
            </a:extLst>
          </p:cNvPr>
          <p:cNvSpPr txBox="1"/>
          <p:nvPr/>
        </p:nvSpPr>
        <p:spPr>
          <a:xfrm>
            <a:off x="3593211" y="3879720"/>
            <a:ext cx="1292860" cy="1058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6520" marR="5080">
              <a:lnSpc>
                <a:spcPct val="101299"/>
              </a:lnSpc>
              <a:spcBef>
                <a:spcPts val="95"/>
              </a:spcBef>
              <a:buClr>
                <a:srgbClr val="177A56"/>
              </a:buClr>
              <a:tabLst>
                <a:tab pos="96520" algn="l"/>
              </a:tabLst>
            </a:pPr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После истечения срока патента достижение преимущества по цене</a:t>
            </a:r>
          </a:p>
          <a:p>
            <a:pPr marL="12700" marR="5080">
              <a:lnSpc>
                <a:spcPct val="101299"/>
              </a:lnSpc>
              <a:spcBef>
                <a:spcPts val="95"/>
              </a:spcBef>
              <a:buClr>
                <a:srgbClr val="177A56"/>
              </a:buClr>
              <a:tabLst>
                <a:tab pos="96520" algn="l"/>
              </a:tabLst>
            </a:pPr>
            <a:endParaRPr sz="11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111" name="object 41">
            <a:extLst>
              <a:ext uri="{FF2B5EF4-FFF2-40B4-BE49-F238E27FC236}">
                <a16:creationId xmlns:a16="http://schemas.microsoft.com/office/drawing/2014/main" id="{DEB5E1B2-3EB7-4C1F-8D99-07AA9E16B06F}"/>
              </a:ext>
            </a:extLst>
          </p:cNvPr>
          <p:cNvGrpSpPr/>
          <p:nvPr/>
        </p:nvGrpSpPr>
        <p:grpSpPr>
          <a:xfrm>
            <a:off x="2668842" y="2531428"/>
            <a:ext cx="698500" cy="381000"/>
            <a:chOff x="1531619" y="2535935"/>
            <a:chExt cx="698500" cy="381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4" name="object 44">
              <a:extLst>
                <a:ext uri="{FF2B5EF4-FFF2-40B4-BE49-F238E27FC236}">
                  <a16:creationId xmlns:a16="http://schemas.microsoft.com/office/drawing/2014/main" id="{ED3CE0E9-2782-4F81-9ACE-B54393E5C048}"/>
                </a:ext>
              </a:extLst>
            </p:cNvPr>
            <p:cNvSpPr/>
            <p:nvPr/>
          </p:nvSpPr>
          <p:spPr>
            <a:xfrm>
              <a:off x="1531619" y="2535935"/>
              <a:ext cx="698500" cy="381000"/>
            </a:xfrm>
            <a:custGeom>
              <a:avLst/>
              <a:gdLst/>
              <a:ahLst/>
              <a:cxnLst/>
              <a:rect l="l" t="t" r="r" b="b"/>
              <a:pathLst>
                <a:path w="698500" h="381000">
                  <a:moveTo>
                    <a:pt x="697992" y="0"/>
                  </a:moveTo>
                  <a:lnTo>
                    <a:pt x="0" y="0"/>
                  </a:lnTo>
                  <a:lnTo>
                    <a:pt x="0" y="273812"/>
                  </a:lnTo>
                  <a:lnTo>
                    <a:pt x="348996" y="381000"/>
                  </a:lnTo>
                  <a:lnTo>
                    <a:pt x="697992" y="273812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5" name="object 45">
              <a:extLst>
                <a:ext uri="{FF2B5EF4-FFF2-40B4-BE49-F238E27FC236}">
                  <a16:creationId xmlns:a16="http://schemas.microsoft.com/office/drawing/2014/main" id="{C99012E2-0F5A-4652-A2AB-6D9300CE6474}"/>
                </a:ext>
              </a:extLst>
            </p:cNvPr>
            <p:cNvSpPr/>
            <p:nvPr/>
          </p:nvSpPr>
          <p:spPr>
            <a:xfrm>
              <a:off x="1531619" y="2535935"/>
              <a:ext cx="698500" cy="381000"/>
            </a:xfrm>
            <a:custGeom>
              <a:avLst/>
              <a:gdLst/>
              <a:ahLst/>
              <a:cxnLst/>
              <a:rect l="l" t="t" r="r" b="b"/>
              <a:pathLst>
                <a:path w="698500" h="381000">
                  <a:moveTo>
                    <a:pt x="697992" y="0"/>
                  </a:moveTo>
                  <a:lnTo>
                    <a:pt x="697992" y="273812"/>
                  </a:lnTo>
                  <a:lnTo>
                    <a:pt x="348996" y="381000"/>
                  </a:lnTo>
                  <a:lnTo>
                    <a:pt x="0" y="273812"/>
                  </a:lnTo>
                  <a:lnTo>
                    <a:pt x="0" y="0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16" name="object 46">
            <a:extLst>
              <a:ext uri="{FF2B5EF4-FFF2-40B4-BE49-F238E27FC236}">
                <a16:creationId xmlns:a16="http://schemas.microsoft.com/office/drawing/2014/main" id="{3A7AFCC8-DBE3-4551-AD2E-93093C9D58D6}"/>
              </a:ext>
            </a:extLst>
          </p:cNvPr>
          <p:cNvSpPr txBox="1"/>
          <p:nvPr/>
        </p:nvSpPr>
        <p:spPr>
          <a:xfrm>
            <a:off x="6410241" y="3502735"/>
            <a:ext cx="1081123" cy="758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  <a:buClr>
                <a:srgbClr val="177A56"/>
              </a:buClr>
              <a:tabLst>
                <a:tab pos="96520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Экономия  масштаба –  </a:t>
            </a: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крупные производства</a:t>
            </a:r>
            <a:endParaRPr sz="12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17" name="object 47">
            <a:extLst>
              <a:ext uri="{FF2B5EF4-FFF2-40B4-BE49-F238E27FC236}">
                <a16:creationId xmlns:a16="http://schemas.microsoft.com/office/drawing/2014/main" id="{2D3E4D48-569E-432E-A966-B2F202B21DF3}"/>
              </a:ext>
            </a:extLst>
          </p:cNvPr>
          <p:cNvGrpSpPr/>
          <p:nvPr/>
        </p:nvGrpSpPr>
        <p:grpSpPr>
          <a:xfrm>
            <a:off x="5273759" y="2535936"/>
            <a:ext cx="704894" cy="381000"/>
            <a:chOff x="4130040" y="2535935"/>
            <a:chExt cx="698500" cy="38100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19" name="object 49">
              <a:extLst>
                <a:ext uri="{FF2B5EF4-FFF2-40B4-BE49-F238E27FC236}">
                  <a16:creationId xmlns:a16="http://schemas.microsoft.com/office/drawing/2014/main" id="{D92E2A01-15F8-4299-814D-15489C4472ED}"/>
                </a:ext>
              </a:extLst>
            </p:cNvPr>
            <p:cNvSpPr/>
            <p:nvPr/>
          </p:nvSpPr>
          <p:spPr>
            <a:xfrm>
              <a:off x="4130040" y="2535935"/>
              <a:ext cx="698500" cy="381000"/>
            </a:xfrm>
            <a:custGeom>
              <a:avLst/>
              <a:gdLst/>
              <a:ahLst/>
              <a:cxnLst/>
              <a:rect l="l" t="t" r="r" b="b"/>
              <a:pathLst>
                <a:path w="698500" h="381000">
                  <a:moveTo>
                    <a:pt x="697992" y="0"/>
                  </a:moveTo>
                  <a:lnTo>
                    <a:pt x="0" y="0"/>
                  </a:lnTo>
                  <a:lnTo>
                    <a:pt x="0" y="273812"/>
                  </a:lnTo>
                  <a:lnTo>
                    <a:pt x="348996" y="381000"/>
                  </a:lnTo>
                  <a:lnTo>
                    <a:pt x="697992" y="273812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object 50">
              <a:extLst>
                <a:ext uri="{FF2B5EF4-FFF2-40B4-BE49-F238E27FC236}">
                  <a16:creationId xmlns:a16="http://schemas.microsoft.com/office/drawing/2014/main" id="{C46CC2BB-E72A-4914-9547-9DB2B5BA6FBE}"/>
                </a:ext>
              </a:extLst>
            </p:cNvPr>
            <p:cNvSpPr/>
            <p:nvPr/>
          </p:nvSpPr>
          <p:spPr>
            <a:xfrm>
              <a:off x="4130040" y="2535935"/>
              <a:ext cx="698500" cy="381000"/>
            </a:xfrm>
            <a:custGeom>
              <a:avLst/>
              <a:gdLst/>
              <a:ahLst/>
              <a:cxnLst/>
              <a:rect l="l" t="t" r="r" b="b"/>
              <a:pathLst>
                <a:path w="698500" h="381000">
                  <a:moveTo>
                    <a:pt x="697992" y="0"/>
                  </a:moveTo>
                  <a:lnTo>
                    <a:pt x="697992" y="273812"/>
                  </a:lnTo>
                  <a:lnTo>
                    <a:pt x="348996" y="381000"/>
                  </a:lnTo>
                  <a:lnTo>
                    <a:pt x="0" y="273812"/>
                  </a:lnTo>
                  <a:lnTo>
                    <a:pt x="0" y="0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1" name="object 51">
            <a:extLst>
              <a:ext uri="{FF2B5EF4-FFF2-40B4-BE49-F238E27FC236}">
                <a16:creationId xmlns:a16="http://schemas.microsoft.com/office/drawing/2014/main" id="{99911E3B-81D8-430D-B575-4E7630AA334B}"/>
              </a:ext>
            </a:extLst>
          </p:cNvPr>
          <p:cNvSpPr txBox="1"/>
          <p:nvPr/>
        </p:nvSpPr>
        <p:spPr>
          <a:xfrm>
            <a:off x="8979409" y="2571234"/>
            <a:ext cx="3150361" cy="76514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610" marR="5080" lvl="1" indent="-169545">
              <a:lnSpc>
                <a:spcPct val="101200"/>
              </a:lnSpc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Формулирование  специализированных  пестицидов на основе  существующих активных  веществ</a:t>
            </a:r>
          </a:p>
          <a:p>
            <a:pPr marL="181610" marR="5080" lvl="1" indent="-169545">
              <a:lnSpc>
                <a:spcPct val="101200"/>
              </a:lnSpc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Согласование с </a:t>
            </a: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локальными регуляторами</a:t>
            </a:r>
            <a:endParaRPr sz="12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2" name="object 52">
            <a:extLst>
              <a:ext uri="{FF2B5EF4-FFF2-40B4-BE49-F238E27FC236}">
                <a16:creationId xmlns:a16="http://schemas.microsoft.com/office/drawing/2014/main" id="{72BB7FDD-72E6-49A2-A5D2-EF24C9884DE3}"/>
              </a:ext>
            </a:extLst>
          </p:cNvPr>
          <p:cNvSpPr txBox="1"/>
          <p:nvPr/>
        </p:nvSpPr>
        <p:spPr>
          <a:xfrm>
            <a:off x="9125174" y="4009885"/>
            <a:ext cx="2607967" cy="379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lvl="1">
              <a:lnSpc>
                <a:spcPct val="101200"/>
              </a:lnSpc>
              <a:spcBef>
                <a:spcPts val="100"/>
              </a:spcBef>
              <a:buClr>
                <a:srgbClr val="177A56"/>
              </a:buClr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мере  увеличения объема  выход на другие  рынки</a:t>
            </a:r>
          </a:p>
        </p:txBody>
      </p:sp>
      <p:grpSp>
        <p:nvGrpSpPr>
          <p:cNvPr id="123" name="object 53">
            <a:extLst>
              <a:ext uri="{FF2B5EF4-FFF2-40B4-BE49-F238E27FC236}">
                <a16:creationId xmlns:a16="http://schemas.microsoft.com/office/drawing/2014/main" id="{A6EA00C2-A79F-4C8B-920E-B7A778BE6CB4}"/>
              </a:ext>
            </a:extLst>
          </p:cNvPr>
          <p:cNvGrpSpPr/>
          <p:nvPr/>
        </p:nvGrpSpPr>
        <p:grpSpPr>
          <a:xfrm>
            <a:off x="8038212" y="2534801"/>
            <a:ext cx="698500" cy="381000"/>
            <a:chOff x="6886956" y="2535935"/>
            <a:chExt cx="698500" cy="3810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25" name="object 55">
              <a:extLst>
                <a:ext uri="{FF2B5EF4-FFF2-40B4-BE49-F238E27FC236}">
                  <a16:creationId xmlns:a16="http://schemas.microsoft.com/office/drawing/2014/main" id="{E09C0731-9DEE-42D2-BA25-394740F4391B}"/>
                </a:ext>
              </a:extLst>
            </p:cNvPr>
            <p:cNvSpPr/>
            <p:nvPr/>
          </p:nvSpPr>
          <p:spPr>
            <a:xfrm>
              <a:off x="6886956" y="2535935"/>
              <a:ext cx="698500" cy="381000"/>
            </a:xfrm>
            <a:custGeom>
              <a:avLst/>
              <a:gdLst/>
              <a:ahLst/>
              <a:cxnLst/>
              <a:rect l="l" t="t" r="r" b="b"/>
              <a:pathLst>
                <a:path w="698500" h="381000">
                  <a:moveTo>
                    <a:pt x="697992" y="0"/>
                  </a:moveTo>
                  <a:lnTo>
                    <a:pt x="0" y="0"/>
                  </a:lnTo>
                  <a:lnTo>
                    <a:pt x="0" y="273812"/>
                  </a:lnTo>
                  <a:lnTo>
                    <a:pt x="348996" y="381000"/>
                  </a:lnTo>
                  <a:lnTo>
                    <a:pt x="697992" y="273812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6" name="object 56">
              <a:extLst>
                <a:ext uri="{FF2B5EF4-FFF2-40B4-BE49-F238E27FC236}">
                  <a16:creationId xmlns:a16="http://schemas.microsoft.com/office/drawing/2014/main" id="{8889C403-3175-4751-BCCC-FF64F81014E6}"/>
                </a:ext>
              </a:extLst>
            </p:cNvPr>
            <p:cNvSpPr/>
            <p:nvPr/>
          </p:nvSpPr>
          <p:spPr>
            <a:xfrm>
              <a:off x="6886956" y="2535935"/>
              <a:ext cx="698500" cy="381000"/>
            </a:xfrm>
            <a:custGeom>
              <a:avLst/>
              <a:gdLst/>
              <a:ahLst/>
              <a:cxnLst/>
              <a:rect l="l" t="t" r="r" b="b"/>
              <a:pathLst>
                <a:path w="698500" h="381000">
                  <a:moveTo>
                    <a:pt x="697992" y="0"/>
                  </a:moveTo>
                  <a:lnTo>
                    <a:pt x="697992" y="273812"/>
                  </a:lnTo>
                  <a:lnTo>
                    <a:pt x="348996" y="381000"/>
                  </a:lnTo>
                  <a:lnTo>
                    <a:pt x="0" y="273812"/>
                  </a:lnTo>
                  <a:lnTo>
                    <a:pt x="0" y="0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9" name="object 59">
            <a:extLst>
              <a:ext uri="{FF2B5EF4-FFF2-40B4-BE49-F238E27FC236}">
                <a16:creationId xmlns:a16="http://schemas.microsoft.com/office/drawing/2014/main" id="{3141DAF5-B6E6-4514-90CD-B299E9932042}"/>
              </a:ext>
            </a:extLst>
          </p:cNvPr>
          <p:cNvSpPr txBox="1"/>
          <p:nvPr/>
        </p:nvSpPr>
        <p:spPr>
          <a:xfrm>
            <a:off x="2703004" y="2619108"/>
            <a:ext cx="74168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Исследования</a:t>
            </a:r>
          </a:p>
        </p:txBody>
      </p:sp>
      <p:grpSp>
        <p:nvGrpSpPr>
          <p:cNvPr id="130" name="object 60">
            <a:extLst>
              <a:ext uri="{FF2B5EF4-FFF2-40B4-BE49-F238E27FC236}">
                <a16:creationId xmlns:a16="http://schemas.microsoft.com/office/drawing/2014/main" id="{14B504F2-44FE-412B-8A45-8F9617624C08}"/>
              </a:ext>
            </a:extLst>
          </p:cNvPr>
          <p:cNvGrpSpPr/>
          <p:nvPr/>
        </p:nvGrpSpPr>
        <p:grpSpPr>
          <a:xfrm>
            <a:off x="2669858" y="2800922"/>
            <a:ext cx="708025" cy="461009"/>
            <a:chOff x="1526857" y="2800921"/>
            <a:chExt cx="708025" cy="4610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1" name="object 61">
              <a:extLst>
                <a:ext uri="{FF2B5EF4-FFF2-40B4-BE49-F238E27FC236}">
                  <a16:creationId xmlns:a16="http://schemas.microsoft.com/office/drawing/2014/main" id="{D04D706F-4EE6-4C15-BBB6-CC27242A3062}"/>
                </a:ext>
              </a:extLst>
            </p:cNvPr>
            <p:cNvSpPr/>
            <p:nvPr/>
          </p:nvSpPr>
          <p:spPr>
            <a:xfrm>
              <a:off x="1531619" y="2805683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2"/>
                  </a:lnTo>
                  <a:lnTo>
                    <a:pt x="348996" y="451103"/>
                  </a:lnTo>
                  <a:lnTo>
                    <a:pt x="697992" y="337692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2" name="object 62">
              <a:extLst>
                <a:ext uri="{FF2B5EF4-FFF2-40B4-BE49-F238E27FC236}">
                  <a16:creationId xmlns:a16="http://schemas.microsoft.com/office/drawing/2014/main" id="{1DD57E7B-5407-4CF8-8FC8-0E58D1521C79}"/>
                </a:ext>
              </a:extLst>
            </p:cNvPr>
            <p:cNvSpPr/>
            <p:nvPr/>
          </p:nvSpPr>
          <p:spPr>
            <a:xfrm>
              <a:off x="1531619" y="2805683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2"/>
                  </a:lnTo>
                  <a:lnTo>
                    <a:pt x="348996" y="451103"/>
                  </a:lnTo>
                  <a:lnTo>
                    <a:pt x="0" y="337692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33" name="object 63">
            <a:extLst>
              <a:ext uri="{FF2B5EF4-FFF2-40B4-BE49-F238E27FC236}">
                <a16:creationId xmlns:a16="http://schemas.microsoft.com/office/drawing/2014/main" id="{4C771897-9CD7-4ABD-A6E1-48C3BE7B67B3}"/>
              </a:ext>
            </a:extLst>
          </p:cNvPr>
          <p:cNvSpPr txBox="1"/>
          <p:nvPr/>
        </p:nvSpPr>
        <p:spPr>
          <a:xfrm>
            <a:off x="2731770" y="2956687"/>
            <a:ext cx="58483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Разработка</a:t>
            </a:r>
          </a:p>
        </p:txBody>
      </p:sp>
      <p:grpSp>
        <p:nvGrpSpPr>
          <p:cNvPr id="134" name="object 64">
            <a:extLst>
              <a:ext uri="{FF2B5EF4-FFF2-40B4-BE49-F238E27FC236}">
                <a16:creationId xmlns:a16="http://schemas.microsoft.com/office/drawing/2014/main" id="{D9C8B203-681B-48B3-98C1-C6D35ABF5FEC}"/>
              </a:ext>
            </a:extLst>
          </p:cNvPr>
          <p:cNvGrpSpPr/>
          <p:nvPr/>
        </p:nvGrpSpPr>
        <p:grpSpPr>
          <a:xfrm>
            <a:off x="2669858" y="3136202"/>
            <a:ext cx="708025" cy="461009"/>
            <a:chOff x="1526857" y="3136201"/>
            <a:chExt cx="708025" cy="4610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5" name="object 65">
              <a:extLst>
                <a:ext uri="{FF2B5EF4-FFF2-40B4-BE49-F238E27FC236}">
                  <a16:creationId xmlns:a16="http://schemas.microsoft.com/office/drawing/2014/main" id="{34D35036-6666-4D86-9ECF-9C23CC41C3DF}"/>
                </a:ext>
              </a:extLst>
            </p:cNvPr>
            <p:cNvSpPr/>
            <p:nvPr/>
          </p:nvSpPr>
          <p:spPr>
            <a:xfrm>
              <a:off x="1531619" y="3140964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3"/>
                  </a:lnTo>
                  <a:lnTo>
                    <a:pt x="348996" y="451103"/>
                  </a:lnTo>
                  <a:lnTo>
                    <a:pt x="697992" y="337693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6" name="object 66">
              <a:extLst>
                <a:ext uri="{FF2B5EF4-FFF2-40B4-BE49-F238E27FC236}">
                  <a16:creationId xmlns:a16="http://schemas.microsoft.com/office/drawing/2014/main" id="{0CCC38CD-57F3-4C10-801A-D6014B270C23}"/>
                </a:ext>
              </a:extLst>
            </p:cNvPr>
            <p:cNvSpPr/>
            <p:nvPr/>
          </p:nvSpPr>
          <p:spPr>
            <a:xfrm>
              <a:off x="1531619" y="3140964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3"/>
                  </a:lnTo>
                  <a:lnTo>
                    <a:pt x="348996" y="451103"/>
                  </a:lnTo>
                  <a:lnTo>
                    <a:pt x="0" y="337693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37" name="object 67">
            <a:extLst>
              <a:ext uri="{FF2B5EF4-FFF2-40B4-BE49-F238E27FC236}">
                <a16:creationId xmlns:a16="http://schemas.microsoft.com/office/drawing/2014/main" id="{9115A2F6-94E4-4351-8755-E6B67153CE18}"/>
              </a:ext>
            </a:extLst>
          </p:cNvPr>
          <p:cNvSpPr txBox="1"/>
          <p:nvPr/>
        </p:nvSpPr>
        <p:spPr>
          <a:xfrm>
            <a:off x="2667762" y="3292222"/>
            <a:ext cx="71310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Патентование</a:t>
            </a:r>
          </a:p>
        </p:txBody>
      </p:sp>
      <p:grpSp>
        <p:nvGrpSpPr>
          <p:cNvPr id="138" name="object 68">
            <a:extLst>
              <a:ext uri="{FF2B5EF4-FFF2-40B4-BE49-F238E27FC236}">
                <a16:creationId xmlns:a16="http://schemas.microsoft.com/office/drawing/2014/main" id="{3C0B94FF-F8E1-4B5B-8672-019A5560D11E}"/>
              </a:ext>
            </a:extLst>
          </p:cNvPr>
          <p:cNvGrpSpPr/>
          <p:nvPr/>
        </p:nvGrpSpPr>
        <p:grpSpPr>
          <a:xfrm>
            <a:off x="2669858" y="3462338"/>
            <a:ext cx="708025" cy="461009"/>
            <a:chOff x="1526857" y="3462337"/>
            <a:chExt cx="708025" cy="4610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9" name="object 69">
              <a:extLst>
                <a:ext uri="{FF2B5EF4-FFF2-40B4-BE49-F238E27FC236}">
                  <a16:creationId xmlns:a16="http://schemas.microsoft.com/office/drawing/2014/main" id="{2888A35D-803A-473E-AE29-DED5461F1073}"/>
                </a:ext>
              </a:extLst>
            </p:cNvPr>
            <p:cNvSpPr/>
            <p:nvPr/>
          </p:nvSpPr>
          <p:spPr>
            <a:xfrm>
              <a:off x="1531619" y="3467100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3"/>
                  </a:lnTo>
                  <a:lnTo>
                    <a:pt x="348996" y="451104"/>
                  </a:lnTo>
                  <a:lnTo>
                    <a:pt x="697992" y="337693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0" name="object 70">
              <a:extLst>
                <a:ext uri="{FF2B5EF4-FFF2-40B4-BE49-F238E27FC236}">
                  <a16:creationId xmlns:a16="http://schemas.microsoft.com/office/drawing/2014/main" id="{ACBA8C01-3CE4-44B9-9EC8-4A46FF361275}"/>
                </a:ext>
              </a:extLst>
            </p:cNvPr>
            <p:cNvSpPr/>
            <p:nvPr/>
          </p:nvSpPr>
          <p:spPr>
            <a:xfrm>
              <a:off x="1531619" y="3467100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3"/>
                  </a:lnTo>
                  <a:lnTo>
                    <a:pt x="348996" y="451104"/>
                  </a:lnTo>
                  <a:lnTo>
                    <a:pt x="0" y="337693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1" name="object 71">
            <a:extLst>
              <a:ext uri="{FF2B5EF4-FFF2-40B4-BE49-F238E27FC236}">
                <a16:creationId xmlns:a16="http://schemas.microsoft.com/office/drawing/2014/main" id="{3672FBCC-1487-436A-B48B-2E04B3A4EDDC}"/>
              </a:ext>
            </a:extLst>
          </p:cNvPr>
          <p:cNvSpPr txBox="1"/>
          <p:nvPr/>
        </p:nvSpPr>
        <p:spPr>
          <a:xfrm>
            <a:off x="2840228" y="3618104"/>
            <a:ext cx="36893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Синтез</a:t>
            </a:r>
            <a:endParaRPr sz="8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2" name="object 72">
            <a:extLst>
              <a:ext uri="{FF2B5EF4-FFF2-40B4-BE49-F238E27FC236}">
                <a16:creationId xmlns:a16="http://schemas.microsoft.com/office/drawing/2014/main" id="{5252D5C5-2C25-4F4F-AB89-A6F0E121F8F5}"/>
              </a:ext>
            </a:extLst>
          </p:cNvPr>
          <p:cNvGrpSpPr/>
          <p:nvPr/>
        </p:nvGrpSpPr>
        <p:grpSpPr>
          <a:xfrm>
            <a:off x="2669858" y="3786950"/>
            <a:ext cx="708025" cy="556895"/>
            <a:chOff x="1526857" y="3786949"/>
            <a:chExt cx="708025" cy="55689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3" name="object 73">
              <a:extLst>
                <a:ext uri="{FF2B5EF4-FFF2-40B4-BE49-F238E27FC236}">
                  <a16:creationId xmlns:a16="http://schemas.microsoft.com/office/drawing/2014/main" id="{66F3C6CA-61D2-4A42-BD09-2FA28AEF5E44}"/>
                </a:ext>
              </a:extLst>
            </p:cNvPr>
            <p:cNvSpPr/>
            <p:nvPr/>
          </p:nvSpPr>
          <p:spPr>
            <a:xfrm>
              <a:off x="1531619" y="3791711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348996" y="137540"/>
                  </a:lnTo>
                  <a:lnTo>
                    <a:pt x="0" y="0"/>
                  </a:lnTo>
                  <a:lnTo>
                    <a:pt x="0" y="409575"/>
                  </a:lnTo>
                  <a:lnTo>
                    <a:pt x="348996" y="547115"/>
                  </a:lnTo>
                  <a:lnTo>
                    <a:pt x="697992" y="409575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4" name="object 74">
              <a:extLst>
                <a:ext uri="{FF2B5EF4-FFF2-40B4-BE49-F238E27FC236}">
                  <a16:creationId xmlns:a16="http://schemas.microsoft.com/office/drawing/2014/main" id="{9DBDC56C-5E51-4783-A68B-E36A1D695C18}"/>
                </a:ext>
              </a:extLst>
            </p:cNvPr>
            <p:cNvSpPr/>
            <p:nvPr/>
          </p:nvSpPr>
          <p:spPr>
            <a:xfrm>
              <a:off x="1531619" y="3791711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697992" y="409575"/>
                  </a:lnTo>
                  <a:lnTo>
                    <a:pt x="348996" y="547115"/>
                  </a:lnTo>
                  <a:lnTo>
                    <a:pt x="0" y="409575"/>
                  </a:lnTo>
                  <a:lnTo>
                    <a:pt x="0" y="0"/>
                  </a:lnTo>
                  <a:lnTo>
                    <a:pt x="348996" y="137540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5" name="object 75">
            <a:extLst>
              <a:ext uri="{FF2B5EF4-FFF2-40B4-BE49-F238E27FC236}">
                <a16:creationId xmlns:a16="http://schemas.microsoft.com/office/drawing/2014/main" id="{F012DF36-2700-4700-B81F-5B1570F56EB7}"/>
              </a:ext>
            </a:extLst>
          </p:cNvPr>
          <p:cNvSpPr txBox="1"/>
          <p:nvPr/>
        </p:nvSpPr>
        <p:spPr>
          <a:xfrm>
            <a:off x="2614053" y="3985999"/>
            <a:ext cx="89281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Формулирование</a:t>
            </a:r>
          </a:p>
        </p:txBody>
      </p:sp>
      <p:grpSp>
        <p:nvGrpSpPr>
          <p:cNvPr id="146" name="object 76">
            <a:extLst>
              <a:ext uri="{FF2B5EF4-FFF2-40B4-BE49-F238E27FC236}">
                <a16:creationId xmlns:a16="http://schemas.microsoft.com/office/drawing/2014/main" id="{A31777C3-7633-4AFA-B125-25D9A92B0FC5}"/>
              </a:ext>
            </a:extLst>
          </p:cNvPr>
          <p:cNvGrpSpPr/>
          <p:nvPr/>
        </p:nvGrpSpPr>
        <p:grpSpPr>
          <a:xfrm>
            <a:off x="2670047" y="4181855"/>
            <a:ext cx="707390" cy="556260"/>
            <a:chOff x="1527047" y="4181855"/>
            <a:chExt cx="707390" cy="55626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47" name="object 77">
              <a:extLst>
                <a:ext uri="{FF2B5EF4-FFF2-40B4-BE49-F238E27FC236}">
                  <a16:creationId xmlns:a16="http://schemas.microsoft.com/office/drawing/2014/main" id="{72299186-D058-479D-9CC1-4FA45CF809E9}"/>
                </a:ext>
              </a:extLst>
            </p:cNvPr>
            <p:cNvSpPr/>
            <p:nvPr/>
          </p:nvSpPr>
          <p:spPr>
            <a:xfrm>
              <a:off x="1531619" y="4186427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348996" y="137541"/>
                  </a:lnTo>
                  <a:lnTo>
                    <a:pt x="0" y="0"/>
                  </a:lnTo>
                  <a:lnTo>
                    <a:pt x="0" y="409575"/>
                  </a:lnTo>
                  <a:lnTo>
                    <a:pt x="348996" y="547116"/>
                  </a:lnTo>
                  <a:lnTo>
                    <a:pt x="697992" y="409575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8" name="object 78">
              <a:extLst>
                <a:ext uri="{FF2B5EF4-FFF2-40B4-BE49-F238E27FC236}">
                  <a16:creationId xmlns:a16="http://schemas.microsoft.com/office/drawing/2014/main" id="{D14B2197-46D3-41A3-B9B2-95B93B05D483}"/>
                </a:ext>
              </a:extLst>
            </p:cNvPr>
            <p:cNvSpPr/>
            <p:nvPr/>
          </p:nvSpPr>
          <p:spPr>
            <a:xfrm>
              <a:off x="1531619" y="4186427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697992" y="409575"/>
                  </a:lnTo>
                  <a:lnTo>
                    <a:pt x="348996" y="547116"/>
                  </a:lnTo>
                  <a:lnTo>
                    <a:pt x="0" y="409575"/>
                  </a:lnTo>
                  <a:lnTo>
                    <a:pt x="0" y="0"/>
                  </a:lnTo>
                  <a:lnTo>
                    <a:pt x="348996" y="13754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9" name="object 79">
            <a:extLst>
              <a:ext uri="{FF2B5EF4-FFF2-40B4-BE49-F238E27FC236}">
                <a16:creationId xmlns:a16="http://schemas.microsoft.com/office/drawing/2014/main" id="{F26ECD55-3609-4694-A16B-16B0C4464506}"/>
              </a:ext>
            </a:extLst>
          </p:cNvPr>
          <p:cNvSpPr txBox="1"/>
          <p:nvPr/>
        </p:nvSpPr>
        <p:spPr>
          <a:xfrm>
            <a:off x="2789682" y="4386835"/>
            <a:ext cx="46863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Продажи</a:t>
            </a:r>
          </a:p>
        </p:txBody>
      </p:sp>
      <p:sp>
        <p:nvSpPr>
          <p:cNvPr id="150" name="object 80">
            <a:extLst>
              <a:ext uri="{FF2B5EF4-FFF2-40B4-BE49-F238E27FC236}">
                <a16:creationId xmlns:a16="http://schemas.microsoft.com/office/drawing/2014/main" id="{29F0C720-0628-4DDE-8ACD-7FA43A6380FE}"/>
              </a:ext>
            </a:extLst>
          </p:cNvPr>
          <p:cNvSpPr txBox="1"/>
          <p:nvPr/>
        </p:nvSpPr>
        <p:spPr>
          <a:xfrm>
            <a:off x="5296752" y="2619108"/>
            <a:ext cx="74168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Исследования</a:t>
            </a:r>
          </a:p>
        </p:txBody>
      </p:sp>
      <p:grpSp>
        <p:nvGrpSpPr>
          <p:cNvPr id="151" name="object 81">
            <a:extLst>
              <a:ext uri="{FF2B5EF4-FFF2-40B4-BE49-F238E27FC236}">
                <a16:creationId xmlns:a16="http://schemas.microsoft.com/office/drawing/2014/main" id="{11E1CF24-0E48-4D6B-8F04-DE0985129C24}"/>
              </a:ext>
            </a:extLst>
          </p:cNvPr>
          <p:cNvGrpSpPr/>
          <p:nvPr/>
        </p:nvGrpSpPr>
        <p:grpSpPr>
          <a:xfrm>
            <a:off x="5268278" y="2800922"/>
            <a:ext cx="708025" cy="461009"/>
            <a:chOff x="4125277" y="2800921"/>
            <a:chExt cx="708025" cy="4610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2" name="object 82">
              <a:extLst>
                <a:ext uri="{FF2B5EF4-FFF2-40B4-BE49-F238E27FC236}">
                  <a16:creationId xmlns:a16="http://schemas.microsoft.com/office/drawing/2014/main" id="{D4B17ED1-F852-4F0B-943F-39069EE67B81}"/>
                </a:ext>
              </a:extLst>
            </p:cNvPr>
            <p:cNvSpPr/>
            <p:nvPr/>
          </p:nvSpPr>
          <p:spPr>
            <a:xfrm>
              <a:off x="4130040" y="2805683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2"/>
                  </a:lnTo>
                  <a:lnTo>
                    <a:pt x="348996" y="451103"/>
                  </a:lnTo>
                  <a:lnTo>
                    <a:pt x="697992" y="337692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3" name="object 83">
              <a:extLst>
                <a:ext uri="{FF2B5EF4-FFF2-40B4-BE49-F238E27FC236}">
                  <a16:creationId xmlns:a16="http://schemas.microsoft.com/office/drawing/2014/main" id="{F9552D0D-3DEC-43EE-B579-741EBC538D53}"/>
                </a:ext>
              </a:extLst>
            </p:cNvPr>
            <p:cNvSpPr/>
            <p:nvPr/>
          </p:nvSpPr>
          <p:spPr>
            <a:xfrm>
              <a:off x="4130040" y="2805683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2"/>
                  </a:lnTo>
                  <a:lnTo>
                    <a:pt x="348996" y="451103"/>
                  </a:lnTo>
                  <a:lnTo>
                    <a:pt x="0" y="337692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54" name="object 84">
            <a:extLst>
              <a:ext uri="{FF2B5EF4-FFF2-40B4-BE49-F238E27FC236}">
                <a16:creationId xmlns:a16="http://schemas.microsoft.com/office/drawing/2014/main" id="{2F1A1523-203C-402F-BA86-DA98E360D77B}"/>
              </a:ext>
            </a:extLst>
          </p:cNvPr>
          <p:cNvSpPr txBox="1"/>
          <p:nvPr/>
        </p:nvSpPr>
        <p:spPr>
          <a:xfrm>
            <a:off x="5329555" y="2956687"/>
            <a:ext cx="58483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Разработка</a:t>
            </a:r>
          </a:p>
        </p:txBody>
      </p:sp>
      <p:grpSp>
        <p:nvGrpSpPr>
          <p:cNvPr id="155" name="object 85">
            <a:extLst>
              <a:ext uri="{FF2B5EF4-FFF2-40B4-BE49-F238E27FC236}">
                <a16:creationId xmlns:a16="http://schemas.microsoft.com/office/drawing/2014/main" id="{3B89B152-1ECF-42D6-A8D0-C4C4DEE258D2}"/>
              </a:ext>
            </a:extLst>
          </p:cNvPr>
          <p:cNvGrpSpPr/>
          <p:nvPr/>
        </p:nvGrpSpPr>
        <p:grpSpPr>
          <a:xfrm>
            <a:off x="5268278" y="3136202"/>
            <a:ext cx="708025" cy="461009"/>
            <a:chOff x="4125277" y="3136201"/>
            <a:chExt cx="708025" cy="4610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56" name="object 86">
              <a:extLst>
                <a:ext uri="{FF2B5EF4-FFF2-40B4-BE49-F238E27FC236}">
                  <a16:creationId xmlns:a16="http://schemas.microsoft.com/office/drawing/2014/main" id="{9D5D0907-80E7-4F69-ADE2-CB4FC448BC96}"/>
                </a:ext>
              </a:extLst>
            </p:cNvPr>
            <p:cNvSpPr/>
            <p:nvPr/>
          </p:nvSpPr>
          <p:spPr>
            <a:xfrm>
              <a:off x="4130040" y="3140964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3"/>
                  </a:lnTo>
                  <a:lnTo>
                    <a:pt x="348996" y="451103"/>
                  </a:lnTo>
                  <a:lnTo>
                    <a:pt x="697992" y="337693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object 87">
              <a:extLst>
                <a:ext uri="{FF2B5EF4-FFF2-40B4-BE49-F238E27FC236}">
                  <a16:creationId xmlns:a16="http://schemas.microsoft.com/office/drawing/2014/main" id="{F2A935F2-415D-4987-9EBB-18C6A7F305D7}"/>
                </a:ext>
              </a:extLst>
            </p:cNvPr>
            <p:cNvSpPr/>
            <p:nvPr/>
          </p:nvSpPr>
          <p:spPr>
            <a:xfrm>
              <a:off x="4130040" y="3140964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3"/>
                  </a:lnTo>
                  <a:lnTo>
                    <a:pt x="348996" y="451103"/>
                  </a:lnTo>
                  <a:lnTo>
                    <a:pt x="0" y="337693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58" name="object 88">
            <a:extLst>
              <a:ext uri="{FF2B5EF4-FFF2-40B4-BE49-F238E27FC236}">
                <a16:creationId xmlns:a16="http://schemas.microsoft.com/office/drawing/2014/main" id="{4532F170-A4CD-4C95-8768-B70A3C842354}"/>
              </a:ext>
            </a:extLst>
          </p:cNvPr>
          <p:cNvSpPr txBox="1"/>
          <p:nvPr/>
        </p:nvSpPr>
        <p:spPr>
          <a:xfrm>
            <a:off x="5265547" y="3292222"/>
            <a:ext cx="71310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Патентование</a:t>
            </a:r>
          </a:p>
        </p:txBody>
      </p:sp>
      <p:grpSp>
        <p:nvGrpSpPr>
          <p:cNvPr id="159" name="object 89">
            <a:extLst>
              <a:ext uri="{FF2B5EF4-FFF2-40B4-BE49-F238E27FC236}">
                <a16:creationId xmlns:a16="http://schemas.microsoft.com/office/drawing/2014/main" id="{BC9D3175-C156-4EC5-806B-E80BE214BBD4}"/>
              </a:ext>
            </a:extLst>
          </p:cNvPr>
          <p:cNvGrpSpPr/>
          <p:nvPr/>
        </p:nvGrpSpPr>
        <p:grpSpPr>
          <a:xfrm>
            <a:off x="5268278" y="3462338"/>
            <a:ext cx="708025" cy="461009"/>
            <a:chOff x="4125277" y="3462337"/>
            <a:chExt cx="708025" cy="461009"/>
          </a:xfrm>
          <a:solidFill>
            <a:schemeClr val="accent1">
              <a:lumMod val="75000"/>
            </a:schemeClr>
          </a:solidFill>
        </p:grpSpPr>
        <p:sp>
          <p:nvSpPr>
            <p:cNvPr id="160" name="object 90">
              <a:extLst>
                <a:ext uri="{FF2B5EF4-FFF2-40B4-BE49-F238E27FC236}">
                  <a16:creationId xmlns:a16="http://schemas.microsoft.com/office/drawing/2014/main" id="{A717B360-4C40-4C2F-85D0-7AB1E70310FD}"/>
                </a:ext>
              </a:extLst>
            </p:cNvPr>
            <p:cNvSpPr/>
            <p:nvPr/>
          </p:nvSpPr>
          <p:spPr>
            <a:xfrm>
              <a:off x="4130040" y="3467100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3"/>
                  </a:lnTo>
                  <a:lnTo>
                    <a:pt x="348996" y="451104"/>
                  </a:lnTo>
                  <a:lnTo>
                    <a:pt x="697992" y="337693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1" name="object 91">
              <a:extLst>
                <a:ext uri="{FF2B5EF4-FFF2-40B4-BE49-F238E27FC236}">
                  <a16:creationId xmlns:a16="http://schemas.microsoft.com/office/drawing/2014/main" id="{327D86BD-0804-4D67-AA48-4E66D20CC058}"/>
                </a:ext>
              </a:extLst>
            </p:cNvPr>
            <p:cNvSpPr/>
            <p:nvPr/>
          </p:nvSpPr>
          <p:spPr>
            <a:xfrm>
              <a:off x="4130040" y="3467100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3"/>
                  </a:lnTo>
                  <a:lnTo>
                    <a:pt x="348996" y="451104"/>
                  </a:lnTo>
                  <a:lnTo>
                    <a:pt x="0" y="337693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62" name="object 92">
            <a:extLst>
              <a:ext uri="{FF2B5EF4-FFF2-40B4-BE49-F238E27FC236}">
                <a16:creationId xmlns:a16="http://schemas.microsoft.com/office/drawing/2014/main" id="{3895F01A-C2CC-4EB4-A6F9-E0EF8F6BCC34}"/>
              </a:ext>
            </a:extLst>
          </p:cNvPr>
          <p:cNvSpPr txBox="1"/>
          <p:nvPr/>
        </p:nvSpPr>
        <p:spPr>
          <a:xfrm>
            <a:off x="5438395" y="3618104"/>
            <a:ext cx="36893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Синтез</a:t>
            </a:r>
          </a:p>
        </p:txBody>
      </p:sp>
      <p:grpSp>
        <p:nvGrpSpPr>
          <p:cNvPr id="163" name="object 93">
            <a:extLst>
              <a:ext uri="{FF2B5EF4-FFF2-40B4-BE49-F238E27FC236}">
                <a16:creationId xmlns:a16="http://schemas.microsoft.com/office/drawing/2014/main" id="{DFA57D7D-C9A4-476C-929D-561F7E9E73BA}"/>
              </a:ext>
            </a:extLst>
          </p:cNvPr>
          <p:cNvGrpSpPr/>
          <p:nvPr/>
        </p:nvGrpSpPr>
        <p:grpSpPr>
          <a:xfrm>
            <a:off x="5268278" y="3786950"/>
            <a:ext cx="708025" cy="556895"/>
            <a:chOff x="4125277" y="3786949"/>
            <a:chExt cx="708025" cy="55689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64" name="object 94">
              <a:extLst>
                <a:ext uri="{FF2B5EF4-FFF2-40B4-BE49-F238E27FC236}">
                  <a16:creationId xmlns:a16="http://schemas.microsoft.com/office/drawing/2014/main" id="{89CB7625-C3C7-4F6A-AB2C-1FC4A0C9F6B2}"/>
                </a:ext>
              </a:extLst>
            </p:cNvPr>
            <p:cNvSpPr/>
            <p:nvPr/>
          </p:nvSpPr>
          <p:spPr>
            <a:xfrm>
              <a:off x="4130040" y="3791711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348996" y="137540"/>
                  </a:lnTo>
                  <a:lnTo>
                    <a:pt x="0" y="0"/>
                  </a:lnTo>
                  <a:lnTo>
                    <a:pt x="0" y="409575"/>
                  </a:lnTo>
                  <a:lnTo>
                    <a:pt x="348996" y="547115"/>
                  </a:lnTo>
                  <a:lnTo>
                    <a:pt x="697992" y="409575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5" name="object 95">
              <a:extLst>
                <a:ext uri="{FF2B5EF4-FFF2-40B4-BE49-F238E27FC236}">
                  <a16:creationId xmlns:a16="http://schemas.microsoft.com/office/drawing/2014/main" id="{89E55CF4-481B-49B0-95E4-23893195A31F}"/>
                </a:ext>
              </a:extLst>
            </p:cNvPr>
            <p:cNvSpPr/>
            <p:nvPr/>
          </p:nvSpPr>
          <p:spPr>
            <a:xfrm>
              <a:off x="4130040" y="3791711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697992" y="409575"/>
                  </a:lnTo>
                  <a:lnTo>
                    <a:pt x="348996" y="547115"/>
                  </a:lnTo>
                  <a:lnTo>
                    <a:pt x="0" y="409575"/>
                  </a:lnTo>
                  <a:lnTo>
                    <a:pt x="0" y="0"/>
                  </a:lnTo>
                  <a:lnTo>
                    <a:pt x="348996" y="137540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66" name="object 96">
            <a:extLst>
              <a:ext uri="{FF2B5EF4-FFF2-40B4-BE49-F238E27FC236}">
                <a16:creationId xmlns:a16="http://schemas.microsoft.com/office/drawing/2014/main" id="{440165D7-0E82-4C43-8CBD-9357A6CD69F8}"/>
              </a:ext>
            </a:extLst>
          </p:cNvPr>
          <p:cNvSpPr txBox="1"/>
          <p:nvPr/>
        </p:nvSpPr>
        <p:spPr>
          <a:xfrm>
            <a:off x="5240291" y="3991737"/>
            <a:ext cx="89281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Формулирование</a:t>
            </a:r>
          </a:p>
        </p:txBody>
      </p:sp>
      <p:grpSp>
        <p:nvGrpSpPr>
          <p:cNvPr id="167" name="object 97">
            <a:extLst>
              <a:ext uri="{FF2B5EF4-FFF2-40B4-BE49-F238E27FC236}">
                <a16:creationId xmlns:a16="http://schemas.microsoft.com/office/drawing/2014/main" id="{6F89913D-1A90-4B29-B0DF-6AFB833CB50C}"/>
              </a:ext>
            </a:extLst>
          </p:cNvPr>
          <p:cNvGrpSpPr/>
          <p:nvPr/>
        </p:nvGrpSpPr>
        <p:grpSpPr>
          <a:xfrm>
            <a:off x="5268467" y="4181855"/>
            <a:ext cx="707390" cy="556260"/>
            <a:chOff x="4125467" y="4181855"/>
            <a:chExt cx="707390" cy="55626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68" name="object 98">
              <a:extLst>
                <a:ext uri="{FF2B5EF4-FFF2-40B4-BE49-F238E27FC236}">
                  <a16:creationId xmlns:a16="http://schemas.microsoft.com/office/drawing/2014/main" id="{AEF488B0-D3A5-4CD6-9D9B-7DCFE79939C0}"/>
                </a:ext>
              </a:extLst>
            </p:cNvPr>
            <p:cNvSpPr/>
            <p:nvPr/>
          </p:nvSpPr>
          <p:spPr>
            <a:xfrm>
              <a:off x="4130039" y="4186427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348996" y="137541"/>
                  </a:lnTo>
                  <a:lnTo>
                    <a:pt x="0" y="0"/>
                  </a:lnTo>
                  <a:lnTo>
                    <a:pt x="0" y="409575"/>
                  </a:lnTo>
                  <a:lnTo>
                    <a:pt x="348996" y="547116"/>
                  </a:lnTo>
                  <a:lnTo>
                    <a:pt x="697992" y="409575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9" name="object 99">
              <a:extLst>
                <a:ext uri="{FF2B5EF4-FFF2-40B4-BE49-F238E27FC236}">
                  <a16:creationId xmlns:a16="http://schemas.microsoft.com/office/drawing/2014/main" id="{06C481AC-52B1-41A7-886A-68ED5C93AA10}"/>
                </a:ext>
              </a:extLst>
            </p:cNvPr>
            <p:cNvSpPr/>
            <p:nvPr/>
          </p:nvSpPr>
          <p:spPr>
            <a:xfrm>
              <a:off x="4130039" y="4186427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697992" y="409575"/>
                  </a:lnTo>
                  <a:lnTo>
                    <a:pt x="348996" y="547116"/>
                  </a:lnTo>
                  <a:lnTo>
                    <a:pt x="0" y="409575"/>
                  </a:lnTo>
                  <a:lnTo>
                    <a:pt x="0" y="0"/>
                  </a:lnTo>
                  <a:lnTo>
                    <a:pt x="348996" y="13754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70" name="object 100">
            <a:extLst>
              <a:ext uri="{FF2B5EF4-FFF2-40B4-BE49-F238E27FC236}">
                <a16:creationId xmlns:a16="http://schemas.microsoft.com/office/drawing/2014/main" id="{AF42E951-4263-490A-93A6-BFA2E5506B6E}"/>
              </a:ext>
            </a:extLst>
          </p:cNvPr>
          <p:cNvSpPr txBox="1"/>
          <p:nvPr/>
        </p:nvSpPr>
        <p:spPr>
          <a:xfrm>
            <a:off x="5387466" y="4386835"/>
            <a:ext cx="46863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Продажи</a:t>
            </a:r>
          </a:p>
        </p:txBody>
      </p:sp>
      <p:sp>
        <p:nvSpPr>
          <p:cNvPr id="171" name="object 101">
            <a:extLst>
              <a:ext uri="{FF2B5EF4-FFF2-40B4-BE49-F238E27FC236}">
                <a16:creationId xmlns:a16="http://schemas.microsoft.com/office/drawing/2014/main" id="{384CC9DB-4A52-44F1-9C41-9C06BCE76A4F}"/>
              </a:ext>
            </a:extLst>
          </p:cNvPr>
          <p:cNvSpPr txBox="1"/>
          <p:nvPr/>
        </p:nvSpPr>
        <p:spPr>
          <a:xfrm>
            <a:off x="8046848" y="2619108"/>
            <a:ext cx="74168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Исследования</a:t>
            </a:r>
          </a:p>
        </p:txBody>
      </p:sp>
      <p:grpSp>
        <p:nvGrpSpPr>
          <p:cNvPr id="172" name="object 102">
            <a:extLst>
              <a:ext uri="{FF2B5EF4-FFF2-40B4-BE49-F238E27FC236}">
                <a16:creationId xmlns:a16="http://schemas.microsoft.com/office/drawing/2014/main" id="{C0441D11-FCBC-493C-BA53-498DB8504BD7}"/>
              </a:ext>
            </a:extLst>
          </p:cNvPr>
          <p:cNvGrpSpPr/>
          <p:nvPr/>
        </p:nvGrpSpPr>
        <p:grpSpPr>
          <a:xfrm>
            <a:off x="8025194" y="2800922"/>
            <a:ext cx="708025" cy="461009"/>
            <a:chOff x="6882193" y="2800921"/>
            <a:chExt cx="708025" cy="4610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73" name="object 103">
              <a:extLst>
                <a:ext uri="{FF2B5EF4-FFF2-40B4-BE49-F238E27FC236}">
                  <a16:creationId xmlns:a16="http://schemas.microsoft.com/office/drawing/2014/main" id="{1F3F156D-55C3-4704-97CE-FAA16A512965}"/>
                </a:ext>
              </a:extLst>
            </p:cNvPr>
            <p:cNvSpPr/>
            <p:nvPr/>
          </p:nvSpPr>
          <p:spPr>
            <a:xfrm>
              <a:off x="6886956" y="2805683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2"/>
                  </a:lnTo>
                  <a:lnTo>
                    <a:pt x="348996" y="451103"/>
                  </a:lnTo>
                  <a:lnTo>
                    <a:pt x="697992" y="337692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4" name="object 104">
              <a:extLst>
                <a:ext uri="{FF2B5EF4-FFF2-40B4-BE49-F238E27FC236}">
                  <a16:creationId xmlns:a16="http://schemas.microsoft.com/office/drawing/2014/main" id="{F7267830-2346-4A8F-B2EA-0CCFB36CE994}"/>
                </a:ext>
              </a:extLst>
            </p:cNvPr>
            <p:cNvSpPr/>
            <p:nvPr/>
          </p:nvSpPr>
          <p:spPr>
            <a:xfrm>
              <a:off x="6886956" y="2805683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2"/>
                  </a:lnTo>
                  <a:lnTo>
                    <a:pt x="348996" y="451103"/>
                  </a:lnTo>
                  <a:lnTo>
                    <a:pt x="0" y="337692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75" name="object 105">
            <a:extLst>
              <a:ext uri="{FF2B5EF4-FFF2-40B4-BE49-F238E27FC236}">
                <a16:creationId xmlns:a16="http://schemas.microsoft.com/office/drawing/2014/main" id="{63AAD644-BACD-4D2C-9843-F15042AAA915}"/>
              </a:ext>
            </a:extLst>
          </p:cNvPr>
          <p:cNvSpPr txBox="1"/>
          <p:nvPr/>
        </p:nvSpPr>
        <p:spPr>
          <a:xfrm>
            <a:off x="8087615" y="2956687"/>
            <a:ext cx="58483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Разработка</a:t>
            </a:r>
          </a:p>
        </p:txBody>
      </p:sp>
      <p:grpSp>
        <p:nvGrpSpPr>
          <p:cNvPr id="176" name="object 106">
            <a:extLst>
              <a:ext uri="{FF2B5EF4-FFF2-40B4-BE49-F238E27FC236}">
                <a16:creationId xmlns:a16="http://schemas.microsoft.com/office/drawing/2014/main" id="{692DAF33-EB54-4BE6-9E48-F6F1C6D05FB0}"/>
              </a:ext>
            </a:extLst>
          </p:cNvPr>
          <p:cNvGrpSpPr/>
          <p:nvPr/>
        </p:nvGrpSpPr>
        <p:grpSpPr>
          <a:xfrm>
            <a:off x="8025194" y="3136202"/>
            <a:ext cx="708025" cy="461009"/>
            <a:chOff x="6882193" y="3136201"/>
            <a:chExt cx="708025" cy="46100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77" name="object 107">
              <a:extLst>
                <a:ext uri="{FF2B5EF4-FFF2-40B4-BE49-F238E27FC236}">
                  <a16:creationId xmlns:a16="http://schemas.microsoft.com/office/drawing/2014/main" id="{FA5358B3-3346-4727-8257-D120694F77E8}"/>
                </a:ext>
              </a:extLst>
            </p:cNvPr>
            <p:cNvSpPr/>
            <p:nvPr/>
          </p:nvSpPr>
          <p:spPr>
            <a:xfrm>
              <a:off x="6886956" y="3140964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3"/>
                  </a:lnTo>
                  <a:lnTo>
                    <a:pt x="348996" y="451103"/>
                  </a:lnTo>
                  <a:lnTo>
                    <a:pt x="697992" y="337693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8" name="object 108">
              <a:extLst>
                <a:ext uri="{FF2B5EF4-FFF2-40B4-BE49-F238E27FC236}">
                  <a16:creationId xmlns:a16="http://schemas.microsoft.com/office/drawing/2014/main" id="{C3A0559B-E967-4F23-B8B1-973E0DE6C73A}"/>
                </a:ext>
              </a:extLst>
            </p:cNvPr>
            <p:cNvSpPr/>
            <p:nvPr/>
          </p:nvSpPr>
          <p:spPr>
            <a:xfrm>
              <a:off x="6886956" y="3140964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3"/>
                  </a:lnTo>
                  <a:lnTo>
                    <a:pt x="348996" y="451103"/>
                  </a:lnTo>
                  <a:lnTo>
                    <a:pt x="0" y="337693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79" name="object 109">
            <a:extLst>
              <a:ext uri="{FF2B5EF4-FFF2-40B4-BE49-F238E27FC236}">
                <a16:creationId xmlns:a16="http://schemas.microsoft.com/office/drawing/2014/main" id="{31A0C522-F8BE-4F06-848D-BF3073632893}"/>
              </a:ext>
            </a:extLst>
          </p:cNvPr>
          <p:cNvSpPr txBox="1"/>
          <p:nvPr/>
        </p:nvSpPr>
        <p:spPr>
          <a:xfrm>
            <a:off x="8023607" y="3292222"/>
            <a:ext cx="71310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Патентование</a:t>
            </a:r>
          </a:p>
        </p:txBody>
      </p:sp>
      <p:grpSp>
        <p:nvGrpSpPr>
          <p:cNvPr id="180" name="object 110">
            <a:extLst>
              <a:ext uri="{FF2B5EF4-FFF2-40B4-BE49-F238E27FC236}">
                <a16:creationId xmlns:a16="http://schemas.microsoft.com/office/drawing/2014/main" id="{754A2E46-E7F7-4C70-B11D-939ABC478B16}"/>
              </a:ext>
            </a:extLst>
          </p:cNvPr>
          <p:cNvGrpSpPr/>
          <p:nvPr/>
        </p:nvGrpSpPr>
        <p:grpSpPr>
          <a:xfrm>
            <a:off x="8025194" y="3462338"/>
            <a:ext cx="708025" cy="461009"/>
            <a:chOff x="6882193" y="3462337"/>
            <a:chExt cx="708025" cy="4610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1" name="object 111">
              <a:extLst>
                <a:ext uri="{FF2B5EF4-FFF2-40B4-BE49-F238E27FC236}">
                  <a16:creationId xmlns:a16="http://schemas.microsoft.com/office/drawing/2014/main" id="{F328342D-FE41-4839-A30A-EA537C6C641E}"/>
                </a:ext>
              </a:extLst>
            </p:cNvPr>
            <p:cNvSpPr/>
            <p:nvPr/>
          </p:nvSpPr>
          <p:spPr>
            <a:xfrm>
              <a:off x="6886956" y="3467100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348996" y="113411"/>
                  </a:lnTo>
                  <a:lnTo>
                    <a:pt x="0" y="0"/>
                  </a:lnTo>
                  <a:lnTo>
                    <a:pt x="0" y="337693"/>
                  </a:lnTo>
                  <a:lnTo>
                    <a:pt x="348996" y="451104"/>
                  </a:lnTo>
                  <a:lnTo>
                    <a:pt x="697992" y="337693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2" name="object 112">
              <a:extLst>
                <a:ext uri="{FF2B5EF4-FFF2-40B4-BE49-F238E27FC236}">
                  <a16:creationId xmlns:a16="http://schemas.microsoft.com/office/drawing/2014/main" id="{B1AADBF7-175E-4FB1-89C4-A58359DB2886}"/>
                </a:ext>
              </a:extLst>
            </p:cNvPr>
            <p:cNvSpPr/>
            <p:nvPr/>
          </p:nvSpPr>
          <p:spPr>
            <a:xfrm>
              <a:off x="6886956" y="3467100"/>
              <a:ext cx="698500" cy="451484"/>
            </a:xfrm>
            <a:custGeom>
              <a:avLst/>
              <a:gdLst/>
              <a:ahLst/>
              <a:cxnLst/>
              <a:rect l="l" t="t" r="r" b="b"/>
              <a:pathLst>
                <a:path w="698500" h="451485">
                  <a:moveTo>
                    <a:pt x="697992" y="0"/>
                  </a:moveTo>
                  <a:lnTo>
                    <a:pt x="697992" y="337693"/>
                  </a:lnTo>
                  <a:lnTo>
                    <a:pt x="348996" y="451104"/>
                  </a:lnTo>
                  <a:lnTo>
                    <a:pt x="0" y="337693"/>
                  </a:lnTo>
                  <a:lnTo>
                    <a:pt x="0" y="0"/>
                  </a:lnTo>
                  <a:lnTo>
                    <a:pt x="348996" y="11341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83" name="object 113">
            <a:extLst>
              <a:ext uri="{FF2B5EF4-FFF2-40B4-BE49-F238E27FC236}">
                <a16:creationId xmlns:a16="http://schemas.microsoft.com/office/drawing/2014/main" id="{392E7123-24AB-44FE-AC5E-1E94CCFF23B5}"/>
              </a:ext>
            </a:extLst>
          </p:cNvPr>
          <p:cNvSpPr txBox="1"/>
          <p:nvPr/>
        </p:nvSpPr>
        <p:spPr>
          <a:xfrm>
            <a:off x="8196454" y="3618104"/>
            <a:ext cx="368935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Синтез</a:t>
            </a:r>
          </a:p>
        </p:txBody>
      </p:sp>
      <p:grpSp>
        <p:nvGrpSpPr>
          <p:cNvPr id="184" name="object 114">
            <a:extLst>
              <a:ext uri="{FF2B5EF4-FFF2-40B4-BE49-F238E27FC236}">
                <a16:creationId xmlns:a16="http://schemas.microsoft.com/office/drawing/2014/main" id="{DD4EEF56-A28F-4799-ACB6-2B3FF168AF52}"/>
              </a:ext>
            </a:extLst>
          </p:cNvPr>
          <p:cNvGrpSpPr/>
          <p:nvPr/>
        </p:nvGrpSpPr>
        <p:grpSpPr>
          <a:xfrm>
            <a:off x="8025194" y="3786950"/>
            <a:ext cx="708025" cy="556895"/>
            <a:chOff x="6882193" y="3786949"/>
            <a:chExt cx="708025" cy="556895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85" name="object 115">
              <a:extLst>
                <a:ext uri="{FF2B5EF4-FFF2-40B4-BE49-F238E27FC236}">
                  <a16:creationId xmlns:a16="http://schemas.microsoft.com/office/drawing/2014/main" id="{EC9C8665-C65B-4DC4-9E5B-53C1A3121722}"/>
                </a:ext>
              </a:extLst>
            </p:cNvPr>
            <p:cNvSpPr/>
            <p:nvPr/>
          </p:nvSpPr>
          <p:spPr>
            <a:xfrm>
              <a:off x="6886956" y="3791711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348996" y="137540"/>
                  </a:lnTo>
                  <a:lnTo>
                    <a:pt x="0" y="0"/>
                  </a:lnTo>
                  <a:lnTo>
                    <a:pt x="0" y="409575"/>
                  </a:lnTo>
                  <a:lnTo>
                    <a:pt x="348996" y="547115"/>
                  </a:lnTo>
                  <a:lnTo>
                    <a:pt x="697992" y="409575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86" name="object 116">
              <a:extLst>
                <a:ext uri="{FF2B5EF4-FFF2-40B4-BE49-F238E27FC236}">
                  <a16:creationId xmlns:a16="http://schemas.microsoft.com/office/drawing/2014/main" id="{65225DC2-4D66-4714-A55A-C2207E054440}"/>
                </a:ext>
              </a:extLst>
            </p:cNvPr>
            <p:cNvSpPr/>
            <p:nvPr/>
          </p:nvSpPr>
          <p:spPr>
            <a:xfrm>
              <a:off x="6886956" y="3791711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697992" y="409575"/>
                  </a:lnTo>
                  <a:lnTo>
                    <a:pt x="348996" y="547115"/>
                  </a:lnTo>
                  <a:lnTo>
                    <a:pt x="0" y="409575"/>
                  </a:lnTo>
                  <a:lnTo>
                    <a:pt x="0" y="0"/>
                  </a:lnTo>
                  <a:lnTo>
                    <a:pt x="348996" y="137540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87" name="object 117">
            <a:extLst>
              <a:ext uri="{FF2B5EF4-FFF2-40B4-BE49-F238E27FC236}">
                <a16:creationId xmlns:a16="http://schemas.microsoft.com/office/drawing/2014/main" id="{2A83C4F9-3E5D-40D8-BE26-9BFDA7A834EB}"/>
              </a:ext>
            </a:extLst>
          </p:cNvPr>
          <p:cNvSpPr txBox="1"/>
          <p:nvPr/>
        </p:nvSpPr>
        <p:spPr>
          <a:xfrm>
            <a:off x="7985888" y="3991737"/>
            <a:ext cx="89281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Формулирование</a:t>
            </a:r>
          </a:p>
        </p:txBody>
      </p:sp>
      <p:grpSp>
        <p:nvGrpSpPr>
          <p:cNvPr id="188" name="object 118">
            <a:extLst>
              <a:ext uri="{FF2B5EF4-FFF2-40B4-BE49-F238E27FC236}">
                <a16:creationId xmlns:a16="http://schemas.microsoft.com/office/drawing/2014/main" id="{80130C14-44B0-46C1-BE83-D0B07A366051}"/>
              </a:ext>
            </a:extLst>
          </p:cNvPr>
          <p:cNvGrpSpPr/>
          <p:nvPr/>
        </p:nvGrpSpPr>
        <p:grpSpPr>
          <a:xfrm>
            <a:off x="8029322" y="4216350"/>
            <a:ext cx="707390" cy="556260"/>
            <a:chOff x="6882383" y="4181855"/>
            <a:chExt cx="707390" cy="55626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89" name="object 119">
              <a:extLst>
                <a:ext uri="{FF2B5EF4-FFF2-40B4-BE49-F238E27FC236}">
                  <a16:creationId xmlns:a16="http://schemas.microsoft.com/office/drawing/2014/main" id="{EAD5B1E3-2ACD-46DE-B51C-B8EFE1664461}"/>
                </a:ext>
              </a:extLst>
            </p:cNvPr>
            <p:cNvSpPr/>
            <p:nvPr/>
          </p:nvSpPr>
          <p:spPr>
            <a:xfrm>
              <a:off x="6886955" y="4186427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348996" y="137541"/>
                  </a:lnTo>
                  <a:lnTo>
                    <a:pt x="0" y="0"/>
                  </a:lnTo>
                  <a:lnTo>
                    <a:pt x="0" y="409575"/>
                  </a:lnTo>
                  <a:lnTo>
                    <a:pt x="348996" y="547116"/>
                  </a:lnTo>
                  <a:lnTo>
                    <a:pt x="697992" y="409575"/>
                  </a:lnTo>
                  <a:lnTo>
                    <a:pt x="69799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0" name="object 120">
              <a:extLst>
                <a:ext uri="{FF2B5EF4-FFF2-40B4-BE49-F238E27FC236}">
                  <a16:creationId xmlns:a16="http://schemas.microsoft.com/office/drawing/2014/main" id="{C40707BF-9F81-40FF-9E0F-B54FA6CF42E8}"/>
                </a:ext>
              </a:extLst>
            </p:cNvPr>
            <p:cNvSpPr/>
            <p:nvPr/>
          </p:nvSpPr>
          <p:spPr>
            <a:xfrm>
              <a:off x="6886955" y="4186427"/>
              <a:ext cx="698500" cy="547370"/>
            </a:xfrm>
            <a:custGeom>
              <a:avLst/>
              <a:gdLst/>
              <a:ahLst/>
              <a:cxnLst/>
              <a:rect l="l" t="t" r="r" b="b"/>
              <a:pathLst>
                <a:path w="698500" h="547370">
                  <a:moveTo>
                    <a:pt x="697992" y="0"/>
                  </a:moveTo>
                  <a:lnTo>
                    <a:pt x="697992" y="409575"/>
                  </a:lnTo>
                  <a:lnTo>
                    <a:pt x="348996" y="547116"/>
                  </a:lnTo>
                  <a:lnTo>
                    <a:pt x="0" y="409575"/>
                  </a:lnTo>
                  <a:lnTo>
                    <a:pt x="0" y="0"/>
                  </a:lnTo>
                  <a:lnTo>
                    <a:pt x="348996" y="137541"/>
                  </a:lnTo>
                  <a:lnTo>
                    <a:pt x="697992" y="0"/>
                  </a:lnTo>
                  <a:close/>
                </a:path>
              </a:pathLst>
            </a:custGeom>
            <a:grpFill/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91" name="object 121">
            <a:extLst>
              <a:ext uri="{FF2B5EF4-FFF2-40B4-BE49-F238E27FC236}">
                <a16:creationId xmlns:a16="http://schemas.microsoft.com/office/drawing/2014/main" id="{22F50D98-DCA9-4C28-8D4D-17BA61DC16E2}"/>
              </a:ext>
            </a:extLst>
          </p:cNvPr>
          <p:cNvSpPr txBox="1"/>
          <p:nvPr/>
        </p:nvSpPr>
        <p:spPr>
          <a:xfrm>
            <a:off x="8145526" y="4386835"/>
            <a:ext cx="468630" cy="13978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spcBef>
                <a:spcPts val="130"/>
              </a:spcBef>
            </a:pPr>
            <a:r>
              <a:rPr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Продажи</a:t>
            </a:r>
          </a:p>
        </p:txBody>
      </p:sp>
      <p:sp>
        <p:nvSpPr>
          <p:cNvPr id="192" name="object 122">
            <a:extLst>
              <a:ext uri="{FF2B5EF4-FFF2-40B4-BE49-F238E27FC236}">
                <a16:creationId xmlns:a16="http://schemas.microsoft.com/office/drawing/2014/main" id="{AC969F76-0A73-49B0-82C8-78F94FD5F4FD}"/>
              </a:ext>
            </a:extLst>
          </p:cNvPr>
          <p:cNvSpPr txBox="1"/>
          <p:nvPr/>
        </p:nvSpPr>
        <p:spPr>
          <a:xfrm>
            <a:off x="2807591" y="5016269"/>
            <a:ext cx="2198370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 algn="just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Фокус на разработку новых</a:t>
            </a: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активных веществ</a:t>
            </a:r>
          </a:p>
          <a:p>
            <a:pPr marL="181610" marR="5080" indent="-169545" algn="just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Агрессивное 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развитие биотехнологий</a:t>
            </a:r>
            <a:endParaRPr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3" name="object 123">
            <a:extLst>
              <a:ext uri="{FF2B5EF4-FFF2-40B4-BE49-F238E27FC236}">
                <a16:creationId xmlns:a16="http://schemas.microsoft.com/office/drawing/2014/main" id="{038EEF32-EF54-41C1-B485-326AE693F698}"/>
              </a:ext>
            </a:extLst>
          </p:cNvPr>
          <p:cNvSpPr txBox="1"/>
          <p:nvPr/>
        </p:nvSpPr>
        <p:spPr>
          <a:xfrm>
            <a:off x="8069960" y="5018279"/>
            <a:ext cx="2150110" cy="1159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Сильные стороны</a:t>
            </a:r>
          </a:p>
          <a:p>
            <a:pPr marL="181610" marR="5080" lvl="1" indent="-169545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Патентование</a:t>
            </a:r>
          </a:p>
          <a:p>
            <a:pPr marL="181610" marR="5080" lvl="1" indent="-169545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Сильная логистическая  функция</a:t>
            </a:r>
          </a:p>
          <a:p>
            <a:pPr marL="181610" marR="5080" lvl="1" indent="-169545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Дифференцированное  предложение</a:t>
            </a:r>
          </a:p>
        </p:txBody>
      </p:sp>
      <p:sp>
        <p:nvSpPr>
          <p:cNvPr id="194" name="object 124">
            <a:extLst>
              <a:ext uri="{FF2B5EF4-FFF2-40B4-BE49-F238E27FC236}">
                <a16:creationId xmlns:a16="http://schemas.microsoft.com/office/drawing/2014/main" id="{8E3D6D0C-BE7C-4710-8BFD-0484B2F97CD5}"/>
              </a:ext>
            </a:extLst>
          </p:cNvPr>
          <p:cNvSpPr txBox="1"/>
          <p:nvPr/>
        </p:nvSpPr>
        <p:spPr>
          <a:xfrm>
            <a:off x="5391403" y="5018279"/>
            <a:ext cx="2193290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 marR="5080" indent="-169545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Фокус на производственную  эффективность и  </a:t>
            </a: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организацию логистики</a:t>
            </a:r>
          </a:p>
          <a:p>
            <a:pPr marL="181610" marR="5080" indent="-169545">
              <a:spcBef>
                <a:spcPts val="100"/>
              </a:spcBef>
              <a:buClr>
                <a:srgbClr val="177A56"/>
              </a:buClr>
              <a:buFontTx/>
              <a:buChar char="•"/>
              <a:tabLst>
                <a:tab pos="182245" algn="l"/>
              </a:tabLst>
            </a:pP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 к сырью</a:t>
            </a:r>
            <a:endParaRPr sz="12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9" name="object 66">
            <a:extLst>
              <a:ext uri="{FF2B5EF4-FFF2-40B4-BE49-F238E27FC236}">
                <a16:creationId xmlns:a16="http://schemas.microsoft.com/office/drawing/2014/main" id="{4323C2CB-9426-48A8-A522-BEBFE2B0804D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86179" y="1928757"/>
            <a:ext cx="383809" cy="458590"/>
          </a:xfrm>
          <a:prstGeom prst="rect">
            <a:avLst/>
          </a:prstGeom>
        </p:spPr>
      </p:pic>
      <p:pic>
        <p:nvPicPr>
          <p:cNvPr id="210" name="object 86">
            <a:extLst>
              <a:ext uri="{FF2B5EF4-FFF2-40B4-BE49-F238E27FC236}">
                <a16:creationId xmlns:a16="http://schemas.microsoft.com/office/drawing/2014/main" id="{94BB1D7C-9622-4293-85D4-34E606C06769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00320" y="1945906"/>
            <a:ext cx="676224" cy="359736"/>
          </a:xfrm>
          <a:prstGeom prst="rect">
            <a:avLst/>
          </a:prstGeom>
        </p:spPr>
      </p:pic>
      <p:pic>
        <p:nvPicPr>
          <p:cNvPr id="211" name="object 85">
            <a:extLst>
              <a:ext uri="{FF2B5EF4-FFF2-40B4-BE49-F238E27FC236}">
                <a16:creationId xmlns:a16="http://schemas.microsoft.com/office/drawing/2014/main" id="{7C97B870-FC03-45F7-9AD4-7B40BC0DC14D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293937" y="2137251"/>
            <a:ext cx="1356469" cy="220526"/>
          </a:xfrm>
          <a:prstGeom prst="rect">
            <a:avLst/>
          </a:prstGeom>
        </p:spPr>
      </p:pic>
      <p:sp>
        <p:nvSpPr>
          <p:cNvPr id="212" name="Прямоугольник 211">
            <a:extLst>
              <a:ext uri="{FF2B5EF4-FFF2-40B4-BE49-F238E27FC236}">
                <a16:creationId xmlns:a16="http://schemas.microsoft.com/office/drawing/2014/main" id="{B6CCF737-C703-4080-90DA-B8699DB92A7F}"/>
              </a:ext>
            </a:extLst>
          </p:cNvPr>
          <p:cNvSpPr/>
          <p:nvPr/>
        </p:nvSpPr>
        <p:spPr>
          <a:xfrm>
            <a:off x="5124577" y="1191768"/>
            <a:ext cx="2610229" cy="4949826"/>
          </a:xfrm>
          <a:prstGeom prst="rect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8" name="object 13">
            <a:extLst>
              <a:ext uri="{FF2B5EF4-FFF2-40B4-BE49-F238E27FC236}">
                <a16:creationId xmlns:a16="http://schemas.microsoft.com/office/drawing/2014/main" id="{308AE075-6057-4183-804E-765DCA145484}"/>
              </a:ext>
            </a:extLst>
          </p:cNvPr>
          <p:cNvSpPr txBox="1"/>
          <p:nvPr/>
        </p:nvSpPr>
        <p:spPr>
          <a:xfrm>
            <a:off x="725438" y="1962330"/>
            <a:ext cx="1301622" cy="36997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2425">
              <a:spcBef>
                <a:spcPts val="725"/>
              </a:spcBef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ИГРОК</a:t>
            </a:r>
            <a:endParaRPr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9" name="object 13">
            <a:extLst>
              <a:ext uri="{FF2B5EF4-FFF2-40B4-BE49-F238E27FC236}">
                <a16:creationId xmlns:a16="http://schemas.microsoft.com/office/drawing/2014/main" id="{A638FE5A-66C6-4552-BF7E-14574D87872A}"/>
              </a:ext>
            </a:extLst>
          </p:cNvPr>
          <p:cNvSpPr txBox="1"/>
          <p:nvPr/>
        </p:nvSpPr>
        <p:spPr>
          <a:xfrm>
            <a:off x="656694" y="2881406"/>
            <a:ext cx="1482157" cy="13240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2425">
              <a:spcBef>
                <a:spcPts val="725"/>
              </a:spcBef>
            </a:pPr>
            <a:r>
              <a:rPr lang="ru-RU" sz="1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Фокус по  элементам  цепочки  создания  стоимости</a:t>
            </a:r>
          </a:p>
        </p:txBody>
      </p:sp>
      <p:sp>
        <p:nvSpPr>
          <p:cNvPr id="220" name="object 13">
            <a:extLst>
              <a:ext uri="{FF2B5EF4-FFF2-40B4-BE49-F238E27FC236}">
                <a16:creationId xmlns:a16="http://schemas.microsoft.com/office/drawing/2014/main" id="{9A337EF1-18DE-4BF5-A428-8F3128914D48}"/>
              </a:ext>
            </a:extLst>
          </p:cNvPr>
          <p:cNvSpPr txBox="1"/>
          <p:nvPr/>
        </p:nvSpPr>
        <p:spPr>
          <a:xfrm>
            <a:off x="368317" y="5049797"/>
            <a:ext cx="2001579" cy="36997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2425">
              <a:spcBef>
                <a:spcPts val="725"/>
              </a:spcBef>
            </a:pPr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КОММЕНТАРИИ</a:t>
            </a:r>
          </a:p>
        </p:txBody>
      </p:sp>
      <p:sp>
        <p:nvSpPr>
          <p:cNvPr id="221" name="object 43">
            <a:extLst>
              <a:ext uri="{FF2B5EF4-FFF2-40B4-BE49-F238E27FC236}">
                <a16:creationId xmlns:a16="http://schemas.microsoft.com/office/drawing/2014/main" id="{B5DDE018-5216-4406-96D9-73595AEB4C95}"/>
              </a:ext>
            </a:extLst>
          </p:cNvPr>
          <p:cNvSpPr/>
          <p:nvPr/>
        </p:nvSpPr>
        <p:spPr>
          <a:xfrm>
            <a:off x="3413444" y="3886469"/>
            <a:ext cx="155575" cy="626745"/>
          </a:xfrm>
          <a:custGeom>
            <a:avLst/>
            <a:gdLst/>
            <a:ahLst/>
            <a:cxnLst/>
            <a:rect l="l" t="t" r="r" b="b"/>
            <a:pathLst>
              <a:path w="155575" h="626744">
                <a:moveTo>
                  <a:pt x="0" y="626364"/>
                </a:moveTo>
                <a:lnTo>
                  <a:pt x="30253" y="622438"/>
                </a:lnTo>
                <a:lnTo>
                  <a:pt x="54959" y="611727"/>
                </a:lnTo>
                <a:lnTo>
                  <a:pt x="71616" y="595824"/>
                </a:lnTo>
                <a:lnTo>
                  <a:pt x="77724" y="576326"/>
                </a:lnTo>
                <a:lnTo>
                  <a:pt x="77724" y="363220"/>
                </a:lnTo>
                <a:lnTo>
                  <a:pt x="83831" y="343721"/>
                </a:lnTo>
                <a:lnTo>
                  <a:pt x="100488" y="327818"/>
                </a:lnTo>
                <a:lnTo>
                  <a:pt x="125194" y="317107"/>
                </a:lnTo>
                <a:lnTo>
                  <a:pt x="155447" y="313182"/>
                </a:lnTo>
                <a:lnTo>
                  <a:pt x="125194" y="309256"/>
                </a:lnTo>
                <a:lnTo>
                  <a:pt x="100488" y="298545"/>
                </a:lnTo>
                <a:lnTo>
                  <a:pt x="83831" y="282642"/>
                </a:lnTo>
                <a:lnTo>
                  <a:pt x="77724" y="263144"/>
                </a:lnTo>
                <a:lnTo>
                  <a:pt x="77724" y="50037"/>
                </a:lnTo>
                <a:lnTo>
                  <a:pt x="71616" y="30539"/>
                </a:lnTo>
                <a:lnTo>
                  <a:pt x="54959" y="14636"/>
                </a:lnTo>
                <a:lnTo>
                  <a:pt x="30253" y="3925"/>
                </a:ln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2" name="object 43">
            <a:extLst>
              <a:ext uri="{FF2B5EF4-FFF2-40B4-BE49-F238E27FC236}">
                <a16:creationId xmlns:a16="http://schemas.microsoft.com/office/drawing/2014/main" id="{B6E3F878-6C93-4495-BA70-FB972B6CA907}"/>
              </a:ext>
            </a:extLst>
          </p:cNvPr>
          <p:cNvSpPr/>
          <p:nvPr/>
        </p:nvSpPr>
        <p:spPr>
          <a:xfrm>
            <a:off x="3412206" y="2568033"/>
            <a:ext cx="155575" cy="626745"/>
          </a:xfrm>
          <a:custGeom>
            <a:avLst/>
            <a:gdLst/>
            <a:ahLst/>
            <a:cxnLst/>
            <a:rect l="l" t="t" r="r" b="b"/>
            <a:pathLst>
              <a:path w="155575" h="626744">
                <a:moveTo>
                  <a:pt x="0" y="626364"/>
                </a:moveTo>
                <a:lnTo>
                  <a:pt x="30253" y="622438"/>
                </a:lnTo>
                <a:lnTo>
                  <a:pt x="54959" y="611727"/>
                </a:lnTo>
                <a:lnTo>
                  <a:pt x="71616" y="595824"/>
                </a:lnTo>
                <a:lnTo>
                  <a:pt x="77724" y="576326"/>
                </a:lnTo>
                <a:lnTo>
                  <a:pt x="77724" y="363220"/>
                </a:lnTo>
                <a:lnTo>
                  <a:pt x="83831" y="343721"/>
                </a:lnTo>
                <a:lnTo>
                  <a:pt x="100488" y="327818"/>
                </a:lnTo>
                <a:lnTo>
                  <a:pt x="125194" y="317107"/>
                </a:lnTo>
                <a:lnTo>
                  <a:pt x="155447" y="313182"/>
                </a:lnTo>
                <a:lnTo>
                  <a:pt x="125194" y="309256"/>
                </a:lnTo>
                <a:lnTo>
                  <a:pt x="100488" y="298545"/>
                </a:lnTo>
                <a:lnTo>
                  <a:pt x="83831" y="282642"/>
                </a:lnTo>
                <a:lnTo>
                  <a:pt x="77724" y="263144"/>
                </a:lnTo>
                <a:lnTo>
                  <a:pt x="77724" y="50037"/>
                </a:lnTo>
                <a:lnTo>
                  <a:pt x="71616" y="30539"/>
                </a:lnTo>
                <a:lnTo>
                  <a:pt x="54959" y="14636"/>
                </a:lnTo>
                <a:lnTo>
                  <a:pt x="30253" y="3925"/>
                </a:ln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3" name="object 43">
            <a:extLst>
              <a:ext uri="{FF2B5EF4-FFF2-40B4-BE49-F238E27FC236}">
                <a16:creationId xmlns:a16="http://schemas.microsoft.com/office/drawing/2014/main" id="{877F9E04-342C-41CB-A809-3E92BF33D36B}"/>
              </a:ext>
            </a:extLst>
          </p:cNvPr>
          <p:cNvSpPr/>
          <p:nvPr/>
        </p:nvSpPr>
        <p:spPr>
          <a:xfrm>
            <a:off x="6084270" y="3543446"/>
            <a:ext cx="155575" cy="626745"/>
          </a:xfrm>
          <a:custGeom>
            <a:avLst/>
            <a:gdLst/>
            <a:ahLst/>
            <a:cxnLst/>
            <a:rect l="l" t="t" r="r" b="b"/>
            <a:pathLst>
              <a:path w="155575" h="626744">
                <a:moveTo>
                  <a:pt x="0" y="626364"/>
                </a:moveTo>
                <a:lnTo>
                  <a:pt x="30253" y="622438"/>
                </a:lnTo>
                <a:lnTo>
                  <a:pt x="54959" y="611727"/>
                </a:lnTo>
                <a:lnTo>
                  <a:pt x="71616" y="595824"/>
                </a:lnTo>
                <a:lnTo>
                  <a:pt x="77724" y="576326"/>
                </a:lnTo>
                <a:lnTo>
                  <a:pt x="77724" y="363220"/>
                </a:lnTo>
                <a:lnTo>
                  <a:pt x="83831" y="343721"/>
                </a:lnTo>
                <a:lnTo>
                  <a:pt x="100488" y="327818"/>
                </a:lnTo>
                <a:lnTo>
                  <a:pt x="125194" y="317107"/>
                </a:lnTo>
                <a:lnTo>
                  <a:pt x="155447" y="313182"/>
                </a:lnTo>
                <a:lnTo>
                  <a:pt x="125194" y="309256"/>
                </a:lnTo>
                <a:lnTo>
                  <a:pt x="100488" y="298545"/>
                </a:lnTo>
                <a:lnTo>
                  <a:pt x="83831" y="282642"/>
                </a:lnTo>
                <a:lnTo>
                  <a:pt x="77724" y="263144"/>
                </a:lnTo>
                <a:lnTo>
                  <a:pt x="77724" y="50037"/>
                </a:lnTo>
                <a:lnTo>
                  <a:pt x="71616" y="30539"/>
                </a:lnTo>
                <a:lnTo>
                  <a:pt x="54959" y="14636"/>
                </a:lnTo>
                <a:lnTo>
                  <a:pt x="30253" y="3925"/>
                </a:ln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30" name="Прямая соединительная линия 229">
            <a:extLst>
              <a:ext uri="{FF2B5EF4-FFF2-40B4-BE49-F238E27FC236}">
                <a16:creationId xmlns:a16="http://schemas.microsoft.com/office/drawing/2014/main" id="{F09EFE88-33B1-41FD-8600-A25B55D4D871}"/>
              </a:ext>
            </a:extLst>
          </p:cNvPr>
          <p:cNvCxnSpPr>
            <a:cxnSpLocks/>
          </p:cNvCxnSpPr>
          <p:nvPr/>
        </p:nvCxnSpPr>
        <p:spPr>
          <a:xfrm>
            <a:off x="2369896" y="1854101"/>
            <a:ext cx="0" cy="404959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1" name="object 43">
            <a:extLst>
              <a:ext uri="{FF2B5EF4-FFF2-40B4-BE49-F238E27FC236}">
                <a16:creationId xmlns:a16="http://schemas.microsoft.com/office/drawing/2014/main" id="{F7CC28F9-D197-4284-AAD5-015345CFD282}"/>
              </a:ext>
            </a:extLst>
          </p:cNvPr>
          <p:cNvSpPr/>
          <p:nvPr/>
        </p:nvSpPr>
        <p:spPr>
          <a:xfrm>
            <a:off x="8780273" y="2675256"/>
            <a:ext cx="155575" cy="626745"/>
          </a:xfrm>
          <a:custGeom>
            <a:avLst/>
            <a:gdLst/>
            <a:ahLst/>
            <a:cxnLst/>
            <a:rect l="l" t="t" r="r" b="b"/>
            <a:pathLst>
              <a:path w="155575" h="626744">
                <a:moveTo>
                  <a:pt x="0" y="626364"/>
                </a:moveTo>
                <a:lnTo>
                  <a:pt x="30253" y="622438"/>
                </a:lnTo>
                <a:lnTo>
                  <a:pt x="54959" y="611727"/>
                </a:lnTo>
                <a:lnTo>
                  <a:pt x="71616" y="595824"/>
                </a:lnTo>
                <a:lnTo>
                  <a:pt x="77724" y="576326"/>
                </a:lnTo>
                <a:lnTo>
                  <a:pt x="77724" y="363220"/>
                </a:lnTo>
                <a:lnTo>
                  <a:pt x="83831" y="343721"/>
                </a:lnTo>
                <a:lnTo>
                  <a:pt x="100488" y="327818"/>
                </a:lnTo>
                <a:lnTo>
                  <a:pt x="125194" y="317107"/>
                </a:lnTo>
                <a:lnTo>
                  <a:pt x="155447" y="313182"/>
                </a:lnTo>
                <a:lnTo>
                  <a:pt x="125194" y="309256"/>
                </a:lnTo>
                <a:lnTo>
                  <a:pt x="100488" y="298545"/>
                </a:lnTo>
                <a:lnTo>
                  <a:pt x="83831" y="282642"/>
                </a:lnTo>
                <a:lnTo>
                  <a:pt x="77724" y="263144"/>
                </a:lnTo>
                <a:lnTo>
                  <a:pt x="77724" y="50037"/>
                </a:lnTo>
                <a:lnTo>
                  <a:pt x="71616" y="30539"/>
                </a:lnTo>
                <a:lnTo>
                  <a:pt x="54959" y="14636"/>
                </a:lnTo>
                <a:lnTo>
                  <a:pt x="30253" y="3925"/>
                </a:ln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2" name="object 43">
            <a:extLst>
              <a:ext uri="{FF2B5EF4-FFF2-40B4-BE49-F238E27FC236}">
                <a16:creationId xmlns:a16="http://schemas.microsoft.com/office/drawing/2014/main" id="{FFB39C68-3F1C-47B6-8421-5558E76A644C}"/>
              </a:ext>
            </a:extLst>
          </p:cNvPr>
          <p:cNvSpPr/>
          <p:nvPr/>
        </p:nvSpPr>
        <p:spPr>
          <a:xfrm>
            <a:off x="8847059" y="3930483"/>
            <a:ext cx="155575" cy="626745"/>
          </a:xfrm>
          <a:custGeom>
            <a:avLst/>
            <a:gdLst/>
            <a:ahLst/>
            <a:cxnLst/>
            <a:rect l="l" t="t" r="r" b="b"/>
            <a:pathLst>
              <a:path w="155575" h="626744">
                <a:moveTo>
                  <a:pt x="0" y="626364"/>
                </a:moveTo>
                <a:lnTo>
                  <a:pt x="30253" y="622438"/>
                </a:lnTo>
                <a:lnTo>
                  <a:pt x="54959" y="611727"/>
                </a:lnTo>
                <a:lnTo>
                  <a:pt x="71616" y="595824"/>
                </a:lnTo>
                <a:lnTo>
                  <a:pt x="77724" y="576326"/>
                </a:lnTo>
                <a:lnTo>
                  <a:pt x="77724" y="363220"/>
                </a:lnTo>
                <a:lnTo>
                  <a:pt x="83831" y="343721"/>
                </a:lnTo>
                <a:lnTo>
                  <a:pt x="100488" y="327818"/>
                </a:lnTo>
                <a:lnTo>
                  <a:pt x="125194" y="317107"/>
                </a:lnTo>
                <a:lnTo>
                  <a:pt x="155447" y="313182"/>
                </a:lnTo>
                <a:lnTo>
                  <a:pt x="125194" y="309256"/>
                </a:lnTo>
                <a:lnTo>
                  <a:pt x="100488" y="298545"/>
                </a:lnTo>
                <a:lnTo>
                  <a:pt x="83831" y="282642"/>
                </a:lnTo>
                <a:lnTo>
                  <a:pt x="77724" y="263144"/>
                </a:lnTo>
                <a:lnTo>
                  <a:pt x="77724" y="50037"/>
                </a:lnTo>
                <a:lnTo>
                  <a:pt x="71616" y="30539"/>
                </a:lnTo>
                <a:lnTo>
                  <a:pt x="54959" y="14636"/>
                </a:lnTo>
                <a:lnTo>
                  <a:pt x="30253" y="3925"/>
                </a:lnTo>
                <a:lnTo>
                  <a:pt x="0" y="0"/>
                </a:lnTo>
              </a:path>
            </a:pathLst>
          </a:cu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24" name="Picture 4" descr="Картинки по запросу охк">
            <a:extLst>
              <a:ext uri="{FF2B5EF4-FFF2-40B4-BE49-F238E27FC236}">
                <a16:creationId xmlns:a16="http://schemas.microsoft.com/office/drawing/2014/main" id="{5A796BFC-4D0A-42A8-8660-644D04B0E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99" y="61030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Номер слайда 8">
            <a:extLst>
              <a:ext uri="{FF2B5EF4-FFF2-40B4-BE49-F238E27FC236}">
                <a16:creationId xmlns:a16="http://schemas.microsoft.com/office/drawing/2014/main" id="{F7E57F0F-8E9D-4FB2-8088-89443CDBABB5}"/>
              </a:ext>
            </a:extLst>
          </p:cNvPr>
          <p:cNvSpPr txBox="1">
            <a:spLocks/>
          </p:cNvSpPr>
          <p:nvPr/>
        </p:nvSpPr>
        <p:spPr>
          <a:xfrm>
            <a:off x="3606050" y="65811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BA8FAC-3F1C-412C-B422-83CD094D60B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39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2932C4A2-71E0-4675-BBA4-08205C0BD6ED}"/>
              </a:ext>
            </a:extLst>
          </p:cNvPr>
          <p:cNvCxnSpPr>
            <a:cxnSpLocks/>
          </p:cNvCxnSpPr>
          <p:nvPr/>
        </p:nvCxnSpPr>
        <p:spPr>
          <a:xfrm>
            <a:off x="180475" y="1086563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ject 6">
            <a:extLst>
              <a:ext uri="{FF2B5EF4-FFF2-40B4-BE49-F238E27FC236}">
                <a16:creationId xmlns:a16="http://schemas.microsoft.com/office/drawing/2014/main" id="{534C83E0-6644-4E26-8A20-B0477B09F6A3}"/>
              </a:ext>
            </a:extLst>
          </p:cNvPr>
          <p:cNvSpPr txBox="1">
            <a:spLocks/>
          </p:cNvSpPr>
          <p:nvPr/>
        </p:nvSpPr>
        <p:spPr>
          <a:xfrm>
            <a:off x="180475" y="109347"/>
            <a:ext cx="10824336" cy="84382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СПЕЦИАЛЬНАЯ ХИМИЯ</a:t>
            </a:r>
            <a:endParaRPr lang="ru-RU" sz="2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  <a:ea typeface="+mn-ea"/>
              <a:cs typeface="+mn-cs"/>
            </a:endParaRPr>
          </a:p>
          <a:p>
            <a:r>
              <a:rPr lang="ru-RU" sz="1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Импорт в Казахстан составляет порядка </a:t>
            </a:r>
            <a:r>
              <a:rPr lang="ru-RU" sz="18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 млрд. долл. США</a:t>
            </a:r>
            <a:r>
              <a:rPr lang="ru-RU" sz="1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что подразумевает необходимость развития проектов по импортозамещению</a:t>
            </a:r>
            <a:endParaRPr lang="x-none" sz="18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6" name="object 6">
            <a:extLst>
              <a:ext uri="{FF2B5EF4-FFF2-40B4-BE49-F238E27FC236}">
                <a16:creationId xmlns:a16="http://schemas.microsoft.com/office/drawing/2014/main" id="{263069AA-CCB1-429E-A1CD-D5725C0D76BC}"/>
              </a:ext>
            </a:extLst>
          </p:cNvPr>
          <p:cNvSpPr txBox="1"/>
          <p:nvPr/>
        </p:nvSpPr>
        <p:spPr>
          <a:xfrm>
            <a:off x="1600200" y="1324356"/>
            <a:ext cx="1539240" cy="36997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8460">
              <a:spcBef>
                <a:spcPts val="725"/>
              </a:spcBef>
            </a:pPr>
            <a:r>
              <a:rPr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Модель</a:t>
            </a:r>
          </a:p>
        </p:txBody>
      </p:sp>
      <p:sp>
        <p:nvSpPr>
          <p:cNvPr id="200" name="object 10">
            <a:extLst>
              <a:ext uri="{FF2B5EF4-FFF2-40B4-BE49-F238E27FC236}">
                <a16:creationId xmlns:a16="http://schemas.microsoft.com/office/drawing/2014/main" id="{C7B6D8A7-E93A-4222-8575-1F87A1470DF6}"/>
              </a:ext>
            </a:extLst>
          </p:cNvPr>
          <p:cNvSpPr txBox="1"/>
          <p:nvPr/>
        </p:nvSpPr>
        <p:spPr>
          <a:xfrm>
            <a:off x="3253739" y="1325881"/>
            <a:ext cx="3868420" cy="368691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378460" algn="ctr">
              <a:spcBef>
                <a:spcPts val="725"/>
              </a:spcBef>
            </a:pPr>
            <a:r>
              <a:rPr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Ключевые факторы успеха</a:t>
            </a:r>
          </a:p>
        </p:txBody>
      </p:sp>
      <p:sp>
        <p:nvSpPr>
          <p:cNvPr id="204" name="object 14">
            <a:extLst>
              <a:ext uri="{FF2B5EF4-FFF2-40B4-BE49-F238E27FC236}">
                <a16:creationId xmlns:a16="http://schemas.microsoft.com/office/drawing/2014/main" id="{87A66C4F-B762-4A83-B495-4FD8A639E151}"/>
              </a:ext>
            </a:extLst>
          </p:cNvPr>
          <p:cNvSpPr txBox="1"/>
          <p:nvPr/>
        </p:nvSpPr>
        <p:spPr>
          <a:xfrm>
            <a:off x="7388353" y="1324356"/>
            <a:ext cx="3317875" cy="369973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8460" algn="ctr">
              <a:spcBef>
                <a:spcPts val="725"/>
              </a:spcBef>
            </a:pPr>
            <a:r>
              <a:rPr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Примеры компаний</a:t>
            </a:r>
          </a:p>
        </p:txBody>
      </p:sp>
      <p:sp>
        <p:nvSpPr>
          <p:cNvPr id="224" name="object 20">
            <a:extLst>
              <a:ext uri="{FF2B5EF4-FFF2-40B4-BE49-F238E27FC236}">
                <a16:creationId xmlns:a16="http://schemas.microsoft.com/office/drawing/2014/main" id="{74DD8721-6B94-43D5-ACBA-326094EB87A5}"/>
              </a:ext>
            </a:extLst>
          </p:cNvPr>
          <p:cNvSpPr txBox="1"/>
          <p:nvPr/>
        </p:nvSpPr>
        <p:spPr>
          <a:xfrm>
            <a:off x="1819758" y="3379724"/>
            <a:ext cx="108902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940" marR="5080" indent="-15240"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spc="-20" dirty="0">
                <a:solidFill>
                  <a:srgbClr val="FFFFFF"/>
                </a:solidFill>
                <a:latin typeface="Arial"/>
                <a:cs typeface="Arial"/>
              </a:rPr>
              <a:t>т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ас</a:t>
            </a:r>
            <a:r>
              <a:rPr sz="1400" b="1" spc="-30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е</a:t>
            </a:r>
            <a:r>
              <a:rPr sz="1400" b="1" spc="-2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й 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специалист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4" name="object 27">
            <a:extLst>
              <a:ext uri="{FF2B5EF4-FFF2-40B4-BE49-F238E27FC236}">
                <a16:creationId xmlns:a16="http://schemas.microsoft.com/office/drawing/2014/main" id="{D6291E08-4858-4CE1-ADB8-8933D813B156}"/>
              </a:ext>
            </a:extLst>
          </p:cNvPr>
          <p:cNvSpPr txBox="1"/>
          <p:nvPr/>
        </p:nvSpPr>
        <p:spPr>
          <a:xfrm>
            <a:off x="1749653" y="4615052"/>
            <a:ext cx="122809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Продуктовый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чемпион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242" name="object 35">
            <a:extLst>
              <a:ext uri="{FF2B5EF4-FFF2-40B4-BE49-F238E27FC236}">
                <a16:creationId xmlns:a16="http://schemas.microsoft.com/office/drawing/2014/main" id="{0964F872-07B0-4592-A58B-958A16CCD530}"/>
              </a:ext>
            </a:extLst>
          </p:cNvPr>
          <p:cNvGrpSpPr/>
          <p:nvPr/>
        </p:nvGrpSpPr>
        <p:grpSpPr>
          <a:xfrm>
            <a:off x="7856178" y="3462055"/>
            <a:ext cx="3443673" cy="1532972"/>
            <a:chOff x="6824634" y="3492144"/>
            <a:chExt cx="3443673" cy="1532972"/>
          </a:xfrm>
        </p:grpSpPr>
        <p:pic>
          <p:nvPicPr>
            <p:cNvPr id="244" name="object 37">
              <a:extLst>
                <a:ext uri="{FF2B5EF4-FFF2-40B4-BE49-F238E27FC236}">
                  <a16:creationId xmlns:a16="http://schemas.microsoft.com/office/drawing/2014/main" id="{68281653-9082-4A08-AE8E-5FD90A542AB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71383" y="4364998"/>
              <a:ext cx="1296924" cy="365760"/>
            </a:xfrm>
            <a:prstGeom prst="rect">
              <a:avLst/>
            </a:prstGeom>
          </p:spPr>
        </p:pic>
        <p:pic>
          <p:nvPicPr>
            <p:cNvPr id="245" name="object 38">
              <a:extLst>
                <a:ext uri="{FF2B5EF4-FFF2-40B4-BE49-F238E27FC236}">
                  <a16:creationId xmlns:a16="http://schemas.microsoft.com/office/drawing/2014/main" id="{4653D276-03BB-472F-9A45-96BD29E4E3E3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819044" y="4362177"/>
              <a:ext cx="836676" cy="662939"/>
            </a:xfrm>
            <a:prstGeom prst="rect">
              <a:avLst/>
            </a:prstGeom>
          </p:spPr>
        </p:pic>
        <p:pic>
          <p:nvPicPr>
            <p:cNvPr id="247" name="object 40">
              <a:extLst>
                <a:ext uri="{FF2B5EF4-FFF2-40B4-BE49-F238E27FC236}">
                  <a16:creationId xmlns:a16="http://schemas.microsoft.com/office/drawing/2014/main" id="{E16F4B57-1753-4EDF-9130-FE6AAC6ADD8B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824634" y="3492144"/>
              <a:ext cx="1412748" cy="390143"/>
            </a:xfrm>
            <a:prstGeom prst="rect">
              <a:avLst/>
            </a:prstGeom>
          </p:spPr>
        </p:pic>
        <p:pic>
          <p:nvPicPr>
            <p:cNvPr id="248" name="object 41">
              <a:extLst>
                <a:ext uri="{FF2B5EF4-FFF2-40B4-BE49-F238E27FC236}">
                  <a16:creationId xmlns:a16="http://schemas.microsoft.com/office/drawing/2014/main" id="{46699512-0A37-4E9C-B09A-B2F43651C980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21023" y="3503258"/>
              <a:ext cx="871727" cy="419100"/>
            </a:xfrm>
            <a:prstGeom prst="rect">
              <a:avLst/>
            </a:prstGeom>
          </p:spPr>
        </p:pic>
      </p:grpSp>
      <p:pic>
        <p:nvPicPr>
          <p:cNvPr id="264" name="object 57">
            <a:extLst>
              <a:ext uri="{FF2B5EF4-FFF2-40B4-BE49-F238E27FC236}">
                <a16:creationId xmlns:a16="http://schemas.microsoft.com/office/drawing/2014/main" id="{EDAA2277-11EA-4737-B249-697D394A8118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77768" y="1863851"/>
            <a:ext cx="3643883" cy="323088"/>
          </a:xfrm>
          <a:prstGeom prst="rect">
            <a:avLst/>
          </a:prstGeom>
        </p:spPr>
      </p:pic>
      <p:sp>
        <p:nvSpPr>
          <p:cNvPr id="265" name="object 58">
            <a:extLst>
              <a:ext uri="{FF2B5EF4-FFF2-40B4-BE49-F238E27FC236}">
                <a16:creationId xmlns:a16="http://schemas.microsoft.com/office/drawing/2014/main" id="{10DF8D9F-D276-46AE-B93C-5422D1AD3BE2}"/>
              </a:ext>
            </a:extLst>
          </p:cNvPr>
          <p:cNvSpPr txBox="1"/>
          <p:nvPr/>
        </p:nvSpPr>
        <p:spPr>
          <a:xfrm>
            <a:off x="3477768" y="1863852"/>
            <a:ext cx="3644265" cy="246861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Наличие дешевой сырьевой базы</a:t>
            </a:r>
          </a:p>
        </p:txBody>
      </p:sp>
      <p:pic>
        <p:nvPicPr>
          <p:cNvPr id="266" name="object 59">
            <a:extLst>
              <a:ext uri="{FF2B5EF4-FFF2-40B4-BE49-F238E27FC236}">
                <a16:creationId xmlns:a16="http://schemas.microsoft.com/office/drawing/2014/main" id="{120E912F-8A0B-45EB-982D-850B56F74045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77768" y="2273807"/>
            <a:ext cx="3643883" cy="323088"/>
          </a:xfrm>
          <a:prstGeom prst="rect">
            <a:avLst/>
          </a:prstGeom>
        </p:spPr>
      </p:pic>
      <p:sp>
        <p:nvSpPr>
          <p:cNvPr id="267" name="object 60">
            <a:extLst>
              <a:ext uri="{FF2B5EF4-FFF2-40B4-BE49-F238E27FC236}">
                <a16:creationId xmlns:a16="http://schemas.microsoft.com/office/drawing/2014/main" id="{3885573B-5E06-423A-BB5B-5FCE9C43511B}"/>
              </a:ext>
            </a:extLst>
          </p:cNvPr>
          <p:cNvSpPr txBox="1"/>
          <p:nvPr/>
        </p:nvSpPr>
        <p:spPr>
          <a:xfrm>
            <a:off x="3477768" y="2273807"/>
            <a:ext cx="3644265" cy="25071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Постоянная оптимизация процессов</a:t>
            </a:r>
          </a:p>
        </p:txBody>
      </p:sp>
      <p:pic>
        <p:nvPicPr>
          <p:cNvPr id="268" name="object 61">
            <a:extLst>
              <a:ext uri="{FF2B5EF4-FFF2-40B4-BE49-F238E27FC236}">
                <a16:creationId xmlns:a16="http://schemas.microsoft.com/office/drawing/2014/main" id="{D0C11103-487F-43B1-8BA9-C4FB120A3378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77768" y="2683765"/>
            <a:ext cx="3643883" cy="394715"/>
          </a:xfrm>
          <a:prstGeom prst="rect">
            <a:avLst/>
          </a:prstGeom>
        </p:spPr>
      </p:pic>
      <p:sp>
        <p:nvSpPr>
          <p:cNvPr id="269" name="object 62">
            <a:extLst>
              <a:ext uri="{FF2B5EF4-FFF2-40B4-BE49-F238E27FC236}">
                <a16:creationId xmlns:a16="http://schemas.microsoft.com/office/drawing/2014/main" id="{9D256F44-B091-4D1F-B000-349CD9AD9387}"/>
              </a:ext>
            </a:extLst>
          </p:cNvPr>
          <p:cNvSpPr txBox="1"/>
          <p:nvPr/>
        </p:nvSpPr>
        <p:spPr>
          <a:xfrm>
            <a:off x="3477768" y="2683765"/>
            <a:ext cx="3644265" cy="379591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Эффективная и конкурентоспособная  логистика</a:t>
            </a:r>
          </a:p>
        </p:txBody>
      </p:sp>
      <p:pic>
        <p:nvPicPr>
          <p:cNvPr id="270" name="object 63">
            <a:extLst>
              <a:ext uri="{FF2B5EF4-FFF2-40B4-BE49-F238E27FC236}">
                <a16:creationId xmlns:a16="http://schemas.microsoft.com/office/drawing/2014/main" id="{0FC0433B-F595-4EDB-8917-30B90DEBC6E0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477768" y="3179065"/>
            <a:ext cx="3643883" cy="394715"/>
          </a:xfrm>
          <a:prstGeom prst="rect">
            <a:avLst/>
          </a:prstGeom>
        </p:spPr>
      </p:pic>
      <p:sp>
        <p:nvSpPr>
          <p:cNvPr id="271" name="object 64">
            <a:extLst>
              <a:ext uri="{FF2B5EF4-FFF2-40B4-BE49-F238E27FC236}">
                <a16:creationId xmlns:a16="http://schemas.microsoft.com/office/drawing/2014/main" id="{36A11113-8D35-49E2-A8CA-62F1AFA06A25}"/>
              </a:ext>
            </a:extLst>
          </p:cNvPr>
          <p:cNvSpPr txBox="1"/>
          <p:nvPr/>
        </p:nvSpPr>
        <p:spPr>
          <a:xfrm>
            <a:off x="3477768" y="3179064"/>
            <a:ext cx="3644265" cy="39497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Прикладной НИОКР, разработка решений  "под ключ"</a:t>
            </a:r>
          </a:p>
        </p:txBody>
      </p:sp>
      <p:pic>
        <p:nvPicPr>
          <p:cNvPr id="272" name="object 65">
            <a:extLst>
              <a:ext uri="{FF2B5EF4-FFF2-40B4-BE49-F238E27FC236}">
                <a16:creationId xmlns:a16="http://schemas.microsoft.com/office/drawing/2014/main" id="{62F8EC45-6679-487F-B479-8611C0F955FE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477768" y="3646933"/>
            <a:ext cx="3643883" cy="394715"/>
          </a:xfrm>
          <a:prstGeom prst="rect">
            <a:avLst/>
          </a:prstGeom>
        </p:spPr>
      </p:pic>
      <p:sp>
        <p:nvSpPr>
          <p:cNvPr id="273" name="object 66">
            <a:extLst>
              <a:ext uri="{FF2B5EF4-FFF2-40B4-BE49-F238E27FC236}">
                <a16:creationId xmlns:a16="http://schemas.microsoft.com/office/drawing/2014/main" id="{ED404D43-F23C-4B5B-ADC9-113CB0E69BF2}"/>
              </a:ext>
            </a:extLst>
          </p:cNvPr>
          <p:cNvSpPr txBox="1"/>
          <p:nvPr/>
        </p:nvSpPr>
        <p:spPr>
          <a:xfrm>
            <a:off x="3477768" y="3646932"/>
            <a:ext cx="3644265" cy="190437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Отраслевая экспертиза и  прогнозирование</a:t>
            </a:r>
          </a:p>
        </p:txBody>
      </p:sp>
      <p:pic>
        <p:nvPicPr>
          <p:cNvPr id="274" name="object 67">
            <a:extLst>
              <a:ext uri="{FF2B5EF4-FFF2-40B4-BE49-F238E27FC236}">
                <a16:creationId xmlns:a16="http://schemas.microsoft.com/office/drawing/2014/main" id="{DD8B87CE-5EEE-475D-A00F-F46F4242A7A8}"/>
              </a:ext>
            </a:extLst>
          </p:cNvPr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477768" y="4645152"/>
            <a:ext cx="3643883" cy="321563"/>
          </a:xfrm>
          <a:prstGeom prst="rect">
            <a:avLst/>
          </a:prstGeom>
        </p:spPr>
      </p:pic>
      <p:sp>
        <p:nvSpPr>
          <p:cNvPr id="275" name="object 68">
            <a:extLst>
              <a:ext uri="{FF2B5EF4-FFF2-40B4-BE49-F238E27FC236}">
                <a16:creationId xmlns:a16="http://schemas.microsoft.com/office/drawing/2014/main" id="{0C2E6AA0-F478-4D24-B529-36702F6D3FBC}"/>
              </a:ext>
            </a:extLst>
          </p:cNvPr>
          <p:cNvSpPr txBox="1"/>
          <p:nvPr/>
        </p:nvSpPr>
        <p:spPr>
          <a:xfrm>
            <a:off x="3477768" y="4645152"/>
            <a:ext cx="3644265" cy="251351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"Близость к клиенту"</a:t>
            </a:r>
          </a:p>
        </p:txBody>
      </p:sp>
      <p:pic>
        <p:nvPicPr>
          <p:cNvPr id="276" name="object 69">
            <a:extLst>
              <a:ext uri="{FF2B5EF4-FFF2-40B4-BE49-F238E27FC236}">
                <a16:creationId xmlns:a16="http://schemas.microsoft.com/office/drawing/2014/main" id="{D50306AE-F561-4BD1-81D5-1D26985B7D5A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70300" y="4243117"/>
            <a:ext cx="3643883" cy="323088"/>
          </a:xfrm>
          <a:prstGeom prst="rect">
            <a:avLst/>
          </a:prstGeom>
        </p:spPr>
      </p:pic>
      <p:sp>
        <p:nvSpPr>
          <p:cNvPr id="277" name="object 70">
            <a:extLst>
              <a:ext uri="{FF2B5EF4-FFF2-40B4-BE49-F238E27FC236}">
                <a16:creationId xmlns:a16="http://schemas.microsoft.com/office/drawing/2014/main" id="{D5483888-6663-4F05-B11C-CEC7DD0664DA}"/>
              </a:ext>
            </a:extLst>
          </p:cNvPr>
          <p:cNvSpPr txBox="1"/>
          <p:nvPr/>
        </p:nvSpPr>
        <p:spPr>
          <a:xfrm>
            <a:off x="3477386" y="4249053"/>
            <a:ext cx="3644265" cy="241732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Продуктовый (фундаментальный) НИОКР</a:t>
            </a:r>
          </a:p>
        </p:txBody>
      </p:sp>
      <p:pic>
        <p:nvPicPr>
          <p:cNvPr id="278" name="object 71">
            <a:extLst>
              <a:ext uri="{FF2B5EF4-FFF2-40B4-BE49-F238E27FC236}">
                <a16:creationId xmlns:a16="http://schemas.microsoft.com/office/drawing/2014/main" id="{2A81631B-239E-442E-BCD6-17A3751D6F81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477768" y="5090160"/>
            <a:ext cx="3643883" cy="396240"/>
          </a:xfrm>
          <a:prstGeom prst="rect">
            <a:avLst/>
          </a:prstGeom>
        </p:spPr>
      </p:pic>
      <p:sp>
        <p:nvSpPr>
          <p:cNvPr id="279" name="object 72">
            <a:extLst>
              <a:ext uri="{FF2B5EF4-FFF2-40B4-BE49-F238E27FC236}">
                <a16:creationId xmlns:a16="http://schemas.microsoft.com/office/drawing/2014/main" id="{408E594B-70DC-4853-B75F-B727B1E514AA}"/>
              </a:ext>
            </a:extLst>
          </p:cNvPr>
          <p:cNvSpPr txBox="1"/>
          <p:nvPr/>
        </p:nvSpPr>
        <p:spPr>
          <a:xfrm>
            <a:off x="3477768" y="5090160"/>
            <a:ext cx="3644265" cy="1917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Продажа дополнительных услуг  к продукту</a:t>
            </a:r>
          </a:p>
        </p:txBody>
      </p:sp>
      <p:pic>
        <p:nvPicPr>
          <p:cNvPr id="280" name="object 73">
            <a:extLst>
              <a:ext uri="{FF2B5EF4-FFF2-40B4-BE49-F238E27FC236}">
                <a16:creationId xmlns:a16="http://schemas.microsoft.com/office/drawing/2014/main" id="{C854C83E-9803-4048-A1AE-8F3950BDAFDD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477768" y="5701283"/>
            <a:ext cx="3643883" cy="394716"/>
          </a:xfrm>
          <a:prstGeom prst="rect">
            <a:avLst/>
          </a:prstGeom>
        </p:spPr>
      </p:pic>
      <p:sp>
        <p:nvSpPr>
          <p:cNvPr id="281" name="object 74">
            <a:extLst>
              <a:ext uri="{FF2B5EF4-FFF2-40B4-BE49-F238E27FC236}">
                <a16:creationId xmlns:a16="http://schemas.microsoft.com/office/drawing/2014/main" id="{AE8AD05D-F274-4D6E-938D-1278357A0DCB}"/>
              </a:ext>
            </a:extLst>
          </p:cNvPr>
          <p:cNvSpPr txBox="1"/>
          <p:nvPr/>
        </p:nvSpPr>
        <p:spPr>
          <a:xfrm>
            <a:off x="3477768" y="5701283"/>
            <a:ext cx="3644265" cy="380232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Платформа обмена  знаниями/компетенциями внутри компании</a:t>
            </a:r>
          </a:p>
        </p:txBody>
      </p:sp>
      <p:pic>
        <p:nvPicPr>
          <p:cNvPr id="282" name="object 75">
            <a:extLst>
              <a:ext uri="{FF2B5EF4-FFF2-40B4-BE49-F238E27FC236}">
                <a16:creationId xmlns:a16="http://schemas.microsoft.com/office/drawing/2014/main" id="{17C2AC4E-B261-4697-B4F9-C7199BA35A51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77768" y="6217919"/>
            <a:ext cx="3643883" cy="323088"/>
          </a:xfrm>
          <a:prstGeom prst="rect">
            <a:avLst/>
          </a:prstGeom>
        </p:spPr>
      </p:pic>
      <p:sp>
        <p:nvSpPr>
          <p:cNvPr id="283" name="object 76">
            <a:extLst>
              <a:ext uri="{FF2B5EF4-FFF2-40B4-BE49-F238E27FC236}">
                <a16:creationId xmlns:a16="http://schemas.microsoft.com/office/drawing/2014/main" id="{E5470456-DCCB-4E99-86A3-FEC389B216DA}"/>
              </a:ext>
            </a:extLst>
          </p:cNvPr>
          <p:cNvSpPr txBox="1"/>
          <p:nvPr/>
        </p:nvSpPr>
        <p:spPr>
          <a:xfrm>
            <a:off x="3477768" y="6217920"/>
            <a:ext cx="3644265" cy="371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Мониторинг рынка и осуществление</a:t>
            </a:r>
          </a:p>
          <a:p>
            <a:pPr marL="12700" marR="652145">
              <a:lnSpc>
                <a:spcPts val="1400"/>
              </a:lnSpc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M&amp;A</a:t>
            </a:r>
          </a:p>
        </p:txBody>
      </p:sp>
      <p:pic>
        <p:nvPicPr>
          <p:cNvPr id="285" name="object 78">
            <a:extLst>
              <a:ext uri="{FF2B5EF4-FFF2-40B4-BE49-F238E27FC236}">
                <a16:creationId xmlns:a16="http://schemas.microsoft.com/office/drawing/2014/main" id="{87C38E09-E689-4C3E-A8BC-1BFC4E24B874}"/>
              </a:ext>
            </a:extLst>
          </p:cNvPr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0521867" y="5055229"/>
            <a:ext cx="626364" cy="315468"/>
          </a:xfrm>
          <a:prstGeom prst="rect">
            <a:avLst/>
          </a:prstGeom>
        </p:spPr>
      </p:pic>
      <p:pic>
        <p:nvPicPr>
          <p:cNvPr id="286" name="object 79">
            <a:extLst>
              <a:ext uri="{FF2B5EF4-FFF2-40B4-BE49-F238E27FC236}">
                <a16:creationId xmlns:a16="http://schemas.microsoft.com/office/drawing/2014/main" id="{148D6D3F-B76C-401F-BB97-2B99F7521A3F}"/>
              </a:ext>
            </a:extLst>
          </p:cNvPr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521867" y="3308731"/>
            <a:ext cx="655320" cy="656844"/>
          </a:xfrm>
          <a:prstGeom prst="rect">
            <a:avLst/>
          </a:prstGeom>
        </p:spPr>
      </p:pic>
      <p:pic>
        <p:nvPicPr>
          <p:cNvPr id="287" name="object 80">
            <a:extLst>
              <a:ext uri="{FF2B5EF4-FFF2-40B4-BE49-F238E27FC236}">
                <a16:creationId xmlns:a16="http://schemas.microsoft.com/office/drawing/2014/main" id="{3EEF1681-FB8B-44D9-BE5A-AF5EB589972F}"/>
              </a:ext>
            </a:extLst>
          </p:cNvPr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8288427" y="5129956"/>
            <a:ext cx="1714500" cy="239267"/>
          </a:xfrm>
          <a:prstGeom prst="rect">
            <a:avLst/>
          </a:prstGeom>
        </p:spPr>
      </p:pic>
      <p:grpSp>
        <p:nvGrpSpPr>
          <p:cNvPr id="288" name="object 81">
            <a:extLst>
              <a:ext uri="{FF2B5EF4-FFF2-40B4-BE49-F238E27FC236}">
                <a16:creationId xmlns:a16="http://schemas.microsoft.com/office/drawing/2014/main" id="{5D29AE24-2432-4875-BBC8-EBA3D4D962C8}"/>
              </a:ext>
            </a:extLst>
          </p:cNvPr>
          <p:cNvGrpSpPr/>
          <p:nvPr/>
        </p:nvGrpSpPr>
        <p:grpSpPr>
          <a:xfrm>
            <a:off x="8666182" y="5714578"/>
            <a:ext cx="2667048" cy="1087840"/>
            <a:chOff x="7284862" y="5576617"/>
            <a:chExt cx="2667048" cy="1087840"/>
          </a:xfrm>
        </p:grpSpPr>
        <p:pic>
          <p:nvPicPr>
            <p:cNvPr id="289" name="object 82">
              <a:extLst>
                <a:ext uri="{FF2B5EF4-FFF2-40B4-BE49-F238E27FC236}">
                  <a16:creationId xmlns:a16="http://schemas.microsoft.com/office/drawing/2014/main" id="{453E3286-9FC7-4070-948F-BB1291DD564C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536373" y="6187400"/>
              <a:ext cx="864107" cy="431292"/>
            </a:xfrm>
            <a:prstGeom prst="rect">
              <a:avLst/>
            </a:prstGeom>
          </p:spPr>
        </p:pic>
        <p:pic>
          <p:nvPicPr>
            <p:cNvPr id="290" name="object 83">
              <a:extLst>
                <a:ext uri="{FF2B5EF4-FFF2-40B4-BE49-F238E27FC236}">
                  <a16:creationId xmlns:a16="http://schemas.microsoft.com/office/drawing/2014/main" id="{95FC77B3-2827-48F2-B423-6264036B1387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284862" y="5576617"/>
              <a:ext cx="1222248" cy="397764"/>
            </a:xfrm>
            <a:prstGeom prst="rect">
              <a:avLst/>
            </a:prstGeom>
          </p:spPr>
        </p:pic>
        <p:pic>
          <p:nvPicPr>
            <p:cNvPr id="291" name="object 84">
              <a:extLst>
                <a:ext uri="{FF2B5EF4-FFF2-40B4-BE49-F238E27FC236}">
                  <a16:creationId xmlns:a16="http://schemas.microsoft.com/office/drawing/2014/main" id="{676D9B90-E170-42DC-9ABF-CF5CF926CA1B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042083" y="6312413"/>
              <a:ext cx="909827" cy="352044"/>
            </a:xfrm>
            <a:prstGeom prst="rect">
              <a:avLst/>
            </a:prstGeom>
          </p:spPr>
        </p:pic>
      </p:grpSp>
      <p:grpSp>
        <p:nvGrpSpPr>
          <p:cNvPr id="295" name="object 88">
            <a:extLst>
              <a:ext uri="{FF2B5EF4-FFF2-40B4-BE49-F238E27FC236}">
                <a16:creationId xmlns:a16="http://schemas.microsoft.com/office/drawing/2014/main" id="{606E7AA0-7F4C-4BB0-8C4C-FF2EA68A8B8D}"/>
              </a:ext>
            </a:extLst>
          </p:cNvPr>
          <p:cNvGrpSpPr/>
          <p:nvPr/>
        </p:nvGrpSpPr>
        <p:grpSpPr>
          <a:xfrm>
            <a:off x="8202175" y="1923156"/>
            <a:ext cx="2962531" cy="1048645"/>
            <a:chOff x="7129273" y="1833401"/>
            <a:chExt cx="2962531" cy="1048645"/>
          </a:xfrm>
        </p:grpSpPr>
        <p:pic>
          <p:nvPicPr>
            <p:cNvPr id="296" name="object 89">
              <a:extLst>
                <a:ext uri="{FF2B5EF4-FFF2-40B4-BE49-F238E27FC236}">
                  <a16:creationId xmlns:a16="http://schemas.microsoft.com/office/drawing/2014/main" id="{CBE00331-A31F-4EDC-B2BE-4C975951C528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436740" y="2594010"/>
              <a:ext cx="1655064" cy="288036"/>
            </a:xfrm>
            <a:prstGeom prst="rect">
              <a:avLst/>
            </a:prstGeom>
          </p:spPr>
        </p:pic>
        <p:pic>
          <p:nvPicPr>
            <p:cNvPr id="297" name="object 90">
              <a:extLst>
                <a:ext uri="{FF2B5EF4-FFF2-40B4-BE49-F238E27FC236}">
                  <a16:creationId xmlns:a16="http://schemas.microsoft.com/office/drawing/2014/main" id="{7CF7781D-577F-4E53-A635-CDBD6870FA48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129273" y="1833401"/>
              <a:ext cx="1147571" cy="923543"/>
            </a:xfrm>
            <a:prstGeom prst="rect">
              <a:avLst/>
            </a:prstGeom>
          </p:spPr>
        </p:pic>
        <p:pic>
          <p:nvPicPr>
            <p:cNvPr id="298" name="object 91">
              <a:extLst>
                <a:ext uri="{FF2B5EF4-FFF2-40B4-BE49-F238E27FC236}">
                  <a16:creationId xmlns:a16="http://schemas.microsoft.com/office/drawing/2014/main" id="{3A9A3969-15AD-44E6-8890-03DB38381153}"/>
                </a:ext>
              </a:extLst>
            </p:cNvPr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675369" y="1993983"/>
              <a:ext cx="1350263" cy="246887"/>
            </a:xfrm>
            <a:prstGeom prst="rect">
              <a:avLst/>
            </a:prstGeom>
          </p:spPr>
        </p:pic>
      </p:grpSp>
      <p:pic>
        <p:nvPicPr>
          <p:cNvPr id="301" name="object 94">
            <a:extLst>
              <a:ext uri="{FF2B5EF4-FFF2-40B4-BE49-F238E27FC236}">
                <a16:creationId xmlns:a16="http://schemas.microsoft.com/office/drawing/2014/main" id="{36552379-1231-4619-B3DF-242615FDD01D}"/>
              </a:ext>
            </a:extLst>
          </p:cNvPr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504176" y="5570462"/>
            <a:ext cx="748283" cy="867156"/>
          </a:xfrm>
          <a:prstGeom prst="rect">
            <a:avLst/>
          </a:prstGeom>
        </p:spPr>
      </p:pic>
      <p:sp>
        <p:nvSpPr>
          <p:cNvPr id="304" name="Прямоугольник 303">
            <a:extLst>
              <a:ext uri="{FF2B5EF4-FFF2-40B4-BE49-F238E27FC236}">
                <a16:creationId xmlns:a16="http://schemas.microsoft.com/office/drawing/2014/main" id="{EF9C7ED2-7060-4BFF-A5E3-3C136EBB73B8}"/>
              </a:ext>
            </a:extLst>
          </p:cNvPr>
          <p:cNvSpPr/>
          <p:nvPr/>
        </p:nvSpPr>
        <p:spPr>
          <a:xfrm>
            <a:off x="1328928" y="1707086"/>
            <a:ext cx="10357104" cy="1452882"/>
          </a:xfrm>
          <a:prstGeom prst="rect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06" name="object 14">
            <a:extLst>
              <a:ext uri="{FF2B5EF4-FFF2-40B4-BE49-F238E27FC236}">
                <a16:creationId xmlns:a16="http://schemas.microsoft.com/office/drawing/2014/main" id="{E4044335-5387-441C-8A51-D037831FD036}"/>
              </a:ext>
            </a:extLst>
          </p:cNvPr>
          <p:cNvSpPr/>
          <p:nvPr/>
        </p:nvSpPr>
        <p:spPr>
          <a:xfrm>
            <a:off x="1624813" y="1923156"/>
            <a:ext cx="1423187" cy="1072521"/>
          </a:xfrm>
          <a:custGeom>
            <a:avLst/>
            <a:gdLst/>
            <a:ahLst/>
            <a:cxnLst/>
            <a:rect l="l" t="t" r="r" b="b"/>
            <a:pathLst>
              <a:path w="1750060" h="2310765">
                <a:moveTo>
                  <a:pt x="1749552" y="0"/>
                </a:moveTo>
                <a:lnTo>
                  <a:pt x="0" y="0"/>
                </a:lnTo>
                <a:lnTo>
                  <a:pt x="0" y="2310384"/>
                </a:lnTo>
                <a:lnTo>
                  <a:pt x="1749552" y="2310384"/>
                </a:lnTo>
                <a:lnTo>
                  <a:pt x="174955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" name="object 15">
            <a:extLst>
              <a:ext uri="{FF2B5EF4-FFF2-40B4-BE49-F238E27FC236}">
                <a16:creationId xmlns:a16="http://schemas.microsoft.com/office/drawing/2014/main" id="{1A91EE04-C662-4D38-A404-742BAD223FE3}"/>
              </a:ext>
            </a:extLst>
          </p:cNvPr>
          <p:cNvSpPr txBox="1"/>
          <p:nvPr/>
        </p:nvSpPr>
        <p:spPr>
          <a:xfrm>
            <a:off x="1706784" y="1942487"/>
            <a:ext cx="1273146" cy="96244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Игрок</a:t>
            </a:r>
          </a:p>
          <a:p>
            <a:pPr marL="12700" algn="ctr">
              <a:spcBef>
                <a:spcPts val="105"/>
              </a:spcBef>
            </a:pP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выборочных</a:t>
            </a:r>
          </a:p>
          <a:p>
            <a:pPr marL="12700" algn="ctr">
              <a:spcBef>
                <a:spcPts val="105"/>
              </a:spcBef>
            </a:pP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нишах много-  тоннажной  спец. химии</a:t>
            </a:r>
          </a:p>
        </p:txBody>
      </p:sp>
      <p:sp>
        <p:nvSpPr>
          <p:cNvPr id="320" name="object 14">
            <a:extLst>
              <a:ext uri="{FF2B5EF4-FFF2-40B4-BE49-F238E27FC236}">
                <a16:creationId xmlns:a16="http://schemas.microsoft.com/office/drawing/2014/main" id="{1080AE14-D7D0-42A0-8179-CDBF98591AD0}"/>
              </a:ext>
            </a:extLst>
          </p:cNvPr>
          <p:cNvSpPr/>
          <p:nvPr/>
        </p:nvSpPr>
        <p:spPr>
          <a:xfrm>
            <a:off x="1656193" y="3240066"/>
            <a:ext cx="1427253" cy="802028"/>
          </a:xfrm>
          <a:custGeom>
            <a:avLst/>
            <a:gdLst/>
            <a:ahLst/>
            <a:cxnLst/>
            <a:rect l="l" t="t" r="r" b="b"/>
            <a:pathLst>
              <a:path w="1750060" h="2310765">
                <a:moveTo>
                  <a:pt x="1749552" y="0"/>
                </a:moveTo>
                <a:lnTo>
                  <a:pt x="0" y="0"/>
                </a:lnTo>
                <a:lnTo>
                  <a:pt x="0" y="2310384"/>
                </a:lnTo>
                <a:lnTo>
                  <a:pt x="1749552" y="2310384"/>
                </a:lnTo>
                <a:lnTo>
                  <a:pt x="174955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1" name="object 15">
            <a:extLst>
              <a:ext uri="{FF2B5EF4-FFF2-40B4-BE49-F238E27FC236}">
                <a16:creationId xmlns:a16="http://schemas.microsoft.com/office/drawing/2014/main" id="{630248B0-FAC2-4C91-95DF-CCC1876E3B6D}"/>
              </a:ext>
            </a:extLst>
          </p:cNvPr>
          <p:cNvSpPr txBox="1"/>
          <p:nvPr/>
        </p:nvSpPr>
        <p:spPr>
          <a:xfrm>
            <a:off x="1741555" y="3442914"/>
            <a:ext cx="1273146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Отраслевой специалист</a:t>
            </a:r>
          </a:p>
        </p:txBody>
      </p:sp>
      <p:sp>
        <p:nvSpPr>
          <p:cNvPr id="322" name="object 14">
            <a:extLst>
              <a:ext uri="{FF2B5EF4-FFF2-40B4-BE49-F238E27FC236}">
                <a16:creationId xmlns:a16="http://schemas.microsoft.com/office/drawing/2014/main" id="{B4557CE4-54DA-4893-9F31-6A6A382BEEC7}"/>
              </a:ext>
            </a:extLst>
          </p:cNvPr>
          <p:cNvSpPr/>
          <p:nvPr/>
        </p:nvSpPr>
        <p:spPr>
          <a:xfrm>
            <a:off x="1658592" y="4382136"/>
            <a:ext cx="1427253" cy="802028"/>
          </a:xfrm>
          <a:custGeom>
            <a:avLst/>
            <a:gdLst/>
            <a:ahLst/>
            <a:cxnLst/>
            <a:rect l="l" t="t" r="r" b="b"/>
            <a:pathLst>
              <a:path w="1750060" h="2310765">
                <a:moveTo>
                  <a:pt x="1749552" y="0"/>
                </a:moveTo>
                <a:lnTo>
                  <a:pt x="0" y="0"/>
                </a:lnTo>
                <a:lnTo>
                  <a:pt x="0" y="2310384"/>
                </a:lnTo>
                <a:lnTo>
                  <a:pt x="1749552" y="2310384"/>
                </a:lnTo>
                <a:lnTo>
                  <a:pt x="174955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3" name="object 15">
            <a:extLst>
              <a:ext uri="{FF2B5EF4-FFF2-40B4-BE49-F238E27FC236}">
                <a16:creationId xmlns:a16="http://schemas.microsoft.com/office/drawing/2014/main" id="{0C9A6FFC-6A03-416E-864F-660C9DBCC967}"/>
              </a:ext>
            </a:extLst>
          </p:cNvPr>
          <p:cNvSpPr txBox="1"/>
          <p:nvPr/>
        </p:nvSpPr>
        <p:spPr>
          <a:xfrm>
            <a:off x="1727125" y="4591707"/>
            <a:ext cx="1273146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spcBef>
                <a:spcPts val="105"/>
              </a:spcBef>
            </a:pP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Продуктовый чемпион</a:t>
            </a:r>
          </a:p>
        </p:txBody>
      </p:sp>
      <p:sp>
        <p:nvSpPr>
          <p:cNvPr id="325" name="object 14">
            <a:extLst>
              <a:ext uri="{FF2B5EF4-FFF2-40B4-BE49-F238E27FC236}">
                <a16:creationId xmlns:a16="http://schemas.microsoft.com/office/drawing/2014/main" id="{69448D93-6941-407A-8E2D-723BD07310A5}"/>
              </a:ext>
            </a:extLst>
          </p:cNvPr>
          <p:cNvSpPr/>
          <p:nvPr/>
        </p:nvSpPr>
        <p:spPr>
          <a:xfrm>
            <a:off x="1658591" y="5681038"/>
            <a:ext cx="1427253" cy="802028"/>
          </a:xfrm>
          <a:custGeom>
            <a:avLst/>
            <a:gdLst/>
            <a:ahLst/>
            <a:cxnLst/>
            <a:rect l="l" t="t" r="r" b="b"/>
            <a:pathLst>
              <a:path w="1750060" h="2310765">
                <a:moveTo>
                  <a:pt x="1749552" y="0"/>
                </a:moveTo>
                <a:lnTo>
                  <a:pt x="0" y="0"/>
                </a:lnTo>
                <a:lnTo>
                  <a:pt x="0" y="2310384"/>
                </a:lnTo>
                <a:lnTo>
                  <a:pt x="1749552" y="2310384"/>
                </a:lnTo>
                <a:lnTo>
                  <a:pt x="1749552" y="0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0" name="object 43">
            <a:extLst>
              <a:ext uri="{FF2B5EF4-FFF2-40B4-BE49-F238E27FC236}">
                <a16:creationId xmlns:a16="http://schemas.microsoft.com/office/drawing/2014/main" id="{3FC20E13-F0C9-49F7-842F-08EADF96ABE2}"/>
              </a:ext>
            </a:extLst>
          </p:cNvPr>
          <p:cNvSpPr txBox="1"/>
          <p:nvPr/>
        </p:nvSpPr>
        <p:spPr>
          <a:xfrm>
            <a:off x="1772181" y="5731578"/>
            <a:ext cx="122809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spcBef>
                <a:spcPts val="105"/>
              </a:spcBef>
            </a:pPr>
            <a:r>
              <a:rPr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Лидер рынка  с мульти-  продуктовым  портфелем</a:t>
            </a:r>
          </a:p>
        </p:txBody>
      </p:sp>
      <p:cxnSp>
        <p:nvCxnSpPr>
          <p:cNvPr id="326" name="Прямая соединительная линия 325">
            <a:extLst>
              <a:ext uri="{FF2B5EF4-FFF2-40B4-BE49-F238E27FC236}">
                <a16:creationId xmlns:a16="http://schemas.microsoft.com/office/drawing/2014/main" id="{A2CA0632-AF5F-4F8D-BCEC-4527F9E16E86}"/>
              </a:ext>
            </a:extLst>
          </p:cNvPr>
          <p:cNvCxnSpPr>
            <a:cxnSpLocks/>
          </p:cNvCxnSpPr>
          <p:nvPr/>
        </p:nvCxnSpPr>
        <p:spPr>
          <a:xfrm flipV="1">
            <a:off x="1243584" y="4169152"/>
            <a:ext cx="9948672" cy="6005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7" name="Прямая соединительная линия 326">
            <a:extLst>
              <a:ext uri="{FF2B5EF4-FFF2-40B4-BE49-F238E27FC236}">
                <a16:creationId xmlns:a16="http://schemas.microsoft.com/office/drawing/2014/main" id="{CFEEDBB5-5BFF-4288-924E-51DF2AEB77CA}"/>
              </a:ext>
            </a:extLst>
          </p:cNvPr>
          <p:cNvCxnSpPr>
            <a:cxnSpLocks/>
          </p:cNvCxnSpPr>
          <p:nvPr/>
        </p:nvCxnSpPr>
        <p:spPr>
          <a:xfrm flipV="1">
            <a:off x="1243584" y="5570462"/>
            <a:ext cx="9948672" cy="60054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71" name="Picture 4" descr="Картинки по запросу охк">
            <a:extLst>
              <a:ext uri="{FF2B5EF4-FFF2-40B4-BE49-F238E27FC236}">
                <a16:creationId xmlns:a16="http://schemas.microsoft.com/office/drawing/2014/main" id="{DF0031EC-C873-4DEB-8D1F-50A3516ED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99" y="61030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Номер слайда 8">
            <a:extLst>
              <a:ext uri="{FF2B5EF4-FFF2-40B4-BE49-F238E27FC236}">
                <a16:creationId xmlns:a16="http://schemas.microsoft.com/office/drawing/2014/main" id="{B1101AF7-530C-4712-9B97-65DD71221348}"/>
              </a:ext>
            </a:extLst>
          </p:cNvPr>
          <p:cNvSpPr txBox="1">
            <a:spLocks/>
          </p:cNvSpPr>
          <p:nvPr/>
        </p:nvSpPr>
        <p:spPr>
          <a:xfrm>
            <a:off x="3606050" y="65811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BA8FAC-3F1C-412C-B422-83CD094D60B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0" name="object 59">
            <a:extLst>
              <a:ext uri="{FF2B5EF4-FFF2-40B4-BE49-F238E27FC236}">
                <a16:creationId xmlns:a16="http://schemas.microsoft.com/office/drawing/2014/main" id="{E6930A4F-9C18-43F9-8F7C-4B5495E57B06}"/>
              </a:ext>
            </a:extLst>
          </p:cNvPr>
          <p:cNvSpPr txBox="1"/>
          <p:nvPr/>
        </p:nvSpPr>
        <p:spPr>
          <a:xfrm>
            <a:off x="83006" y="1596621"/>
            <a:ext cx="1397542" cy="189911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Гидразин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Гипохлорит кальция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Глицерин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Карбид кальция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Карбонат натрия </a:t>
            </a:r>
          </a:p>
          <a:p>
            <a:pPr marL="67702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Ментол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Метионин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Оксид железа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Персульфат</a:t>
            </a:r>
            <a:endParaRPr lang="en-US" sz="8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Сульфат бария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Сульфат магния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Сульфид натрия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Фосфат кальция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Хлорид алюминия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Пероксид водорода</a:t>
            </a:r>
          </a:p>
          <a:p>
            <a:pPr marL="201920" indent="-134218" fontAlgn="base">
              <a:lnSpc>
                <a:spcPct val="90000"/>
              </a:lnSpc>
              <a:spcAft>
                <a:spcPct val="0"/>
              </a:spcAft>
              <a:buClr>
                <a:schemeClr val="tx2"/>
              </a:buClr>
              <a:buSzPct val="100000"/>
              <a:buFont typeface="Wingdings" pitchFamily="2" charset="2"/>
              <a:buChar char="§"/>
              <a:tabLst>
                <a:tab pos="270811" algn="r"/>
                <a:tab pos="805306" algn="r"/>
                <a:tab pos="1339802" algn="r"/>
                <a:tab pos="1881424" algn="r"/>
                <a:tab pos="2415919" algn="r"/>
                <a:tab pos="2950414" algn="r"/>
                <a:tab pos="3492036" algn="r"/>
                <a:tab pos="4026532" algn="r"/>
                <a:tab pos="4561027" algn="r"/>
                <a:tab pos="5102649" algn="r"/>
              </a:tabLst>
            </a:pPr>
            <a:endParaRPr lang="ru-RU" sz="800" dirty="0"/>
          </a:p>
          <a:p>
            <a:pPr marL="12700">
              <a:spcBef>
                <a:spcPts val="25"/>
              </a:spcBef>
            </a:pPr>
            <a:endParaRPr sz="8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384826-A08D-4BD7-B3D0-3C5393DF1DDA}"/>
              </a:ext>
            </a:extLst>
          </p:cNvPr>
          <p:cNvSpPr/>
          <p:nvPr/>
        </p:nvSpPr>
        <p:spPr>
          <a:xfrm>
            <a:off x="86524" y="1132872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*Продукты </a:t>
            </a:r>
          </a:p>
          <a:p>
            <a:r>
              <a:rPr lang="kk-KZ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</a:t>
            </a:r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.химии</a:t>
            </a:r>
          </a:p>
        </p:txBody>
      </p:sp>
    </p:spTree>
    <p:extLst>
      <p:ext uri="{BB962C8B-B14F-4D97-AF65-F5344CB8AC3E}">
        <p14:creationId xmlns:p14="http://schemas.microsoft.com/office/powerpoint/2010/main" val="3791014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5F7BCFD7-3561-49AE-99D3-60FA1335DEB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314575" y="71438"/>
            <a:ext cx="9877425" cy="652462"/>
          </a:xfrm>
        </p:spPr>
        <p:txBody>
          <a:bodyPr/>
          <a:lstStyle/>
          <a:p>
            <a:r>
              <a:rPr lang="ru-RU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ОХК – ОПЕРАТОР ФОНДА В ХИМИИ</a:t>
            </a:r>
            <a:endParaRPr lang="aa-ET" dirty="0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25188DDC-F98F-4F88-89B7-9FB12A627610}"/>
              </a:ext>
            </a:extLst>
          </p:cNvPr>
          <p:cNvSpPr/>
          <p:nvPr/>
        </p:nvSpPr>
        <p:spPr>
          <a:xfrm>
            <a:off x="4596512" y="2889904"/>
            <a:ext cx="2654163" cy="2204163"/>
          </a:xfrm>
          <a:prstGeom prst="ellipse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spc="600" dirty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ОХК</a:t>
            </a:r>
            <a:endParaRPr lang="en-US" sz="5400" spc="600" dirty="0">
              <a:ln w="0"/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BoxHeader">
            <a:extLst>
              <a:ext uri="{FF2B5EF4-FFF2-40B4-BE49-F238E27FC236}">
                <a16:creationId xmlns:a16="http://schemas.microsoft.com/office/drawing/2014/main" id="{1C36198A-7A93-4832-858A-30F9B6C1BAAF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9621" y="774640"/>
            <a:ext cx="3099223" cy="154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>
              <a:spcAft>
                <a:spcPts val="6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НЕФТЕГАЗОХИМИЯ</a:t>
            </a:r>
          </a:p>
          <a:p>
            <a:pPr marL="177796" indent="-177796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Переработка и продажа продукции КМГ</a:t>
            </a:r>
          </a:p>
          <a:p>
            <a:pPr marL="360354" indent="-17779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Пропилен</a:t>
            </a:r>
          </a:p>
          <a:p>
            <a:pPr marL="360354" indent="-17779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Этилен</a:t>
            </a:r>
          </a:p>
          <a:p>
            <a:pPr marL="360354" indent="-17779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Бутадиен</a:t>
            </a:r>
          </a:p>
        </p:txBody>
      </p:sp>
      <p:sp>
        <p:nvSpPr>
          <p:cNvPr id="36" name="BoxHeader">
            <a:extLst>
              <a:ext uri="{FF2B5EF4-FFF2-40B4-BE49-F238E27FC236}">
                <a16:creationId xmlns:a16="http://schemas.microsoft.com/office/drawing/2014/main" id="{8D912B14-C985-478D-B0F4-2BD6A51426A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48489" y="2559646"/>
            <a:ext cx="2654163" cy="8862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АГРОХИМИЯ</a:t>
            </a:r>
          </a:p>
          <a:p>
            <a:pPr marL="360354" marR="5080" indent="-184146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 к сырью и финансированию</a:t>
            </a:r>
          </a:p>
        </p:txBody>
      </p:sp>
      <p:sp>
        <p:nvSpPr>
          <p:cNvPr id="37" name="BoxHeader">
            <a:extLst>
              <a:ext uri="{FF2B5EF4-FFF2-40B4-BE49-F238E27FC236}">
                <a16:creationId xmlns:a16="http://schemas.microsoft.com/office/drawing/2014/main" id="{A84C5943-3C5C-445D-9FC6-4D5A09CCC018}"/>
              </a:ext>
            </a:extLst>
          </p:cNvPr>
          <p:cNvSpPr>
            <a:spLocks noChangeArrowheads="1"/>
          </p:cNvSpPr>
          <p:nvPr/>
        </p:nvSpPr>
        <p:spPr bwMode="gray">
          <a:xfrm>
            <a:off x="623392" y="3819313"/>
            <a:ext cx="2831976" cy="9422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СПЕЦХИМИЯ</a:t>
            </a:r>
          </a:p>
          <a:p>
            <a:pPr marL="360354" indent="-1841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3-4 переделы нефтехимии</a:t>
            </a:r>
          </a:p>
          <a:p>
            <a:pPr marL="360354" marR="5080" indent="-184146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89881" algn="l"/>
              </a:tabLst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оффтейк от ГМК Казахстана</a:t>
            </a:r>
          </a:p>
        </p:txBody>
      </p:sp>
      <p:sp>
        <p:nvSpPr>
          <p:cNvPr id="38" name="BoxHeader">
            <a:extLst>
              <a:ext uri="{FF2B5EF4-FFF2-40B4-BE49-F238E27FC236}">
                <a16:creationId xmlns:a16="http://schemas.microsoft.com/office/drawing/2014/main" id="{7E128467-F8E0-47A5-A2BB-836FEDD0101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849274" y="843661"/>
            <a:ext cx="3099223" cy="18102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>
              <a:spcAft>
                <a:spcPts val="6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ОПЕРАТОР НАЦИОНАЛЬНОГО ПРОЕКТА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Сотрудничество с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60354" indent="-171446">
              <a:buFont typeface="Arial" panose="020B0604020202020204" pitchFamily="34" charset="0"/>
              <a:buChar char="•"/>
              <a:tabLst>
                <a:tab pos="625459" algn="l"/>
              </a:tabLst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Правительством</a:t>
            </a:r>
          </a:p>
          <a:p>
            <a:pPr marL="360354" indent="-171446">
              <a:buFont typeface="Arial" panose="020B0604020202020204" pitchFamily="34" charset="0"/>
              <a:buChar char="•"/>
              <a:tabLst>
                <a:tab pos="625459" algn="l"/>
              </a:tabLst>
            </a:pP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Kazakh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Invest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60354" indent="-171446">
              <a:buFont typeface="Arial" panose="020B0604020202020204" pitchFamily="34" charset="0"/>
              <a:buChar char="•"/>
              <a:tabLst>
                <a:tab pos="625459" algn="l"/>
              </a:tabLst>
            </a:pP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QazIndustry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60354" indent="-171446">
              <a:buFont typeface="Arial" panose="020B0604020202020204" pitchFamily="34" charset="0"/>
              <a:buChar char="•"/>
              <a:tabLst>
                <a:tab pos="625459" algn="l"/>
              </a:tabLst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НПП Атамекен</a:t>
            </a:r>
          </a:p>
          <a:p>
            <a:pPr marL="360354" indent="-171446">
              <a:buFont typeface="Arial" panose="020B0604020202020204" pitchFamily="34" charset="0"/>
              <a:buChar char="•"/>
              <a:tabLst>
                <a:tab pos="625459" algn="l"/>
              </a:tabLst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Союзами в ХимПроме</a:t>
            </a:r>
          </a:p>
        </p:txBody>
      </p:sp>
      <p:sp>
        <p:nvSpPr>
          <p:cNvPr id="39" name="BoxHeader">
            <a:extLst>
              <a:ext uri="{FF2B5EF4-FFF2-40B4-BE49-F238E27FC236}">
                <a16:creationId xmlns:a16="http://schemas.microsoft.com/office/drawing/2014/main" id="{1F0C5DDA-BA7F-4D5E-9E98-A718257B5550}"/>
              </a:ext>
            </a:extLst>
          </p:cNvPr>
          <p:cNvSpPr>
            <a:spLocks noChangeArrowheads="1"/>
          </p:cNvSpPr>
          <p:nvPr/>
        </p:nvSpPr>
        <p:spPr bwMode="gray">
          <a:xfrm>
            <a:off x="8861224" y="2271279"/>
            <a:ext cx="3173853" cy="12751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>
              <a:spcAft>
                <a:spcPts val="6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РАЗВИТИЕ МСБ</a:t>
            </a:r>
          </a:p>
          <a:p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Торговый дом:</a:t>
            </a:r>
          </a:p>
          <a:p>
            <a:pPr marL="360354" indent="-176209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Получить сырье от 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KPI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60354" indent="-176209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Участие в частном проекте до 49%</a:t>
            </a:r>
          </a:p>
          <a:p>
            <a:pPr marL="360354" indent="-176209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Соответствие «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Yellow Pages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 </a:t>
            </a:r>
          </a:p>
        </p:txBody>
      </p:sp>
      <p:sp>
        <p:nvSpPr>
          <p:cNvPr id="40" name="BoxHeader">
            <a:extLst>
              <a:ext uri="{FF2B5EF4-FFF2-40B4-BE49-F238E27FC236}">
                <a16:creationId xmlns:a16="http://schemas.microsoft.com/office/drawing/2014/main" id="{B0B2D397-8EBD-423D-B9E4-27D8A78F2D5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892902" y="3991985"/>
            <a:ext cx="2981212" cy="9520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>
              <a:spcAft>
                <a:spcPts val="6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НИОКР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Трансферт технологий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Содействие коммерциализации НИОКР </a:t>
            </a:r>
          </a:p>
        </p:txBody>
      </p:sp>
      <p:sp>
        <p:nvSpPr>
          <p:cNvPr id="41" name="BoxHeader">
            <a:extLst>
              <a:ext uri="{FF2B5EF4-FFF2-40B4-BE49-F238E27FC236}">
                <a16:creationId xmlns:a16="http://schemas.microsoft.com/office/drawing/2014/main" id="{7CF9F10E-C968-4F87-8B7F-76D4BBF007A3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39883" y="5268819"/>
            <a:ext cx="3402107" cy="11519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>
              <a:spcAft>
                <a:spcPts val="6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ЗЕЛЕНАЯ ХИМИЯ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Вторичная переработка 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(recycling)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Переработки шламовых отходов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Водород 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Углекислый газ (декарбонизация)</a:t>
            </a:r>
          </a:p>
        </p:txBody>
      </p:sp>
      <p:sp>
        <p:nvSpPr>
          <p:cNvPr id="42" name="BoxHeader">
            <a:extLst>
              <a:ext uri="{FF2B5EF4-FFF2-40B4-BE49-F238E27FC236}">
                <a16:creationId xmlns:a16="http://schemas.microsoft.com/office/drawing/2014/main" id="{020A7EBC-C10E-415C-B749-53E31A51AD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89621" y="5094068"/>
            <a:ext cx="3693716" cy="15014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 marL="176209" marR="5080">
              <a:spcBef>
                <a:spcPts val="600"/>
              </a:spcBef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ПРОЕКТЫ УСТОЙЧИВОГО РАЗВИТИЯ</a:t>
            </a:r>
          </a:p>
          <a:p>
            <a:pPr marL="461951" marR="5080" indent="-28574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Принципы 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ustainable development </a:t>
            </a:r>
            <a:endParaRPr lang="en-US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61951" marR="5080" indent="-28574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Критерии 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ESG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61951" marR="5080" indent="-28574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Green Chemical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61951" marR="5080" indent="-285744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Соответствие «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Yellow Pages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BoxHeader">
            <a:extLst>
              <a:ext uri="{FF2B5EF4-FFF2-40B4-BE49-F238E27FC236}">
                <a16:creationId xmlns:a16="http://schemas.microsoft.com/office/drawing/2014/main" id="{FC403DF6-6CAB-4FE2-9C29-EB825FA1AF9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784299" y="5272059"/>
            <a:ext cx="2831976" cy="6504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УГЛЕХИМИЯ</a:t>
            </a:r>
          </a:p>
          <a:p>
            <a:pPr marL="360354" indent="-1841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Метанол в олефины</a:t>
            </a:r>
          </a:p>
        </p:txBody>
      </p:sp>
      <p:sp>
        <p:nvSpPr>
          <p:cNvPr id="44" name="BoxHeader">
            <a:extLst>
              <a:ext uri="{FF2B5EF4-FFF2-40B4-BE49-F238E27FC236}">
                <a16:creationId xmlns:a16="http://schemas.microsoft.com/office/drawing/2014/main" id="{6131770B-7745-4140-8E47-929C146DAF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350559" y="669527"/>
            <a:ext cx="2868413" cy="1437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36000" tIns="91440" rIns="0" bIns="91440" anchor="ctr"/>
          <a:lstStyle/>
          <a:p>
            <a:pPr>
              <a:spcAft>
                <a:spcPts val="6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ПРИВЛЕЧЕНИЕ ИНВЕСТОРОВ</a:t>
            </a:r>
          </a:p>
          <a:p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Надежный партнер: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Создание СП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Готовая инфраструктура</a:t>
            </a:r>
          </a:p>
          <a:p>
            <a:pPr marL="360354" indent="-171446">
              <a:buFont typeface="Arial" panose="020B0604020202020204" pitchFamily="34" charset="0"/>
              <a:buChar char="•"/>
            </a:pP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 к сырью</a:t>
            </a:r>
          </a:p>
        </p:txBody>
      </p:sp>
      <p:pic>
        <p:nvPicPr>
          <p:cNvPr id="14" name="Picture 4" descr="Картинки по запросу охк">
            <a:extLst>
              <a:ext uri="{FF2B5EF4-FFF2-40B4-BE49-F238E27FC236}">
                <a16:creationId xmlns:a16="http://schemas.microsoft.com/office/drawing/2014/main" id="{5A796BFC-4D0A-42A8-8660-644D04B0E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299" y="61030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9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илиния 18"/>
          <p:cNvSpPr/>
          <p:nvPr/>
        </p:nvSpPr>
        <p:spPr>
          <a:xfrm>
            <a:off x="10220079" y="1666537"/>
            <a:ext cx="62252" cy="178472"/>
          </a:xfrm>
          <a:custGeom>
            <a:avLst/>
            <a:gdLst>
              <a:gd name="connsiteX0" fmla="*/ 0 w 97329"/>
              <a:gd name="connsiteY0" fmla="*/ 66023 h 330116"/>
              <a:gd name="connsiteX1" fmla="*/ 48665 w 97329"/>
              <a:gd name="connsiteY1" fmla="*/ 66023 h 330116"/>
              <a:gd name="connsiteX2" fmla="*/ 48665 w 97329"/>
              <a:gd name="connsiteY2" fmla="*/ 0 h 330116"/>
              <a:gd name="connsiteX3" fmla="*/ 97329 w 97329"/>
              <a:gd name="connsiteY3" fmla="*/ 165058 h 330116"/>
              <a:gd name="connsiteX4" fmla="*/ 48665 w 97329"/>
              <a:gd name="connsiteY4" fmla="*/ 330116 h 330116"/>
              <a:gd name="connsiteX5" fmla="*/ 48665 w 97329"/>
              <a:gd name="connsiteY5" fmla="*/ 264093 h 330116"/>
              <a:gd name="connsiteX6" fmla="*/ 0 w 97329"/>
              <a:gd name="connsiteY6" fmla="*/ 264093 h 330116"/>
              <a:gd name="connsiteX7" fmla="*/ 0 w 97329"/>
              <a:gd name="connsiteY7" fmla="*/ 66023 h 33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29" h="330116">
                <a:moveTo>
                  <a:pt x="0" y="66023"/>
                </a:moveTo>
                <a:lnTo>
                  <a:pt x="48665" y="66023"/>
                </a:lnTo>
                <a:lnTo>
                  <a:pt x="48665" y="0"/>
                </a:lnTo>
                <a:lnTo>
                  <a:pt x="97329" y="165058"/>
                </a:lnTo>
                <a:lnTo>
                  <a:pt x="48665" y="330116"/>
                </a:lnTo>
                <a:lnTo>
                  <a:pt x="48665" y="264093"/>
                </a:lnTo>
                <a:lnTo>
                  <a:pt x="0" y="264093"/>
                </a:lnTo>
                <a:lnTo>
                  <a:pt x="0" y="66023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29941" rIns="13242" bIns="29941" numCol="1" spcCol="1270" anchor="ctr" anchorCtr="0">
            <a:noAutofit/>
          </a:bodyPr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70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10165404" y="1297945"/>
            <a:ext cx="1562619" cy="360788"/>
          </a:xfrm>
          <a:custGeom>
            <a:avLst/>
            <a:gdLst>
              <a:gd name="connsiteX0" fmla="*/ 0 w 2443088"/>
              <a:gd name="connsiteY0" fmla="*/ 66734 h 667341"/>
              <a:gd name="connsiteX1" fmla="*/ 66734 w 2443088"/>
              <a:gd name="connsiteY1" fmla="*/ 0 h 667341"/>
              <a:gd name="connsiteX2" fmla="*/ 2376354 w 2443088"/>
              <a:gd name="connsiteY2" fmla="*/ 0 h 667341"/>
              <a:gd name="connsiteX3" fmla="*/ 2443088 w 2443088"/>
              <a:gd name="connsiteY3" fmla="*/ 66734 h 667341"/>
              <a:gd name="connsiteX4" fmla="*/ 2443088 w 2443088"/>
              <a:gd name="connsiteY4" fmla="*/ 600607 h 667341"/>
              <a:gd name="connsiteX5" fmla="*/ 2376354 w 2443088"/>
              <a:gd name="connsiteY5" fmla="*/ 667341 h 667341"/>
              <a:gd name="connsiteX6" fmla="*/ 66734 w 2443088"/>
              <a:gd name="connsiteY6" fmla="*/ 667341 h 667341"/>
              <a:gd name="connsiteX7" fmla="*/ 0 w 2443088"/>
              <a:gd name="connsiteY7" fmla="*/ 600607 h 667341"/>
              <a:gd name="connsiteX8" fmla="*/ 0 w 2443088"/>
              <a:gd name="connsiteY8" fmla="*/ 66734 h 66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3088" h="667341">
                <a:moveTo>
                  <a:pt x="0" y="66734"/>
                </a:moveTo>
                <a:cubicBezTo>
                  <a:pt x="0" y="29878"/>
                  <a:pt x="29878" y="0"/>
                  <a:pt x="66734" y="0"/>
                </a:cubicBezTo>
                <a:lnTo>
                  <a:pt x="2376354" y="0"/>
                </a:lnTo>
                <a:cubicBezTo>
                  <a:pt x="2413210" y="0"/>
                  <a:pt x="2443088" y="29878"/>
                  <a:pt x="2443088" y="66734"/>
                </a:cubicBezTo>
                <a:lnTo>
                  <a:pt x="2443088" y="600607"/>
                </a:lnTo>
                <a:cubicBezTo>
                  <a:pt x="2443088" y="637463"/>
                  <a:pt x="2413210" y="667341"/>
                  <a:pt x="2376354" y="667341"/>
                </a:cubicBezTo>
                <a:lnTo>
                  <a:pt x="66734" y="667341"/>
                </a:lnTo>
                <a:cubicBezTo>
                  <a:pt x="29878" y="667341"/>
                  <a:pt x="0" y="637463"/>
                  <a:pt x="0" y="600607"/>
                </a:cubicBezTo>
                <a:lnTo>
                  <a:pt x="0" y="6673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98" tIns="29598" rIns="29598" bIns="29598" numCol="1" spcCol="1270" anchor="ctr" anchorCtr="0">
            <a:noAutofit/>
          </a:bodyPr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Область применения</a:t>
            </a: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10234085" y="2254776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Медицина</a:t>
            </a: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10234085" y="2718239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Строительство</a:t>
            </a: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10231312" y="3204518"/>
            <a:ext cx="1471575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Машиностроение</a:t>
            </a: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10234085" y="3706602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Упаковочные материалы, тары</a:t>
            </a:r>
          </a:p>
        </p:txBody>
      </p:sp>
      <p:sp>
        <p:nvSpPr>
          <p:cNvPr id="133" name="Скругленный прямоугольник 132"/>
          <p:cNvSpPr/>
          <p:nvPr/>
        </p:nvSpPr>
        <p:spPr>
          <a:xfrm>
            <a:off x="10234085" y="4208686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Товары народного потребления</a:t>
            </a: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10234085" y="4710771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Мебель</a:t>
            </a:r>
          </a:p>
        </p:txBody>
      </p:sp>
      <p:sp>
        <p:nvSpPr>
          <p:cNvPr id="135" name="Скругленный прямоугольник 134"/>
          <p:cNvSpPr/>
          <p:nvPr/>
        </p:nvSpPr>
        <p:spPr>
          <a:xfrm>
            <a:off x="10234085" y="5251477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Текстиль</a:t>
            </a: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10250833" y="5792183"/>
            <a:ext cx="1449281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Средства защиты</a:t>
            </a: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10127757" y="2062795"/>
            <a:ext cx="1696925" cy="43235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endParaRPr lang="ru-RU" sz="240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 rot="5400000">
            <a:off x="6953939" y="3814238"/>
            <a:ext cx="5475004" cy="0"/>
          </a:xfrm>
          <a:prstGeom prst="line">
            <a:avLst/>
          </a:prstGeom>
          <a:ln w="3492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Скругленный прямоугольник 222"/>
          <p:cNvSpPr/>
          <p:nvPr/>
        </p:nvSpPr>
        <p:spPr>
          <a:xfrm>
            <a:off x="738660" y="1546696"/>
            <a:ext cx="1013252" cy="336479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3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5801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АНПЗ</a:t>
            </a:r>
          </a:p>
        </p:txBody>
      </p:sp>
      <p:cxnSp>
        <p:nvCxnSpPr>
          <p:cNvPr id="171" name="Соединительная линия уступом 170"/>
          <p:cNvCxnSpPr>
            <a:cxnSpLocks/>
            <a:stCxn id="223" idx="0"/>
            <a:endCxn id="151" idx="1"/>
          </p:cNvCxnSpPr>
          <p:nvPr/>
        </p:nvCxnSpPr>
        <p:spPr>
          <a:xfrm rot="5400000" flipH="1" flipV="1">
            <a:off x="2697930" y="25696"/>
            <a:ext cx="68357" cy="29736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Прямоугольник 151"/>
          <p:cNvSpPr/>
          <p:nvPr/>
        </p:nvSpPr>
        <p:spPr>
          <a:xfrm>
            <a:off x="162428" y="280181"/>
            <a:ext cx="945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dirty="0">
                <a:solidFill>
                  <a:prstClr val="white"/>
                </a:solidFill>
                <a:latin typeface="Century Gothic" panose="020B0502020202020204" pitchFamily="34" charset="0"/>
              </a:rPr>
              <a:t>Проекты органической химии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162428" y="202844"/>
            <a:ext cx="5291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+mj-cs"/>
              </a:rPr>
              <a:t>ПЕРЕДЕЛЫ НЕФТЕГАЗОХИМИИ</a:t>
            </a:r>
            <a:endParaRPr lang="x-none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0176" y="6322021"/>
            <a:ext cx="1634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ПЭТ – полиэтилентерефталат </a:t>
            </a:r>
          </a:p>
          <a:p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МЭГ – моноэтиленгликоль</a:t>
            </a:r>
          </a:p>
          <a:p>
            <a:r>
              <a:rPr lang="ru-RU" sz="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ПВХ – поливинилхлорид</a:t>
            </a:r>
          </a:p>
        </p:txBody>
      </p:sp>
      <p:sp>
        <p:nvSpPr>
          <p:cNvPr id="4" name="Нашивка 3"/>
          <p:cNvSpPr/>
          <p:nvPr/>
        </p:nvSpPr>
        <p:spPr>
          <a:xfrm>
            <a:off x="6904529" y="3393688"/>
            <a:ext cx="454239" cy="94513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2567" y="2242293"/>
            <a:ext cx="22043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ОХК</a:t>
            </a:r>
          </a:p>
          <a:p>
            <a:pPr algn="ctr"/>
            <a:r>
              <a:rPr lang="en-US" sz="66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&amp;</a:t>
            </a:r>
          </a:p>
          <a:p>
            <a:pPr algn="ctr"/>
            <a:r>
              <a:rPr lang="ru-RU" sz="66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МСБ</a:t>
            </a:r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4218930" y="1278702"/>
            <a:ext cx="2200133" cy="39927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Полистирол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АБС-пластик</a:t>
            </a: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4218799" y="1802483"/>
            <a:ext cx="2200133" cy="34770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ПЭТ</a:t>
            </a:r>
          </a:p>
        </p:txBody>
      </p:sp>
      <p:cxnSp>
        <p:nvCxnSpPr>
          <p:cNvPr id="127" name="Соединительная линия уступом 126"/>
          <p:cNvCxnSpPr>
            <a:stCxn id="223" idx="2"/>
            <a:endCxn id="123" idx="1"/>
          </p:cNvCxnSpPr>
          <p:nvPr/>
        </p:nvCxnSpPr>
        <p:spPr>
          <a:xfrm rot="16200000" flipH="1">
            <a:off x="2685461" y="442999"/>
            <a:ext cx="93162" cy="29735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Скругленный прямоугольник 138"/>
          <p:cNvSpPr/>
          <p:nvPr/>
        </p:nvSpPr>
        <p:spPr>
          <a:xfrm>
            <a:off x="4218929" y="2591513"/>
            <a:ext cx="2200133" cy="3548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Бутадиеновый каучук</a:t>
            </a:r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738660" y="2596425"/>
            <a:ext cx="1013252" cy="336477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3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5801"/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</a:t>
            </a:r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8" name="Соединительная линия уступом 147"/>
          <p:cNvCxnSpPr>
            <a:stCxn id="146" idx="3"/>
            <a:endCxn id="139" idx="1"/>
          </p:cNvCxnSpPr>
          <p:nvPr/>
        </p:nvCxnSpPr>
        <p:spPr>
          <a:xfrm>
            <a:off x="1751912" y="2764664"/>
            <a:ext cx="2467017" cy="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Скругленный прямоугольник 172"/>
          <p:cNvSpPr/>
          <p:nvPr/>
        </p:nvSpPr>
        <p:spPr>
          <a:xfrm>
            <a:off x="4218929" y="5659232"/>
            <a:ext cx="2200133" cy="5990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Полиэтилен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МЭГ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ПВХ</a:t>
            </a: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738660" y="4552070"/>
            <a:ext cx="1013252" cy="336477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3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5801"/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KPI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738660" y="5777555"/>
            <a:ext cx="1013252" cy="336477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3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5801"/>
            <a:r>
              <a:rPr lang="en-US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KLPE</a:t>
            </a:r>
            <a:endParaRPr lang="ru-RU" sz="14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5" name="Скругленный прямоугольник 204"/>
          <p:cNvSpPr/>
          <p:nvPr/>
        </p:nvSpPr>
        <p:spPr>
          <a:xfrm>
            <a:off x="4219802" y="4224814"/>
            <a:ext cx="2199177" cy="998539"/>
          </a:xfrm>
          <a:prstGeom prst="roundRect">
            <a:avLst>
              <a:gd name="adj" fmla="val 647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Полипропилен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Полиакрилат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Пропиленоксид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Пропилен Гликоль</a:t>
            </a:r>
          </a:p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Полиэфирполиолы</a:t>
            </a:r>
          </a:p>
        </p:txBody>
      </p:sp>
      <p:cxnSp>
        <p:nvCxnSpPr>
          <p:cNvPr id="207" name="Соединительная линия уступом 206"/>
          <p:cNvCxnSpPr>
            <a:cxnSpLocks/>
            <a:stCxn id="194" idx="3"/>
            <a:endCxn id="205" idx="1"/>
          </p:cNvCxnSpPr>
          <p:nvPr/>
        </p:nvCxnSpPr>
        <p:spPr>
          <a:xfrm>
            <a:off x="1751912" y="4720309"/>
            <a:ext cx="2467890" cy="3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Соединительная линия уступом 206"/>
          <p:cNvCxnSpPr>
            <a:cxnSpLocks/>
            <a:stCxn id="195" idx="3"/>
            <a:endCxn id="173" idx="1"/>
          </p:cNvCxnSpPr>
          <p:nvPr/>
        </p:nvCxnSpPr>
        <p:spPr>
          <a:xfrm>
            <a:off x="1751912" y="5945794"/>
            <a:ext cx="2467017" cy="12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90991" y="1211753"/>
            <a:ext cx="644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Бензол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36300" y="1730684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Параксилол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39878" y="2513301"/>
            <a:ext cx="5469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Бутан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496408" y="4460235"/>
            <a:ext cx="8338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Пропилен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94531" y="5692486"/>
            <a:ext cx="644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Этилен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38659" y="3405659"/>
            <a:ext cx="1013252" cy="336477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3500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45801"/>
            <a:r>
              <a:rPr lang="ru-RU" sz="1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ГСУ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18799" y="3404352"/>
            <a:ext cx="2200133" cy="3548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Метанол</a:t>
            </a:r>
          </a:p>
        </p:txBody>
      </p:sp>
      <p:cxnSp>
        <p:nvCxnSpPr>
          <p:cNvPr id="50" name="Соединительная линия уступом 49"/>
          <p:cNvCxnSpPr>
            <a:stCxn id="47" idx="3"/>
            <a:endCxn id="49" idx="1"/>
          </p:cNvCxnSpPr>
          <p:nvPr/>
        </p:nvCxnSpPr>
        <p:spPr>
          <a:xfrm>
            <a:off x="1751911" y="3573898"/>
            <a:ext cx="2466888" cy="78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2611826" y="3334655"/>
            <a:ext cx="603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45801"/>
            <a:r>
              <a:rPr lang="ru-RU" sz="12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Метан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504634" y="942514"/>
            <a:ext cx="11560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45801"/>
            <a:r>
              <a:rPr lang="ru-RU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Передел </a:t>
            </a:r>
            <a:r>
              <a:rPr lang="en-US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 </a:t>
            </a:r>
            <a:r>
              <a:rPr lang="ru-RU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и </a:t>
            </a:r>
            <a:r>
              <a:rPr lang="en-US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II</a:t>
            </a:r>
            <a:endParaRPr lang="ru-RU" sz="1200" b="1" u="sng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506450" y="942065"/>
            <a:ext cx="16248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45801"/>
            <a:r>
              <a:rPr lang="ru-RU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Передел </a:t>
            </a:r>
            <a:r>
              <a:rPr lang="en-US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III </a:t>
            </a:r>
            <a:r>
              <a:rPr lang="ru-RU" sz="1200" b="1" u="sng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rPr>
              <a:t>и далее </a:t>
            </a:r>
          </a:p>
        </p:txBody>
      </p:sp>
      <p:sp>
        <p:nvSpPr>
          <p:cNvPr id="46" name="Номер слайда 1">
            <a:extLst>
              <a:ext uri="{FF2B5EF4-FFF2-40B4-BE49-F238E27FC236}">
                <a16:creationId xmlns:a16="http://schemas.microsoft.com/office/drawing/2014/main" id="{675F104C-7DA2-43C4-B821-DBD29341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9446" y="6393375"/>
            <a:ext cx="346553" cy="365125"/>
          </a:xfrm>
        </p:spPr>
        <p:txBody>
          <a:bodyPr/>
          <a:lstStyle/>
          <a:p>
            <a:fld id="{B31E4D67-FB5E-4E8D-86C5-26F448F62AB1}" type="slidenum">
              <a:rPr lang="ru-RU" smtClean="0"/>
              <a:t>8</a:t>
            </a:fld>
            <a:endParaRPr lang="ru-RU" dirty="0"/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F33E7FC5-57A2-4C09-A216-4E23AC85E1A1}"/>
              </a:ext>
            </a:extLst>
          </p:cNvPr>
          <p:cNvCxnSpPr>
            <a:cxnSpLocks/>
          </p:cNvCxnSpPr>
          <p:nvPr/>
        </p:nvCxnSpPr>
        <p:spPr>
          <a:xfrm>
            <a:off x="0" y="834204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4" descr="Картинки по запросу охк">
            <a:extLst>
              <a:ext uri="{FF2B5EF4-FFF2-40B4-BE49-F238E27FC236}">
                <a16:creationId xmlns:a16="http://schemas.microsoft.com/office/drawing/2014/main" id="{058A07CC-03C9-4F6D-A5EB-2AF47A899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724" y="68964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82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 17"/>
          <p:cNvSpPr/>
          <p:nvPr/>
        </p:nvSpPr>
        <p:spPr>
          <a:xfrm>
            <a:off x="4442505" y="925037"/>
            <a:ext cx="5901381" cy="452562"/>
          </a:xfrm>
          <a:custGeom>
            <a:avLst/>
            <a:gdLst>
              <a:gd name="connsiteX0" fmla="*/ 0 w 3102496"/>
              <a:gd name="connsiteY0" fmla="*/ 66734 h 667341"/>
              <a:gd name="connsiteX1" fmla="*/ 66734 w 3102496"/>
              <a:gd name="connsiteY1" fmla="*/ 0 h 667341"/>
              <a:gd name="connsiteX2" fmla="*/ 3035762 w 3102496"/>
              <a:gd name="connsiteY2" fmla="*/ 0 h 667341"/>
              <a:gd name="connsiteX3" fmla="*/ 3102496 w 3102496"/>
              <a:gd name="connsiteY3" fmla="*/ 66734 h 667341"/>
              <a:gd name="connsiteX4" fmla="*/ 3102496 w 3102496"/>
              <a:gd name="connsiteY4" fmla="*/ 600607 h 667341"/>
              <a:gd name="connsiteX5" fmla="*/ 3035762 w 3102496"/>
              <a:gd name="connsiteY5" fmla="*/ 667341 h 667341"/>
              <a:gd name="connsiteX6" fmla="*/ 66734 w 3102496"/>
              <a:gd name="connsiteY6" fmla="*/ 667341 h 667341"/>
              <a:gd name="connsiteX7" fmla="*/ 0 w 3102496"/>
              <a:gd name="connsiteY7" fmla="*/ 600607 h 667341"/>
              <a:gd name="connsiteX8" fmla="*/ 0 w 3102496"/>
              <a:gd name="connsiteY8" fmla="*/ 66734 h 66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02496" h="667341">
                <a:moveTo>
                  <a:pt x="0" y="66734"/>
                </a:moveTo>
                <a:cubicBezTo>
                  <a:pt x="0" y="29878"/>
                  <a:pt x="29878" y="0"/>
                  <a:pt x="66734" y="0"/>
                </a:cubicBezTo>
                <a:lnTo>
                  <a:pt x="3035762" y="0"/>
                </a:lnTo>
                <a:cubicBezTo>
                  <a:pt x="3072618" y="0"/>
                  <a:pt x="3102496" y="29878"/>
                  <a:pt x="3102496" y="66734"/>
                </a:cubicBezTo>
                <a:lnTo>
                  <a:pt x="3102496" y="600607"/>
                </a:lnTo>
                <a:cubicBezTo>
                  <a:pt x="3102496" y="637463"/>
                  <a:pt x="3072618" y="667341"/>
                  <a:pt x="3035762" y="667341"/>
                </a:cubicBezTo>
                <a:lnTo>
                  <a:pt x="66734" y="667341"/>
                </a:lnTo>
                <a:cubicBezTo>
                  <a:pt x="29878" y="667341"/>
                  <a:pt x="0" y="637463"/>
                  <a:pt x="0" y="600607"/>
                </a:cubicBezTo>
                <a:lnTo>
                  <a:pt x="0" y="66734"/>
                </a:lnTo>
                <a:close/>
              </a:path>
            </a:pathLst>
          </a:custGeom>
          <a:solidFill>
            <a:srgbClr val="B0B0B0"/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98" tIns="29598" rIns="29598" bIns="29598" numCol="1" spcCol="1270" anchor="ctr" anchorCtr="0">
            <a:noAutofit/>
          </a:bodyPr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Производство продуктов</a:t>
            </a:r>
          </a:p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(Проекты МСБ)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10168017" y="1032376"/>
            <a:ext cx="51448" cy="178472"/>
          </a:xfrm>
          <a:custGeom>
            <a:avLst/>
            <a:gdLst>
              <a:gd name="connsiteX0" fmla="*/ 0 w 97329"/>
              <a:gd name="connsiteY0" fmla="*/ 66023 h 330116"/>
              <a:gd name="connsiteX1" fmla="*/ 48665 w 97329"/>
              <a:gd name="connsiteY1" fmla="*/ 66023 h 330116"/>
              <a:gd name="connsiteX2" fmla="*/ 48665 w 97329"/>
              <a:gd name="connsiteY2" fmla="*/ 0 h 330116"/>
              <a:gd name="connsiteX3" fmla="*/ 97329 w 97329"/>
              <a:gd name="connsiteY3" fmla="*/ 165058 h 330116"/>
              <a:gd name="connsiteX4" fmla="*/ 48665 w 97329"/>
              <a:gd name="connsiteY4" fmla="*/ 330116 h 330116"/>
              <a:gd name="connsiteX5" fmla="*/ 48665 w 97329"/>
              <a:gd name="connsiteY5" fmla="*/ 264093 h 330116"/>
              <a:gd name="connsiteX6" fmla="*/ 0 w 97329"/>
              <a:gd name="connsiteY6" fmla="*/ 264093 h 330116"/>
              <a:gd name="connsiteX7" fmla="*/ 0 w 97329"/>
              <a:gd name="connsiteY7" fmla="*/ 66023 h 33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329" h="330116">
                <a:moveTo>
                  <a:pt x="0" y="66023"/>
                </a:moveTo>
                <a:lnTo>
                  <a:pt x="48665" y="66023"/>
                </a:lnTo>
                <a:lnTo>
                  <a:pt x="48665" y="0"/>
                </a:lnTo>
                <a:lnTo>
                  <a:pt x="97329" y="165058"/>
                </a:lnTo>
                <a:lnTo>
                  <a:pt x="48665" y="330116"/>
                </a:lnTo>
                <a:lnTo>
                  <a:pt x="48665" y="264093"/>
                </a:lnTo>
                <a:lnTo>
                  <a:pt x="0" y="264093"/>
                </a:lnTo>
                <a:lnTo>
                  <a:pt x="0" y="66023"/>
                </a:lnTo>
                <a:close/>
              </a:path>
            </a:pathLst>
          </a:cu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0" tIns="29941" rIns="13242" bIns="29941" numCol="1" spcCol="1270" anchor="ctr" anchorCtr="0">
            <a:noAutofit/>
          </a:bodyPr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544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3" name="Скругленный прямоугольник 4"/>
          <p:cNvSpPr/>
          <p:nvPr/>
        </p:nvSpPr>
        <p:spPr>
          <a:xfrm>
            <a:off x="4517456" y="2019133"/>
            <a:ext cx="5751483" cy="462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Фильтровальные пластины, тросовые блоки, сани для снегоходов, приводные ремни, транспортные ленты, конструкционные детали для машин</a:t>
            </a:r>
          </a:p>
        </p:txBody>
      </p:sp>
      <p:sp>
        <p:nvSpPr>
          <p:cNvPr id="106" name="Скругленный прямоугольник 4"/>
          <p:cNvSpPr/>
          <p:nvPr/>
        </p:nvSpPr>
        <p:spPr>
          <a:xfrm>
            <a:off x="4517457" y="2516089"/>
            <a:ext cx="5751482" cy="4839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Протезы внутренних органов, бинты, бахилы, ортопедические изделия: вкладыши в корсеты, перчатки, головодержатели, салфетки и пр.</a:t>
            </a:r>
          </a:p>
        </p:txBody>
      </p:sp>
      <p:sp>
        <p:nvSpPr>
          <p:cNvPr id="109" name="Скругленный прямоугольник 4"/>
          <p:cNvSpPr/>
          <p:nvPr/>
        </p:nvSpPr>
        <p:spPr>
          <a:xfrm>
            <a:off x="4517457" y="3036706"/>
            <a:ext cx="5751482" cy="4819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Полиэтиленовые пакеты, упаковка, пищевая пленка, тазы, ведра, флаконы, коврики для автомобилей, маты для занятий борьбой и пр.</a:t>
            </a:r>
          </a:p>
        </p:txBody>
      </p:sp>
      <p:sp>
        <p:nvSpPr>
          <p:cNvPr id="112" name="Скругленный прямоугольник 4"/>
          <p:cNvSpPr/>
          <p:nvPr/>
        </p:nvSpPr>
        <p:spPr>
          <a:xfrm>
            <a:off x="4521204" y="3552151"/>
            <a:ext cx="5747734" cy="42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Сантехническая арматура, оросительные колонны, мастика, термоусадочные пленки вентиляционные установки и пр</a:t>
            </a:r>
            <a:r>
              <a:rPr lang="ru-RU" sz="10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117" name="Скругленный прямоугольник 4"/>
          <p:cNvSpPr/>
          <p:nvPr/>
        </p:nvSpPr>
        <p:spPr>
          <a:xfrm>
            <a:off x="4521084" y="4915244"/>
            <a:ext cx="5747853" cy="4262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Медицинские принадлежности: ингаляторы, разовые шприцы, лабораторная посуда, протезы, пипетки противоожоговые повязки, и пр.</a:t>
            </a:r>
          </a:p>
        </p:txBody>
      </p:sp>
      <p:sp>
        <p:nvSpPr>
          <p:cNvPr id="120" name="Скругленный прямоугольник 4"/>
          <p:cNvSpPr/>
          <p:nvPr/>
        </p:nvSpPr>
        <p:spPr>
          <a:xfrm>
            <a:off x="4517456" y="4425214"/>
            <a:ext cx="5751482" cy="4525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Шины, тросовые блоки, опорные втулки, септики, амортизаторы, блоки предохранителей, рулевые колеса, пропеллеры, лодки, вентиляторов и пр.</a:t>
            </a:r>
          </a:p>
        </p:txBody>
      </p:sp>
      <p:sp>
        <p:nvSpPr>
          <p:cNvPr id="123" name="Скругленный прямоугольник 4"/>
          <p:cNvSpPr/>
          <p:nvPr/>
        </p:nvSpPr>
        <p:spPr>
          <a:xfrm>
            <a:off x="4517456" y="5370947"/>
            <a:ext cx="5751481" cy="4381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Игрушки, каблуки для туфлей, щетки для автомобилей, фольга, ящики, одноразовая посуда, консервные банки, мусорные баки, резиновые сапоги</a:t>
            </a:r>
          </a:p>
        </p:txBody>
      </p:sp>
      <p:sp>
        <p:nvSpPr>
          <p:cNvPr id="126" name="Скругленный прямоугольник 4"/>
          <p:cNvSpPr/>
          <p:nvPr/>
        </p:nvSpPr>
        <p:spPr>
          <a:xfrm>
            <a:off x="4521204" y="5843098"/>
            <a:ext cx="5747733" cy="4087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 cap="rnd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Шнеки, трубы, фитинги, листы, вентили, насосы, бочки, канализационные трубы, георешетки, пленочные нити</a:t>
            </a:r>
          </a:p>
        </p:txBody>
      </p:sp>
      <p:sp>
        <p:nvSpPr>
          <p:cNvPr id="206" name="Скругленный прямоугольник 4"/>
          <p:cNvSpPr/>
          <p:nvPr/>
        </p:nvSpPr>
        <p:spPr>
          <a:xfrm>
            <a:off x="4517456" y="1473134"/>
            <a:ext cx="5751482" cy="505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68" tIns="3168" rIns="3168" bIns="3168" numCol="1" spcCol="1270" anchor="ctr" anchorCtr="0">
            <a:noAutofit/>
          </a:bodyPr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Полиэтиленовые пакеты, упаковка, пищевая пленка, БОПП пленка</a:t>
            </a:r>
          </a:p>
        </p:txBody>
      </p:sp>
      <p:sp>
        <p:nvSpPr>
          <p:cNvPr id="209" name="Скругленный прямоугольник 4"/>
          <p:cNvSpPr/>
          <p:nvPr/>
        </p:nvSpPr>
        <p:spPr>
          <a:xfrm>
            <a:off x="4517456" y="4009527"/>
            <a:ext cx="5751482" cy="3794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1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Автомобильные шины</a:t>
            </a:r>
          </a:p>
        </p:txBody>
      </p:sp>
      <p:sp>
        <p:nvSpPr>
          <p:cNvPr id="152" name="Прямоугольник 151"/>
          <p:cNvSpPr/>
          <p:nvPr/>
        </p:nvSpPr>
        <p:spPr>
          <a:xfrm>
            <a:off x="162428" y="280181"/>
            <a:ext cx="9452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dirty="0">
                <a:solidFill>
                  <a:prstClr val="white"/>
                </a:solidFill>
                <a:latin typeface="Century Gothic" panose="020B0502020202020204" pitchFamily="34" charset="0"/>
              </a:rPr>
              <a:t>Проекты органической химии</a:t>
            </a:r>
          </a:p>
        </p:txBody>
      </p:sp>
      <p:sp>
        <p:nvSpPr>
          <p:cNvPr id="166" name="Прямоугольник 165"/>
          <p:cNvSpPr/>
          <p:nvPr/>
        </p:nvSpPr>
        <p:spPr>
          <a:xfrm>
            <a:off x="294667" y="198903"/>
            <a:ext cx="114854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+mj-cs"/>
              </a:rPr>
              <a:t>КОНЕЧНАЯ ПРОДУКЦИЯ ОХК </a:t>
            </a:r>
            <a:r>
              <a:rPr lang="en-US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+mj-cs"/>
              </a:rPr>
              <a:t>&amp;</a:t>
            </a:r>
            <a:r>
              <a:rPr lang="en-US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+mj-cs"/>
              </a:rPr>
              <a:t> </a:t>
            </a:r>
            <a:r>
              <a:rPr lang="ru-RU" sz="24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+mj-ea"/>
                <a:cs typeface="+mj-cs"/>
              </a:rPr>
              <a:t>МСБ</a:t>
            </a:r>
            <a:endParaRPr lang="x-none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21" name="Полилиния 220"/>
          <p:cNvSpPr/>
          <p:nvPr/>
        </p:nvSpPr>
        <p:spPr>
          <a:xfrm>
            <a:off x="1889308" y="941924"/>
            <a:ext cx="1390752" cy="360788"/>
          </a:xfrm>
          <a:custGeom>
            <a:avLst/>
            <a:gdLst>
              <a:gd name="connsiteX0" fmla="*/ 0 w 2443088"/>
              <a:gd name="connsiteY0" fmla="*/ 66734 h 667341"/>
              <a:gd name="connsiteX1" fmla="*/ 66734 w 2443088"/>
              <a:gd name="connsiteY1" fmla="*/ 0 h 667341"/>
              <a:gd name="connsiteX2" fmla="*/ 2376354 w 2443088"/>
              <a:gd name="connsiteY2" fmla="*/ 0 h 667341"/>
              <a:gd name="connsiteX3" fmla="*/ 2443088 w 2443088"/>
              <a:gd name="connsiteY3" fmla="*/ 66734 h 667341"/>
              <a:gd name="connsiteX4" fmla="*/ 2443088 w 2443088"/>
              <a:gd name="connsiteY4" fmla="*/ 600607 h 667341"/>
              <a:gd name="connsiteX5" fmla="*/ 2376354 w 2443088"/>
              <a:gd name="connsiteY5" fmla="*/ 667341 h 667341"/>
              <a:gd name="connsiteX6" fmla="*/ 66734 w 2443088"/>
              <a:gd name="connsiteY6" fmla="*/ 667341 h 667341"/>
              <a:gd name="connsiteX7" fmla="*/ 0 w 2443088"/>
              <a:gd name="connsiteY7" fmla="*/ 600607 h 667341"/>
              <a:gd name="connsiteX8" fmla="*/ 0 w 2443088"/>
              <a:gd name="connsiteY8" fmla="*/ 66734 h 66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3088" h="667341">
                <a:moveTo>
                  <a:pt x="0" y="66734"/>
                </a:moveTo>
                <a:cubicBezTo>
                  <a:pt x="0" y="29878"/>
                  <a:pt x="29878" y="0"/>
                  <a:pt x="66734" y="0"/>
                </a:cubicBezTo>
                <a:lnTo>
                  <a:pt x="2376354" y="0"/>
                </a:lnTo>
                <a:cubicBezTo>
                  <a:pt x="2413210" y="0"/>
                  <a:pt x="2443088" y="29878"/>
                  <a:pt x="2443088" y="66734"/>
                </a:cubicBezTo>
                <a:lnTo>
                  <a:pt x="2443088" y="600607"/>
                </a:lnTo>
                <a:cubicBezTo>
                  <a:pt x="2443088" y="637463"/>
                  <a:pt x="2413210" y="667341"/>
                  <a:pt x="2376354" y="667341"/>
                </a:cubicBezTo>
                <a:lnTo>
                  <a:pt x="66734" y="667341"/>
                </a:lnTo>
                <a:cubicBezTo>
                  <a:pt x="29878" y="667341"/>
                  <a:pt x="0" y="637463"/>
                  <a:pt x="0" y="600607"/>
                </a:cubicBezTo>
                <a:lnTo>
                  <a:pt x="0" y="6673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9525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98" tIns="29598" rIns="29598" bIns="29598" numCol="1" spcCol="1270" anchor="ctr" anchorCtr="0">
            <a:noAutofit/>
          </a:bodyPr>
          <a:lstStyle/>
          <a:p>
            <a:pPr algn="ctr" defTabSz="24189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Область применения</a:t>
            </a:r>
          </a:p>
        </p:txBody>
      </p:sp>
      <p:sp>
        <p:nvSpPr>
          <p:cNvPr id="271" name="Скругленный прямоугольник 270"/>
          <p:cNvSpPr/>
          <p:nvPr/>
        </p:nvSpPr>
        <p:spPr>
          <a:xfrm>
            <a:off x="1892826" y="1620614"/>
            <a:ext cx="1317528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Медицина</a:t>
            </a:r>
          </a:p>
        </p:txBody>
      </p:sp>
      <p:sp>
        <p:nvSpPr>
          <p:cNvPr id="272" name="Скругленный прямоугольник 271"/>
          <p:cNvSpPr/>
          <p:nvPr/>
        </p:nvSpPr>
        <p:spPr>
          <a:xfrm>
            <a:off x="1892826" y="2223416"/>
            <a:ext cx="1317528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Строительство</a:t>
            </a:r>
          </a:p>
        </p:txBody>
      </p:sp>
      <p:sp>
        <p:nvSpPr>
          <p:cNvPr id="273" name="Скругленный прямоугольник 272"/>
          <p:cNvSpPr/>
          <p:nvPr/>
        </p:nvSpPr>
        <p:spPr>
          <a:xfrm>
            <a:off x="1889308" y="2768586"/>
            <a:ext cx="1319287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Машино-строение</a:t>
            </a:r>
          </a:p>
        </p:txBody>
      </p:sp>
      <p:sp>
        <p:nvSpPr>
          <p:cNvPr id="274" name="Скругленный прямоугольник 273"/>
          <p:cNvSpPr/>
          <p:nvPr/>
        </p:nvSpPr>
        <p:spPr>
          <a:xfrm>
            <a:off x="1898934" y="3301154"/>
            <a:ext cx="1317528" cy="56135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Упаковочные материалы, тары</a:t>
            </a:r>
          </a:p>
        </p:txBody>
      </p:sp>
      <p:sp>
        <p:nvSpPr>
          <p:cNvPr id="275" name="Скругленный прямоугольник 274"/>
          <p:cNvSpPr/>
          <p:nvPr/>
        </p:nvSpPr>
        <p:spPr>
          <a:xfrm>
            <a:off x="1891067" y="3953363"/>
            <a:ext cx="1317528" cy="56135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Товары народного потребления</a:t>
            </a:r>
          </a:p>
        </p:txBody>
      </p:sp>
      <p:sp>
        <p:nvSpPr>
          <p:cNvPr id="276" name="Скругленный прямоугольник 275"/>
          <p:cNvSpPr/>
          <p:nvPr/>
        </p:nvSpPr>
        <p:spPr>
          <a:xfrm>
            <a:off x="1891067" y="4641546"/>
            <a:ext cx="1317528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Мебель</a:t>
            </a:r>
          </a:p>
        </p:txBody>
      </p:sp>
      <p:sp>
        <p:nvSpPr>
          <p:cNvPr id="277" name="Скругленный прямоугольник 276"/>
          <p:cNvSpPr/>
          <p:nvPr/>
        </p:nvSpPr>
        <p:spPr>
          <a:xfrm>
            <a:off x="1892826" y="5165975"/>
            <a:ext cx="1317528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Текстиль</a:t>
            </a:r>
          </a:p>
        </p:txBody>
      </p:sp>
      <p:sp>
        <p:nvSpPr>
          <p:cNvPr id="278" name="Скругленный прямоугольник 277"/>
          <p:cNvSpPr/>
          <p:nvPr/>
        </p:nvSpPr>
        <p:spPr>
          <a:xfrm>
            <a:off x="1909574" y="5758935"/>
            <a:ext cx="1300780" cy="424841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r>
              <a:rPr lang="ru-RU" sz="1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Средства защиты</a:t>
            </a:r>
          </a:p>
        </p:txBody>
      </p:sp>
      <p:sp>
        <p:nvSpPr>
          <p:cNvPr id="279" name="Скругленный прямоугольник 278"/>
          <p:cNvSpPr/>
          <p:nvPr/>
        </p:nvSpPr>
        <p:spPr>
          <a:xfrm>
            <a:off x="1779067" y="1411699"/>
            <a:ext cx="1553539" cy="49455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801"/>
            <a:endParaRPr lang="ru-RU" sz="200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0" name="Прямая соединительная линия 279"/>
          <p:cNvCxnSpPr/>
          <p:nvPr/>
        </p:nvCxnSpPr>
        <p:spPr>
          <a:xfrm rot="5400000">
            <a:off x="947205" y="3881802"/>
            <a:ext cx="4977276" cy="0"/>
          </a:xfrm>
          <a:prstGeom prst="line">
            <a:avLst/>
          </a:prstGeom>
          <a:ln w="3492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Номер слайда 1">
            <a:extLst>
              <a:ext uri="{FF2B5EF4-FFF2-40B4-BE49-F238E27FC236}">
                <a16:creationId xmlns:a16="http://schemas.microsoft.com/office/drawing/2014/main" id="{71A0296F-1E14-42E8-825D-7DF0BD0E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9446" y="6393375"/>
            <a:ext cx="346553" cy="365125"/>
          </a:xfrm>
        </p:spPr>
        <p:txBody>
          <a:bodyPr/>
          <a:lstStyle/>
          <a:p>
            <a:fld id="{B31E4D67-FB5E-4E8D-86C5-26F448F62AB1}" type="slidenum">
              <a:rPr lang="ru-RU" smtClean="0"/>
              <a:t>9</a:t>
            </a:fld>
            <a:endParaRPr lang="ru-RU" dirty="0"/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2ECAFA96-8CED-4601-98B3-17DBC65D5AF4}"/>
              </a:ext>
            </a:extLst>
          </p:cNvPr>
          <p:cNvCxnSpPr>
            <a:cxnSpLocks/>
          </p:cNvCxnSpPr>
          <p:nvPr/>
        </p:nvCxnSpPr>
        <p:spPr>
          <a:xfrm>
            <a:off x="0" y="834204"/>
            <a:ext cx="11959593" cy="8132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4" descr="Картинки по запросу охк">
            <a:extLst>
              <a:ext uri="{FF2B5EF4-FFF2-40B4-BE49-F238E27FC236}">
                <a16:creationId xmlns:a16="http://schemas.microsoft.com/office/drawing/2014/main" id="{92D66D64-FFEB-4E56-8E6B-ED5F9FC3E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9724" y="68964"/>
            <a:ext cx="1073694" cy="558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9352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6WmsICdU.LEcLrVw9lV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
</file>

<file path=customXml/item2.xml>
</file>

<file path=customXml/itemProps1.xml><?xml version="1.0" encoding="utf-8"?>
<ds:datastoreItem xmlns:ds="http://schemas.openxmlformats.org/officeDocument/2006/customXml" ds:itemID="{D6BF6921-1084-4D21-A67E-4CE972EAD71A}">
  <ds:schemaRefs/>
</ds:datastoreItem>
</file>

<file path=customXml/itemProps2.xml><?xml version="1.0" encoding="utf-8"?>
<ds:datastoreItem xmlns:ds="http://schemas.openxmlformats.org/officeDocument/2006/customXml" ds:itemID="{A6D3AE4A-864C-44EC-9BF2-31F738164A3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13091</TotalTime>
  <Words>1267</Words>
  <Application>Microsoft Office PowerPoint</Application>
  <PresentationFormat>Широкоэкранный</PresentationFormat>
  <Paragraphs>391</Paragraphs>
  <Slides>12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Arvo</vt:lpstr>
      <vt:lpstr>Calibri</vt:lpstr>
      <vt:lpstr>Calibri Light</vt:lpstr>
      <vt:lpstr>Century Gothic</vt:lpstr>
      <vt:lpstr>PT Serif Pro Extended (Заголовки)</vt:lpstr>
      <vt:lpstr>Wingdings</vt:lpstr>
      <vt:lpstr>Тема Office</vt:lpstr>
      <vt:lpstr>Слайд think-cell</vt:lpstr>
      <vt:lpstr>Роль фонда Самрук Казына и портфельных компаний в развитии химической промышленности Казахстана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Talgat Omarbay</dc:creator>
  <cp:lastModifiedBy>Райхан Жоламбетова</cp:lastModifiedBy>
  <cp:revision>341</cp:revision>
  <cp:lastPrinted>2021-06-29T07:58:29Z</cp:lastPrinted>
  <dcterms:created xsi:type="dcterms:W3CDTF">2021-06-17T03:52:22Z</dcterms:created>
  <dcterms:modified xsi:type="dcterms:W3CDTF">2021-09-21T05:07:45Z</dcterms:modified>
</cp:coreProperties>
</file>