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1835" r:id="rId2"/>
    <p:sldId id="1839" r:id="rId3"/>
    <p:sldId id="1845" r:id="rId4"/>
    <p:sldId id="264" r:id="rId5"/>
    <p:sldId id="1840" r:id="rId6"/>
    <p:sldId id="1841" r:id="rId7"/>
    <p:sldId id="1842" r:id="rId8"/>
    <p:sldId id="1843" r:id="rId9"/>
    <p:sldId id="1844" r:id="rId10"/>
    <p:sldId id="1847" r:id="rId11"/>
    <p:sldId id="1846" r:id="rId12"/>
    <p:sldId id="1848" r:id="rId13"/>
  </p:sldIdLst>
  <p:sldSz cx="9144000" cy="6858000" type="screen4x3"/>
  <p:notesSz cx="6858000" cy="9947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E79"/>
    <a:srgbClr val="B25534"/>
    <a:srgbClr val="F9827F"/>
    <a:srgbClr val="E3C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2" d="100"/>
          <a:sy n="72" d="100"/>
        </p:scale>
        <p:origin x="10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280" cy="498634"/>
          </a:xfrm>
          <a:prstGeom prst="rect">
            <a:avLst/>
          </a:prstGeom>
        </p:spPr>
        <p:txBody>
          <a:bodyPr vert="horz" lIns="91742" tIns="45871" rIns="91742" bIns="45871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120" y="1"/>
            <a:ext cx="2972280" cy="498634"/>
          </a:xfrm>
          <a:prstGeom prst="rect">
            <a:avLst/>
          </a:prstGeom>
        </p:spPr>
        <p:txBody>
          <a:bodyPr vert="horz" lIns="91742" tIns="45871" rIns="91742" bIns="45871" rtlCol="0"/>
          <a:lstStyle>
            <a:lvl1pPr algn="r">
              <a:defRPr sz="1200"/>
            </a:lvl1pPr>
          </a:lstStyle>
          <a:p>
            <a:fld id="{E34AFC69-E0D0-45C8-B975-41F2D1A7AC29}" type="datetimeFigureOut">
              <a:rPr lang="ru-KZ" smtClean="0"/>
              <a:t>03/10/2021</a:t>
            </a:fld>
            <a:endParaRPr lang="ru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42" tIns="45871" rIns="91742" bIns="45871" rtlCol="0" anchor="ctr"/>
          <a:lstStyle/>
          <a:p>
            <a:endParaRPr lang="ru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6281" y="4787842"/>
            <a:ext cx="5485439" cy="3916025"/>
          </a:xfrm>
          <a:prstGeom prst="rect">
            <a:avLst/>
          </a:prstGeom>
        </p:spPr>
        <p:txBody>
          <a:bodyPr vert="horz" lIns="91742" tIns="45871" rIns="91742" bIns="4587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641"/>
            <a:ext cx="2972280" cy="498634"/>
          </a:xfrm>
          <a:prstGeom prst="rect">
            <a:avLst/>
          </a:prstGeom>
        </p:spPr>
        <p:txBody>
          <a:bodyPr vert="horz" lIns="91742" tIns="45871" rIns="91742" bIns="45871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120" y="9448641"/>
            <a:ext cx="2972280" cy="498634"/>
          </a:xfrm>
          <a:prstGeom prst="rect">
            <a:avLst/>
          </a:prstGeom>
        </p:spPr>
        <p:txBody>
          <a:bodyPr vert="horz" lIns="91742" tIns="45871" rIns="91742" bIns="45871" rtlCol="0" anchor="b"/>
          <a:lstStyle>
            <a:lvl1pPr algn="r">
              <a:defRPr sz="1200"/>
            </a:lvl1pPr>
          </a:lstStyle>
          <a:p>
            <a:fld id="{BC216339-0BA6-42C9-8D7B-3F3B10B10D5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76637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22D1-77D4-4877-96A8-2A018D3337EC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25E9F-22AF-4188-B8C9-430C324199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609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22D1-77D4-4877-96A8-2A018D3337EC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25E9F-22AF-4188-B8C9-430C324199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777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22D1-77D4-4877-96A8-2A018D3337EC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25E9F-22AF-4188-B8C9-430C324199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373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22D1-77D4-4877-96A8-2A018D3337EC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25E9F-22AF-4188-B8C9-430C324199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064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22D1-77D4-4877-96A8-2A018D3337EC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25E9F-22AF-4188-B8C9-430C324199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996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22D1-77D4-4877-96A8-2A018D3337EC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25E9F-22AF-4188-B8C9-430C324199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85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22D1-77D4-4877-96A8-2A018D3337EC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25E9F-22AF-4188-B8C9-430C324199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664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22D1-77D4-4877-96A8-2A018D3337EC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25E9F-22AF-4188-B8C9-430C324199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008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22D1-77D4-4877-96A8-2A018D3337EC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25E9F-22AF-4188-B8C9-430C324199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359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22D1-77D4-4877-96A8-2A018D3337EC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25E9F-22AF-4188-B8C9-430C324199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649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22D1-77D4-4877-96A8-2A018D3337EC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25E9F-22AF-4188-B8C9-430C324199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279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622D1-77D4-4877-96A8-2A018D3337EC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25E9F-22AF-4188-B8C9-430C324199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206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BADF9D8-36A3-4E8B-9C1C-DDB094151BAD}"/>
              </a:ext>
            </a:extLst>
          </p:cNvPr>
          <p:cNvSpPr/>
          <p:nvPr/>
        </p:nvSpPr>
        <p:spPr>
          <a:xfrm>
            <a:off x="0" y="-727"/>
            <a:ext cx="913271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36130E2-E1E1-437B-9AC4-D074F019B96F}"/>
              </a:ext>
            </a:extLst>
          </p:cNvPr>
          <p:cNvSpPr/>
          <p:nvPr/>
        </p:nvSpPr>
        <p:spPr>
          <a:xfrm>
            <a:off x="0" y="0"/>
            <a:ext cx="2976510" cy="685727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">
            <a:extLst>
              <a:ext uri="{FF2B5EF4-FFF2-40B4-BE49-F238E27FC236}">
                <a16:creationId xmlns:a16="http://schemas.microsoft.com/office/drawing/2014/main" id="{15226AF3-5853-40DD-BD0A-90169A1BD3E2}"/>
              </a:ext>
            </a:extLst>
          </p:cNvPr>
          <p:cNvSpPr txBox="1"/>
          <p:nvPr/>
        </p:nvSpPr>
        <p:spPr>
          <a:xfrm>
            <a:off x="3142682" y="2782757"/>
            <a:ext cx="3332644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>
              <a:defRPr sz="4000" b="0">
                <a:solidFill>
                  <a:srgbClr val="FFFFF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ru-RU" sz="20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Helvetica" panose="00000500000000000000" pitchFamily="50" charset="0"/>
                <a:ea typeface="Helvetica" panose="00000500000000000000" pitchFamily="50" charset="0"/>
                <a:cs typeface="Arial" panose="020B0604020202020204" pitchFamily="34" charset="0"/>
              </a:rPr>
              <a:t>ПРОМЫШЛЕННЫЙ ГРАНТ</a:t>
            </a:r>
          </a:p>
        </p:txBody>
      </p:sp>
      <p:sp>
        <p:nvSpPr>
          <p:cNvPr id="10" name="Подзаголовок">
            <a:extLst>
              <a:ext uri="{FF2B5EF4-FFF2-40B4-BE49-F238E27FC236}">
                <a16:creationId xmlns:a16="http://schemas.microsoft.com/office/drawing/2014/main" id="{58317EC3-7150-4815-9BA0-8B180284387B}"/>
              </a:ext>
            </a:extLst>
          </p:cNvPr>
          <p:cNvSpPr txBox="1"/>
          <p:nvPr/>
        </p:nvSpPr>
        <p:spPr>
          <a:xfrm>
            <a:off x="3139768" y="6449845"/>
            <a:ext cx="2170467" cy="287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>
              <a:defRPr sz="2500" b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ru-RU" sz="1400" b="1" dirty="0">
                <a:latin typeface="Helvetica" panose="00000500000000000000" pitchFamily="50" charset="0"/>
                <a:ea typeface="Helvetica" panose="00000500000000000000" pitchFamily="50" charset="0"/>
                <a:cs typeface="Arial" panose="020B0604020202020204" pitchFamily="34" charset="0"/>
              </a:rPr>
              <a:t>г. Нур-Султан, 2021 год</a:t>
            </a:r>
            <a:endParaRPr sz="1400" b="1" dirty="0">
              <a:latin typeface="Helvetica" panose="00000500000000000000" pitchFamily="50" charset="0"/>
              <a:ea typeface="Helvetica" panose="00000500000000000000" pitchFamily="50" charset="0"/>
              <a:cs typeface="Arial" panose="020B0604020202020204" pitchFamily="34" charset="0"/>
            </a:endParaRPr>
          </a:p>
        </p:txBody>
      </p:sp>
      <p:pic>
        <p:nvPicPr>
          <p:cNvPr id="11" name="Изображение" descr="Изображение">
            <a:extLst>
              <a:ext uri="{FF2B5EF4-FFF2-40B4-BE49-F238E27FC236}">
                <a16:creationId xmlns:a16="http://schemas.microsoft.com/office/drawing/2014/main" id="{44F61DAE-487A-48D3-B8D4-8EDE24B61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114" y="884857"/>
            <a:ext cx="2353579" cy="3435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Picture 32" descr="Картинки по запросу герб рк 2019">
            <a:extLst>
              <a:ext uri="{FF2B5EF4-FFF2-40B4-BE49-F238E27FC236}">
                <a16:creationId xmlns:a16="http://schemas.microsoft.com/office/drawing/2014/main" id="{B891644E-83F6-4DFC-B7D0-BF6DA12E2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114" y="105542"/>
            <a:ext cx="426403" cy="439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10A9441-C136-4F91-9A53-862C0595BA37}"/>
              </a:ext>
            </a:extLst>
          </p:cNvPr>
          <p:cNvSpPr txBox="1"/>
          <p:nvPr/>
        </p:nvSpPr>
        <p:spPr>
          <a:xfrm>
            <a:off x="3646194" y="131669"/>
            <a:ext cx="2898041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dirty="0">
                <a:solidFill>
                  <a:schemeClr val="bg1"/>
                </a:solidFill>
                <a:latin typeface="Helvetica" panose="00000500000000000000" pitchFamily="50" charset="0"/>
                <a:ea typeface="Helvetica" panose="00000500000000000000" pitchFamily="50" charset="0"/>
                <a:cs typeface="Arial" panose="020B0604020202020204" pitchFamily="34" charset="0"/>
              </a:rPr>
              <a:t>МИНИСТЕРСТВО</a:t>
            </a:r>
          </a:p>
          <a:p>
            <a:r>
              <a:rPr lang="ru-RU" sz="900" dirty="0">
                <a:solidFill>
                  <a:schemeClr val="bg1"/>
                </a:solidFill>
                <a:latin typeface="Helvetica" panose="00000500000000000000" pitchFamily="50" charset="0"/>
                <a:ea typeface="Helvetica" panose="00000500000000000000" pitchFamily="50" charset="0"/>
                <a:cs typeface="Arial" panose="020B0604020202020204" pitchFamily="34" charset="0"/>
              </a:rPr>
              <a:t>ИНДУСТРИИ И ИНФРАСТРУКТУРНОГО РАЗВИТИЯ РЕСПУБЛИКИ КАЗАХСТАН</a:t>
            </a:r>
          </a:p>
        </p:txBody>
      </p:sp>
      <p:sp>
        <p:nvSpPr>
          <p:cNvPr id="19" name="Заголовок">
            <a:extLst>
              <a:ext uri="{FF2B5EF4-FFF2-40B4-BE49-F238E27FC236}">
                <a16:creationId xmlns:a16="http://schemas.microsoft.com/office/drawing/2014/main" id="{30D95A9D-BD2A-48C5-A5B5-D6EF37EAC639}"/>
              </a:ext>
            </a:extLst>
          </p:cNvPr>
          <p:cNvSpPr txBox="1"/>
          <p:nvPr/>
        </p:nvSpPr>
        <p:spPr>
          <a:xfrm>
            <a:off x="3129933" y="3335632"/>
            <a:ext cx="4585861" cy="349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l">
              <a:defRPr sz="4000" b="0">
                <a:solidFill>
                  <a:srgbClr val="FFFFF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ru-RU" sz="18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Helvetica" panose="00000500000000000000" pitchFamily="50" charset="0"/>
                <a:ea typeface="Helvetica" panose="00000500000000000000" pitchFamily="50" charset="0"/>
                <a:cs typeface="Arial" panose="020B0604020202020204" pitchFamily="34" charset="0"/>
              </a:rPr>
              <a:t>КРИТЕРИИ ОТБОРА</a:t>
            </a:r>
          </a:p>
        </p:txBody>
      </p:sp>
      <p:pic>
        <p:nvPicPr>
          <p:cNvPr id="1026" name="Picture 2" descr="Покупаем промышленное оборудование правильно - Волга Ньюс">
            <a:extLst>
              <a:ext uri="{FF2B5EF4-FFF2-40B4-BE49-F238E27FC236}">
                <a16:creationId xmlns:a16="http://schemas.microsoft.com/office/drawing/2014/main" id="{76F8563F-1FF9-4CDE-B6B9-135AA6672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7" y="78730"/>
            <a:ext cx="2874019" cy="219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ромышленное оборудование для тяжелых условий эксплуатации">
            <a:extLst>
              <a:ext uri="{FF2B5EF4-FFF2-40B4-BE49-F238E27FC236}">
                <a16:creationId xmlns:a16="http://schemas.microsoft.com/office/drawing/2014/main" id="{15210B82-DD08-45BD-9D30-59D5A66C3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7" y="4493249"/>
            <a:ext cx="2870662" cy="2286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Оборудование в кредит без предоплаты и залога">
            <a:extLst>
              <a:ext uri="{FF2B5EF4-FFF2-40B4-BE49-F238E27FC236}">
                <a16:creationId xmlns:a16="http://schemas.microsoft.com/office/drawing/2014/main" id="{805D1867-97FB-4D0F-9F8B-0F6468FBB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3" y="2332162"/>
            <a:ext cx="2870663" cy="210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812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0884495-61D9-4785-8B24-16551D626ED7}"/>
              </a:ext>
            </a:extLst>
          </p:cNvPr>
          <p:cNvSpPr/>
          <p:nvPr/>
        </p:nvSpPr>
        <p:spPr>
          <a:xfrm>
            <a:off x="0" y="0"/>
            <a:ext cx="426720" cy="6858000"/>
          </a:xfrm>
          <a:prstGeom prst="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Изображение" descr="Изображение">
            <a:extLst>
              <a:ext uri="{FF2B5EF4-FFF2-40B4-BE49-F238E27FC236}">
                <a16:creationId xmlns:a16="http://schemas.microsoft.com/office/drawing/2014/main" id="{67C0B880-0335-4E0A-9F9B-8C6D1BA75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688577" y="1470896"/>
            <a:ext cx="1813100" cy="264675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3F57D7-3339-4962-8311-BC7DE951F1DD}"/>
              </a:ext>
            </a:extLst>
          </p:cNvPr>
          <p:cNvSpPr txBox="1"/>
          <p:nvPr/>
        </p:nvSpPr>
        <p:spPr>
          <a:xfrm>
            <a:off x="56906" y="639343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049B6E61-32A6-4E08-98E4-DD9879B5F116}"/>
              </a:ext>
            </a:extLst>
          </p:cNvPr>
          <p:cNvCxnSpPr>
            <a:cxnSpLocks/>
          </p:cNvCxnSpPr>
          <p:nvPr/>
        </p:nvCxnSpPr>
        <p:spPr>
          <a:xfrm>
            <a:off x="0" y="593242"/>
            <a:ext cx="890016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3B4F8BFF-B0D6-4EF5-B108-F6406D95851E}"/>
              </a:ext>
            </a:extLst>
          </p:cNvPr>
          <p:cNvSpPr txBox="1">
            <a:spLocks/>
          </p:cNvSpPr>
          <p:nvPr/>
        </p:nvSpPr>
        <p:spPr bwMode="auto">
          <a:xfrm>
            <a:off x="426720" y="18015"/>
            <a:ext cx="840723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b="1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ВСТРЕЧНЫЕ ОБЯЗАТЕЛЬСТВА </a:t>
            </a:r>
            <a:r>
              <a:rPr lang="ru-RU" altLang="ru-RU" sz="1400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(период </a:t>
            </a:r>
            <a:r>
              <a:rPr lang="ru-RU" altLang="ru-RU" sz="1400" dirty="0" err="1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постгрантового</a:t>
            </a:r>
            <a:r>
              <a:rPr lang="ru-RU" altLang="ru-RU" sz="1400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 мониторинга – 2 года)</a:t>
            </a:r>
            <a:endParaRPr lang="ru-RU" altLang="ru-RU" dirty="0">
              <a:solidFill>
                <a:srgbClr val="1F4E79"/>
              </a:solidFill>
              <a:latin typeface="Helvetica" panose="00000500000000000000" pitchFamily="50" charset="0"/>
              <a:ea typeface="Helvetica" panose="00000500000000000000" pitchFamily="50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5E78DF-115E-4664-BC72-CAB2D897D60A}"/>
              </a:ext>
            </a:extLst>
          </p:cNvPr>
          <p:cNvSpPr txBox="1"/>
          <p:nvPr/>
        </p:nvSpPr>
        <p:spPr>
          <a:xfrm>
            <a:off x="475776" y="3575499"/>
            <a:ext cx="4243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НЕЦЕЛЕВОЕ</a:t>
            </a:r>
          </a:p>
          <a:p>
            <a:pPr algn="ctr"/>
            <a:r>
              <a:rPr lang="ru-RU" sz="1400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 ИСПОЛЬЗОВАНИЕ СРЕДСТВ ГРАНТА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128D452-1ADC-428B-87A1-806B61CC0833}"/>
              </a:ext>
            </a:extLst>
          </p:cNvPr>
          <p:cNvSpPr txBox="1"/>
          <p:nvPr/>
        </p:nvSpPr>
        <p:spPr>
          <a:xfrm>
            <a:off x="575442" y="4353053"/>
            <a:ext cx="4043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НЕВЫПОЛНЕНИЕ</a:t>
            </a:r>
            <a:r>
              <a:rPr lang="ru-RU" sz="1400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 </a:t>
            </a:r>
            <a:endParaRPr lang="en-US" sz="1400" dirty="0">
              <a:solidFill>
                <a:srgbClr val="1F4E79"/>
              </a:solidFill>
              <a:latin typeface="Helvetica" panose="00000500000000000000" pitchFamily="50" charset="0"/>
              <a:ea typeface="Helvetica" panose="00000500000000000000" pitchFamily="50" charset="0"/>
            </a:endParaRPr>
          </a:p>
          <a:p>
            <a:pPr algn="ctr"/>
            <a:r>
              <a:rPr lang="ru-RU" sz="1400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ВСТРЕЧНЫХ ОБЯЗАТЕЛЬСТВ</a:t>
            </a:r>
          </a:p>
          <a:p>
            <a:pPr algn="ctr"/>
            <a:r>
              <a:rPr lang="ru-RU" sz="1200" i="1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(подлежат возврату с учетом достигнутого уровня исполнения встречных обязательств и базовой ставки финансирования)</a:t>
            </a:r>
            <a:endParaRPr lang="ru-RU" sz="1000" i="1" dirty="0">
              <a:solidFill>
                <a:srgbClr val="1F4E79"/>
              </a:solidFill>
              <a:latin typeface="Helvetica" panose="00000500000000000000" pitchFamily="50" charset="0"/>
              <a:ea typeface="Helvetica" panose="00000500000000000000" pitchFamily="50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183DF47-9E25-4212-959E-7D5FE8679262}"/>
              </a:ext>
            </a:extLst>
          </p:cNvPr>
          <p:cNvSpPr txBox="1"/>
          <p:nvPr/>
        </p:nvSpPr>
        <p:spPr>
          <a:xfrm>
            <a:off x="6114545" y="4084673"/>
            <a:ext cx="2259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B25534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ВОЗВРАТ</a:t>
            </a:r>
            <a:endParaRPr lang="ru-RU" sz="2400" dirty="0">
              <a:solidFill>
                <a:srgbClr val="B25534"/>
              </a:solidFill>
              <a:latin typeface="Helvetica" panose="00000500000000000000" pitchFamily="50" charset="0"/>
              <a:ea typeface="Helvetica" panose="00000500000000000000" pitchFamily="50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D0DDE6D-17BD-4E17-B3D2-44CFC7BBB612}"/>
              </a:ext>
            </a:extLst>
          </p:cNvPr>
          <p:cNvSpPr txBox="1"/>
          <p:nvPr/>
        </p:nvSpPr>
        <p:spPr>
          <a:xfrm>
            <a:off x="435946" y="878708"/>
            <a:ext cx="6104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ПОВЫШЕНИЕ </a:t>
            </a:r>
            <a:r>
              <a:rPr lang="ru-RU" sz="1400" dirty="0">
                <a:solidFill>
                  <a:srgbClr val="B25534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ПРОИЗВОДИТЕЛЬНОСТИ</a:t>
            </a:r>
            <a:r>
              <a:rPr lang="ru-RU" sz="1400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 ТРУДА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9D8D4E5-90A8-4F52-99FD-47943CE63344}"/>
              </a:ext>
            </a:extLst>
          </p:cNvPr>
          <p:cNvSpPr txBox="1"/>
          <p:nvPr/>
        </p:nvSpPr>
        <p:spPr>
          <a:xfrm>
            <a:off x="435946" y="1415800"/>
            <a:ext cx="7170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УВЕЛИЧЕНИЕ</a:t>
            </a:r>
            <a:r>
              <a:rPr lang="en-US" sz="1400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 </a:t>
            </a:r>
            <a:r>
              <a:rPr lang="ru-RU" sz="1400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ОБЪЕМА </a:t>
            </a:r>
            <a:r>
              <a:rPr lang="ru-RU" sz="1400" dirty="0">
                <a:solidFill>
                  <a:srgbClr val="B25534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ПРОИЗВОДСТВА</a:t>
            </a:r>
            <a:r>
              <a:rPr lang="ru-RU" sz="1400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 ПРЕДПРИЯТИЯ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2829644-1D7E-4D82-B4B9-255F3B370317}"/>
              </a:ext>
            </a:extLst>
          </p:cNvPr>
          <p:cNvSpPr txBox="1"/>
          <p:nvPr/>
        </p:nvSpPr>
        <p:spPr>
          <a:xfrm>
            <a:off x="426720" y="1974456"/>
            <a:ext cx="6118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ПОВЫШЕНИЕ ОБЪЕМОВ </a:t>
            </a:r>
            <a:r>
              <a:rPr lang="ru-RU" sz="1400" dirty="0">
                <a:solidFill>
                  <a:srgbClr val="B25534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ЭКСПОРТА</a:t>
            </a:r>
            <a:r>
              <a:rPr lang="ru-RU" sz="1400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 ПРОДУКЦИИ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23CA772-C74E-44C4-BEF3-8C9EFF1ECF94}"/>
              </a:ext>
            </a:extLst>
          </p:cNvPr>
          <p:cNvSpPr txBox="1"/>
          <p:nvPr/>
        </p:nvSpPr>
        <p:spPr>
          <a:xfrm>
            <a:off x="426720" y="2475374"/>
            <a:ext cx="63013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УВЕЛИЧЕНИЕ </a:t>
            </a:r>
            <a:r>
              <a:rPr lang="ru-RU" sz="1400" dirty="0">
                <a:solidFill>
                  <a:srgbClr val="B25534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НАЛОГОВЫХ</a:t>
            </a:r>
            <a:r>
              <a:rPr lang="ru-RU" sz="1400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  ПОСТУПЛЕНИЙ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A5A3484-A870-4F6E-AEEF-0AC22BBD09B1}"/>
              </a:ext>
            </a:extLst>
          </p:cNvPr>
          <p:cNvSpPr txBox="1"/>
          <p:nvPr/>
        </p:nvSpPr>
        <p:spPr>
          <a:xfrm>
            <a:off x="5966124" y="850528"/>
            <a:ext cx="2555994" cy="2034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600" b="1" dirty="0">
                <a:solidFill>
                  <a:srgbClr val="FF0000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?</a:t>
            </a:r>
            <a:r>
              <a:rPr lang="ru-RU" sz="9600" b="1" dirty="0">
                <a:solidFill>
                  <a:srgbClr val="FF0000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%</a:t>
            </a:r>
          </a:p>
        </p:txBody>
      </p:sp>
      <p:sp>
        <p:nvSpPr>
          <p:cNvPr id="5" name="Стрелка: шеврон 4">
            <a:extLst>
              <a:ext uri="{FF2B5EF4-FFF2-40B4-BE49-F238E27FC236}">
                <a16:creationId xmlns:a16="http://schemas.microsoft.com/office/drawing/2014/main" id="{07137B13-FBE8-4585-BF62-1E199E787033}"/>
              </a:ext>
            </a:extLst>
          </p:cNvPr>
          <p:cNvSpPr/>
          <p:nvPr/>
        </p:nvSpPr>
        <p:spPr>
          <a:xfrm>
            <a:off x="5308847" y="3831965"/>
            <a:ext cx="346229" cy="943336"/>
          </a:xfrm>
          <a:prstGeom prst="chevron">
            <a:avLst/>
          </a:prstGeom>
          <a:solidFill>
            <a:srgbClr val="FF0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11563D2-9C24-481A-9046-3E7E5CFB6B72}"/>
              </a:ext>
            </a:extLst>
          </p:cNvPr>
          <p:cNvSpPr txBox="1"/>
          <p:nvPr/>
        </p:nvSpPr>
        <p:spPr>
          <a:xfrm>
            <a:off x="436476" y="2987096"/>
            <a:ext cx="63013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УВЕЛИЧЕНИЕ КОЛ-ВА</a:t>
            </a:r>
            <a:r>
              <a:rPr lang="ru-RU" sz="1400" dirty="0">
                <a:solidFill>
                  <a:srgbClr val="B25534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 РАБОЧИХ </a:t>
            </a:r>
            <a:r>
              <a:rPr lang="ru-RU" sz="1400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МЕСТ</a:t>
            </a:r>
          </a:p>
        </p:txBody>
      </p:sp>
    </p:spTree>
    <p:extLst>
      <p:ext uri="{BB962C8B-B14F-4D97-AF65-F5344CB8AC3E}">
        <p14:creationId xmlns:p14="http://schemas.microsoft.com/office/powerpoint/2010/main" val="2261424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37" grpId="0"/>
      <p:bldP spid="42" grpId="0"/>
      <p:bldP spid="19" grpId="0"/>
      <p:bldP spid="21" grpId="0"/>
      <p:bldP spid="23" grpId="0"/>
      <p:bldP spid="25" grpId="0"/>
      <p:bldP spid="4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0884495-61D9-4785-8B24-16551D626ED7}"/>
              </a:ext>
            </a:extLst>
          </p:cNvPr>
          <p:cNvSpPr/>
          <p:nvPr/>
        </p:nvSpPr>
        <p:spPr>
          <a:xfrm>
            <a:off x="0" y="0"/>
            <a:ext cx="426720" cy="6858000"/>
          </a:xfrm>
          <a:prstGeom prst="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Изображение" descr="Изображение">
            <a:extLst>
              <a:ext uri="{FF2B5EF4-FFF2-40B4-BE49-F238E27FC236}">
                <a16:creationId xmlns:a16="http://schemas.microsoft.com/office/drawing/2014/main" id="{67C0B880-0335-4E0A-9F9B-8C6D1BA75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688577" y="1470896"/>
            <a:ext cx="1813100" cy="264675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3F57D7-3339-4962-8311-BC7DE951F1DD}"/>
              </a:ext>
            </a:extLst>
          </p:cNvPr>
          <p:cNvSpPr txBox="1"/>
          <p:nvPr/>
        </p:nvSpPr>
        <p:spPr>
          <a:xfrm>
            <a:off x="56906" y="639343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049B6E61-32A6-4E08-98E4-DD9879B5F116}"/>
              </a:ext>
            </a:extLst>
          </p:cNvPr>
          <p:cNvCxnSpPr>
            <a:cxnSpLocks/>
          </p:cNvCxnSpPr>
          <p:nvPr/>
        </p:nvCxnSpPr>
        <p:spPr>
          <a:xfrm>
            <a:off x="0" y="593242"/>
            <a:ext cx="890016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3B4F8BFF-B0D6-4EF5-B108-F6406D95851E}"/>
              </a:ext>
            </a:extLst>
          </p:cNvPr>
          <p:cNvSpPr txBox="1">
            <a:spLocks/>
          </p:cNvSpPr>
          <p:nvPr/>
        </p:nvSpPr>
        <p:spPr bwMode="auto">
          <a:xfrm>
            <a:off x="426720" y="16446"/>
            <a:ext cx="840723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b="1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Вопросы.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1262F1E-CF54-4415-9BD7-711D31A862D8}"/>
              </a:ext>
            </a:extLst>
          </p:cNvPr>
          <p:cNvSpPr txBox="1"/>
          <p:nvPr/>
        </p:nvSpPr>
        <p:spPr>
          <a:xfrm>
            <a:off x="459822" y="954180"/>
            <a:ext cx="8407235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000" b="1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Что считаете необходимым вашему предприятию в рамках модернизации производства кроме приобретения нового оборудования (какие еще виды затрат хотели бы видеть в ПГ) ?</a:t>
            </a:r>
          </a:p>
          <a:p>
            <a:pPr algn="just"/>
            <a:endParaRPr lang="ru-RU" sz="1100" b="1" dirty="0">
              <a:solidFill>
                <a:srgbClr val="1F4E79"/>
              </a:solidFill>
              <a:latin typeface="Helvetica" panose="00000500000000000000" pitchFamily="50" charset="0"/>
              <a:ea typeface="Helvetica" panose="00000500000000000000" pitchFamily="50" charset="0"/>
            </a:endParaRPr>
          </a:p>
          <a:p>
            <a:pPr algn="just"/>
            <a:endParaRPr lang="ru-RU" sz="1100" b="1" dirty="0">
              <a:solidFill>
                <a:srgbClr val="1F4E79"/>
              </a:solidFill>
              <a:latin typeface="Helvetica" panose="00000500000000000000" pitchFamily="50" charset="0"/>
              <a:ea typeface="Helvetica" panose="00000500000000000000" pitchFamily="50" charset="0"/>
            </a:endParaRPr>
          </a:p>
          <a:p>
            <a:pPr algn="just"/>
            <a:r>
              <a:rPr lang="ru-RU" sz="2000" b="1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2. Какие критерии оценки действующих предприятий для предоставления промышленного гранта вы считаете наиболее справедливыми?</a:t>
            </a:r>
          </a:p>
          <a:p>
            <a:pPr marL="342900" indent="-342900" algn="just">
              <a:buAutoNum type="arabicPeriod" startAt="4"/>
            </a:pPr>
            <a:endParaRPr lang="ru-RU" sz="1100" b="1" dirty="0">
              <a:solidFill>
                <a:srgbClr val="1F4E79"/>
              </a:solidFill>
              <a:latin typeface="Helvetica" panose="00000500000000000000" pitchFamily="50" charset="0"/>
              <a:ea typeface="Helvetica" panose="00000500000000000000" pitchFamily="50" charset="0"/>
            </a:endParaRPr>
          </a:p>
          <a:p>
            <a:pPr algn="just"/>
            <a:r>
              <a:rPr lang="ru-RU" sz="2000" b="1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3. Какой вид оценки  претендентов считаете наиболее справедливым:</a:t>
            </a:r>
          </a:p>
          <a:p>
            <a:pPr algn="just"/>
            <a:r>
              <a:rPr lang="ru-RU" sz="2000" b="1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 - бальная система оценок; </a:t>
            </a:r>
          </a:p>
          <a:p>
            <a:pPr algn="just"/>
            <a:r>
              <a:rPr lang="ru-RU" sz="2000" b="1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 - экспертная система.</a:t>
            </a:r>
          </a:p>
          <a:p>
            <a:pPr algn="just"/>
            <a:endParaRPr lang="ru-RU" sz="2000" b="1" dirty="0">
              <a:solidFill>
                <a:srgbClr val="1F4E79"/>
              </a:solidFill>
              <a:latin typeface="Helvetica" panose="00000500000000000000" pitchFamily="50" charset="0"/>
              <a:ea typeface="Helvetica" panose="00000500000000000000" pitchFamily="50" charset="0"/>
            </a:endParaRPr>
          </a:p>
          <a:p>
            <a:pPr algn="just"/>
            <a:r>
              <a:rPr lang="ru-RU" sz="2000" b="1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4. Какие размеры показателей встречных обязательств по вашему мнению будут наиболее  реальными и эффективными как для Вашего предприятия, так и для экономики?</a:t>
            </a:r>
            <a:endParaRPr lang="ru-RU" sz="1100" b="1" dirty="0">
              <a:solidFill>
                <a:srgbClr val="1F4E79"/>
              </a:solidFill>
              <a:latin typeface="Helvetica" panose="00000500000000000000" pitchFamily="50" charset="0"/>
              <a:ea typeface="Helvetica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9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0884495-61D9-4785-8B24-16551D626ED7}"/>
              </a:ext>
            </a:extLst>
          </p:cNvPr>
          <p:cNvSpPr/>
          <p:nvPr/>
        </p:nvSpPr>
        <p:spPr>
          <a:xfrm>
            <a:off x="0" y="0"/>
            <a:ext cx="426720" cy="6858000"/>
          </a:xfrm>
          <a:prstGeom prst="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Изображение" descr="Изображение">
            <a:extLst>
              <a:ext uri="{FF2B5EF4-FFF2-40B4-BE49-F238E27FC236}">
                <a16:creationId xmlns:a16="http://schemas.microsoft.com/office/drawing/2014/main" id="{67C0B880-0335-4E0A-9F9B-8C6D1BA75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688577" y="1470896"/>
            <a:ext cx="1813100" cy="264675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3F57D7-3339-4962-8311-BC7DE951F1DD}"/>
              </a:ext>
            </a:extLst>
          </p:cNvPr>
          <p:cNvSpPr txBox="1"/>
          <p:nvPr/>
        </p:nvSpPr>
        <p:spPr>
          <a:xfrm>
            <a:off x="56906" y="6393430"/>
            <a:ext cx="4558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049B6E61-32A6-4E08-98E4-DD9879B5F116}"/>
              </a:ext>
            </a:extLst>
          </p:cNvPr>
          <p:cNvCxnSpPr>
            <a:cxnSpLocks/>
          </p:cNvCxnSpPr>
          <p:nvPr/>
        </p:nvCxnSpPr>
        <p:spPr>
          <a:xfrm>
            <a:off x="0" y="593242"/>
            <a:ext cx="890016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1262F1E-CF54-4415-9BD7-711D31A862D8}"/>
              </a:ext>
            </a:extLst>
          </p:cNvPr>
          <p:cNvSpPr txBox="1"/>
          <p:nvPr/>
        </p:nvSpPr>
        <p:spPr>
          <a:xfrm>
            <a:off x="459822" y="3263956"/>
            <a:ext cx="8407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Благодарим за внимание! </a:t>
            </a:r>
            <a:endParaRPr lang="ru-RU" sz="3600" b="1" dirty="0">
              <a:solidFill>
                <a:srgbClr val="B25534"/>
              </a:solidFill>
              <a:latin typeface="Helvetica" panose="00000500000000000000" pitchFamily="50" charset="0"/>
              <a:ea typeface="Helvetica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99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Прямоугольник: скругленные углы 71">
            <a:extLst>
              <a:ext uri="{FF2B5EF4-FFF2-40B4-BE49-F238E27FC236}">
                <a16:creationId xmlns:a16="http://schemas.microsoft.com/office/drawing/2014/main" id="{413AA398-4980-4FB9-8273-C901B6AFA104}"/>
              </a:ext>
            </a:extLst>
          </p:cNvPr>
          <p:cNvSpPr/>
          <p:nvPr/>
        </p:nvSpPr>
        <p:spPr>
          <a:xfrm>
            <a:off x="506014" y="5675032"/>
            <a:ext cx="2956275" cy="83316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b="1" dirty="0"/>
          </a:p>
        </p:txBody>
      </p:sp>
      <p:sp>
        <p:nvSpPr>
          <p:cNvPr id="64" name="Прямоугольник: скругленные углы 63">
            <a:extLst>
              <a:ext uri="{FF2B5EF4-FFF2-40B4-BE49-F238E27FC236}">
                <a16:creationId xmlns:a16="http://schemas.microsoft.com/office/drawing/2014/main" id="{CADD119D-B8CD-463F-879A-C88C2B13035C}"/>
              </a:ext>
            </a:extLst>
          </p:cNvPr>
          <p:cNvSpPr/>
          <p:nvPr/>
        </p:nvSpPr>
        <p:spPr>
          <a:xfrm>
            <a:off x="506015" y="4471260"/>
            <a:ext cx="2956275" cy="83316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b="1" dirty="0"/>
          </a:p>
        </p:txBody>
      </p:sp>
      <p:sp>
        <p:nvSpPr>
          <p:cNvPr id="62" name="Прямоугольник: скругленные углы 61">
            <a:extLst>
              <a:ext uri="{FF2B5EF4-FFF2-40B4-BE49-F238E27FC236}">
                <a16:creationId xmlns:a16="http://schemas.microsoft.com/office/drawing/2014/main" id="{6624C3B7-D1B7-4CF0-9C29-6E67A28DD969}"/>
              </a:ext>
            </a:extLst>
          </p:cNvPr>
          <p:cNvSpPr/>
          <p:nvPr/>
        </p:nvSpPr>
        <p:spPr>
          <a:xfrm>
            <a:off x="506016" y="3419531"/>
            <a:ext cx="2956275" cy="83316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b="1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61187E5A-03AE-43EE-A81B-9049EE80824B}"/>
              </a:ext>
            </a:extLst>
          </p:cNvPr>
          <p:cNvSpPr/>
          <p:nvPr/>
        </p:nvSpPr>
        <p:spPr>
          <a:xfrm>
            <a:off x="506016" y="2422600"/>
            <a:ext cx="2956275" cy="83316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3" name="Заголовок 1">
            <a:extLst>
              <a:ext uri="{FF2B5EF4-FFF2-40B4-BE49-F238E27FC236}">
                <a16:creationId xmlns:a16="http://schemas.microsoft.com/office/drawing/2014/main" id="{C928E0A7-2AC6-4A04-AE26-D048D822E41A}"/>
              </a:ext>
            </a:extLst>
          </p:cNvPr>
          <p:cNvSpPr txBox="1">
            <a:spLocks/>
          </p:cNvSpPr>
          <p:nvPr/>
        </p:nvSpPr>
        <p:spPr bwMode="auto">
          <a:xfrm>
            <a:off x="595657" y="2443966"/>
            <a:ext cx="2801793" cy="68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ru-RU" altLang="ru-RU" sz="1400" b="1" dirty="0">
                <a:solidFill>
                  <a:srgbClr val="B25534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ЦЕЛЬ </a:t>
            </a:r>
          </a:p>
          <a:p>
            <a:pPr algn="ctr" eaLnBrk="1" hangingPunct="1">
              <a:lnSpc>
                <a:spcPct val="150000"/>
              </a:lnSpc>
            </a:pPr>
            <a:r>
              <a:rPr lang="ru-RU" altLang="ru-RU" sz="1400" b="1" dirty="0">
                <a:solidFill>
                  <a:srgbClr val="B25534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ПРОМЫШЛЕННОГО ГРАНТА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0884495-61D9-4785-8B24-16551D626ED7}"/>
              </a:ext>
            </a:extLst>
          </p:cNvPr>
          <p:cNvSpPr/>
          <p:nvPr/>
        </p:nvSpPr>
        <p:spPr>
          <a:xfrm>
            <a:off x="0" y="0"/>
            <a:ext cx="426720" cy="6858000"/>
          </a:xfrm>
          <a:prstGeom prst="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Изображение" descr="Изображение">
            <a:extLst>
              <a:ext uri="{FF2B5EF4-FFF2-40B4-BE49-F238E27FC236}">
                <a16:creationId xmlns:a16="http://schemas.microsoft.com/office/drawing/2014/main" id="{67C0B880-0335-4E0A-9F9B-8C6D1BA75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688577" y="1470896"/>
            <a:ext cx="1813100" cy="264675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3F57D7-3339-4962-8311-BC7DE951F1DD}"/>
              </a:ext>
            </a:extLst>
          </p:cNvPr>
          <p:cNvSpPr txBox="1"/>
          <p:nvPr/>
        </p:nvSpPr>
        <p:spPr>
          <a:xfrm>
            <a:off x="56906" y="639343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049B6E61-32A6-4E08-98E4-DD9879B5F116}"/>
              </a:ext>
            </a:extLst>
          </p:cNvPr>
          <p:cNvCxnSpPr>
            <a:cxnSpLocks/>
          </p:cNvCxnSpPr>
          <p:nvPr/>
        </p:nvCxnSpPr>
        <p:spPr>
          <a:xfrm>
            <a:off x="0" y="593242"/>
            <a:ext cx="890016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3B4F8BFF-B0D6-4EF5-B108-F6406D95851E}"/>
              </a:ext>
            </a:extLst>
          </p:cNvPr>
          <p:cNvSpPr txBox="1">
            <a:spLocks/>
          </p:cNvSpPr>
          <p:nvPr/>
        </p:nvSpPr>
        <p:spPr bwMode="auto">
          <a:xfrm>
            <a:off x="368382" y="7751"/>
            <a:ext cx="840723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b="1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На что представляется промышленный грант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DE89A26A-A35F-4CEB-8E18-C0AA05617C47}"/>
              </a:ext>
            </a:extLst>
          </p:cNvPr>
          <p:cNvSpPr txBox="1">
            <a:spLocks/>
          </p:cNvSpPr>
          <p:nvPr/>
        </p:nvSpPr>
        <p:spPr bwMode="auto">
          <a:xfrm>
            <a:off x="384240" y="650493"/>
            <a:ext cx="340652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endParaRPr lang="ru-RU" altLang="ru-RU" sz="1400" dirty="0">
              <a:solidFill>
                <a:srgbClr val="1F4E79"/>
              </a:solidFill>
              <a:latin typeface="Arial" panose="020B0604020202020204" pitchFamily="34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8410FD92-CCAB-403D-9AEC-581022714B2F}"/>
              </a:ext>
            </a:extLst>
          </p:cNvPr>
          <p:cNvSpPr txBox="1">
            <a:spLocks/>
          </p:cNvSpPr>
          <p:nvPr/>
        </p:nvSpPr>
        <p:spPr bwMode="auto">
          <a:xfrm>
            <a:off x="388705" y="436830"/>
            <a:ext cx="8464214" cy="1932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ru-RU" altLang="ru-RU" sz="1400" b="1" dirty="0">
                <a:solidFill>
                  <a:srgbClr val="B25534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ПРОМЫШЛЕННЫЙ ГРАНТ - </a:t>
            </a:r>
            <a:r>
              <a:rPr lang="ru-RU" altLang="ru-RU" sz="1400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предоставляются субъектам промышленно-инновационной деятельности для модернизации производств и создания новых производств на предприятиях обрабатывающей отрасли путем </a:t>
            </a:r>
            <a:r>
              <a:rPr lang="ru-RU" altLang="ru-RU" sz="1400" dirty="0" err="1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софинансирования</a:t>
            </a:r>
            <a:r>
              <a:rPr lang="ru-RU" altLang="ru-RU" sz="1400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 с условиями исполнения встречных обязательств для реализации промышленных - инновационных проектов, направленных на выпуск конкурентоспособной продукции с высокой добавленной стоимостью, в том числе новой.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BB0E827-4ABD-45AC-9DD5-CE23E7BEDC0E}"/>
              </a:ext>
            </a:extLst>
          </p:cNvPr>
          <p:cNvSpPr txBox="1"/>
          <p:nvPr/>
        </p:nvSpPr>
        <p:spPr>
          <a:xfrm>
            <a:off x="3790982" y="2440749"/>
            <a:ext cx="500235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00" b="1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модернизация  действующих предприятий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A17AE47-9BCD-41DA-ADC8-75CAC8FDF275}"/>
              </a:ext>
            </a:extLst>
          </p:cNvPr>
          <p:cNvSpPr txBox="1"/>
          <p:nvPr/>
        </p:nvSpPr>
        <p:spPr>
          <a:xfrm>
            <a:off x="3790765" y="2839183"/>
            <a:ext cx="506215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300" b="1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создание новых </a:t>
            </a:r>
            <a:r>
              <a:rPr lang="en-US" sz="1300" b="1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 </a:t>
            </a:r>
            <a:r>
              <a:rPr lang="ru-RU" sz="1300" b="1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производств на действующих предприятиях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41289BF-EBBB-4C93-BF5E-8FE10F5CEE40}"/>
              </a:ext>
            </a:extLst>
          </p:cNvPr>
          <p:cNvSpPr txBox="1"/>
          <p:nvPr/>
        </p:nvSpPr>
        <p:spPr>
          <a:xfrm>
            <a:off x="3782853" y="3554346"/>
            <a:ext cx="50104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00" b="1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  <a:cs typeface="Arial" panose="020B0604020202020204" pitchFamily="34" charset="0"/>
              </a:rPr>
              <a:t>приобретение основного технологического оборудования/технологической линии</a:t>
            </a:r>
            <a:endParaRPr lang="ru-RU" sz="1300" b="1" i="1" dirty="0">
              <a:solidFill>
                <a:srgbClr val="1F4E79"/>
              </a:solidFill>
              <a:latin typeface="Helvetica" panose="00000500000000000000" pitchFamily="50" charset="0"/>
              <a:ea typeface="Helvetica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45" name="Заголовок 1">
            <a:extLst>
              <a:ext uri="{FF2B5EF4-FFF2-40B4-BE49-F238E27FC236}">
                <a16:creationId xmlns:a16="http://schemas.microsoft.com/office/drawing/2014/main" id="{BE81B479-D0B3-4BE3-BC5E-E41B512DB6B0}"/>
              </a:ext>
            </a:extLst>
          </p:cNvPr>
          <p:cNvSpPr txBox="1">
            <a:spLocks/>
          </p:cNvSpPr>
          <p:nvPr/>
        </p:nvSpPr>
        <p:spPr bwMode="auto">
          <a:xfrm>
            <a:off x="491170" y="4547279"/>
            <a:ext cx="2956276" cy="757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ru-RU" altLang="ru-RU" sz="1400" b="1" dirty="0">
                <a:solidFill>
                  <a:srgbClr val="B25534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ДОПОЛНИТЕЛЬНЫЕ </a:t>
            </a:r>
          </a:p>
          <a:p>
            <a:pPr algn="ctr" eaLnBrk="1" hangingPunct="1">
              <a:lnSpc>
                <a:spcPct val="150000"/>
              </a:lnSpc>
            </a:pPr>
            <a:r>
              <a:rPr lang="ru-RU" altLang="ru-RU" sz="1400" b="1" dirty="0">
                <a:solidFill>
                  <a:srgbClr val="B25534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ВИДЫ ЗАТРАТ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81A2074-DEA3-41B6-B1A3-805AE1A22815}"/>
              </a:ext>
            </a:extLst>
          </p:cNvPr>
          <p:cNvSpPr txBox="1"/>
          <p:nvPr/>
        </p:nvSpPr>
        <p:spPr>
          <a:xfrm>
            <a:off x="3809552" y="4344573"/>
            <a:ext cx="501930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00" b="1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  <a:cs typeface="Arial" panose="020B0604020202020204" pitchFamily="34" charset="0"/>
              </a:rPr>
              <a:t>монтаж и/или шеф-монтаж оборудования, пусконаладочные работы для ввода оборудования в эксплуатацию</a:t>
            </a:r>
            <a:endParaRPr lang="ru-RU" sz="1300" b="1" i="1" dirty="0">
              <a:solidFill>
                <a:srgbClr val="1F4E79"/>
              </a:solidFill>
              <a:latin typeface="Helvetica" panose="00000500000000000000" pitchFamily="50" charset="0"/>
              <a:ea typeface="Helvetica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9906524-776C-4746-AAE6-5B3736FF3E56}"/>
              </a:ext>
            </a:extLst>
          </p:cNvPr>
          <p:cNvSpPr txBox="1"/>
          <p:nvPr/>
        </p:nvSpPr>
        <p:spPr>
          <a:xfrm>
            <a:off x="3790765" y="5037070"/>
            <a:ext cx="509066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00" b="1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  <a:cs typeface="Arial" panose="020B0604020202020204" pitchFamily="34" charset="0"/>
              </a:rPr>
              <a:t>обучение инженерно-технического персонала для работы на новом оборудовании</a:t>
            </a:r>
            <a:endParaRPr lang="ru-RU" sz="1300" b="1" i="1" dirty="0">
              <a:solidFill>
                <a:srgbClr val="1F4E79"/>
              </a:solidFill>
              <a:latin typeface="Helvetica" panose="00000500000000000000" pitchFamily="50" charset="0"/>
              <a:ea typeface="Helvetica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57" name="Заголовок 1">
            <a:extLst>
              <a:ext uri="{FF2B5EF4-FFF2-40B4-BE49-F238E27FC236}">
                <a16:creationId xmlns:a16="http://schemas.microsoft.com/office/drawing/2014/main" id="{A0DD9929-CE0B-4329-BFC3-651B42806F4B}"/>
              </a:ext>
            </a:extLst>
          </p:cNvPr>
          <p:cNvSpPr txBox="1">
            <a:spLocks/>
          </p:cNvSpPr>
          <p:nvPr/>
        </p:nvSpPr>
        <p:spPr bwMode="auto">
          <a:xfrm>
            <a:off x="714655" y="3473673"/>
            <a:ext cx="2538995" cy="65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ru-RU" altLang="ru-RU" sz="1400" b="1" dirty="0">
                <a:solidFill>
                  <a:srgbClr val="B25534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ОСНОВНОЙ</a:t>
            </a:r>
          </a:p>
          <a:p>
            <a:pPr algn="ctr" eaLnBrk="1" hangingPunct="1">
              <a:lnSpc>
                <a:spcPct val="150000"/>
              </a:lnSpc>
            </a:pPr>
            <a:r>
              <a:rPr lang="ru-RU" altLang="ru-RU" sz="1400" b="1" dirty="0">
                <a:solidFill>
                  <a:srgbClr val="B25534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 ВИД ЗАТРАТ </a:t>
            </a:r>
          </a:p>
        </p:txBody>
      </p:sp>
      <p:sp>
        <p:nvSpPr>
          <p:cNvPr id="13" name="Стрелка: шеврон 12">
            <a:extLst>
              <a:ext uri="{FF2B5EF4-FFF2-40B4-BE49-F238E27FC236}">
                <a16:creationId xmlns:a16="http://schemas.microsoft.com/office/drawing/2014/main" id="{B0F06CCB-F612-4780-AC2B-A145A4F39E6A}"/>
              </a:ext>
            </a:extLst>
          </p:cNvPr>
          <p:cNvSpPr/>
          <p:nvPr/>
        </p:nvSpPr>
        <p:spPr>
          <a:xfrm>
            <a:off x="3544643" y="2503955"/>
            <a:ext cx="186431" cy="179960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solidFill>
                <a:schemeClr val="tx1"/>
              </a:solidFill>
            </a:endParaRPr>
          </a:p>
        </p:txBody>
      </p:sp>
      <p:sp>
        <p:nvSpPr>
          <p:cNvPr id="66" name="Стрелка: шеврон 65">
            <a:extLst>
              <a:ext uri="{FF2B5EF4-FFF2-40B4-BE49-F238E27FC236}">
                <a16:creationId xmlns:a16="http://schemas.microsoft.com/office/drawing/2014/main" id="{E3D4E414-5FE2-4170-BF9D-5EAB70E0F0FB}"/>
              </a:ext>
            </a:extLst>
          </p:cNvPr>
          <p:cNvSpPr/>
          <p:nvPr/>
        </p:nvSpPr>
        <p:spPr>
          <a:xfrm>
            <a:off x="3544642" y="3030281"/>
            <a:ext cx="186431" cy="179960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solidFill>
                <a:schemeClr val="tx1"/>
              </a:solidFill>
            </a:endParaRPr>
          </a:p>
        </p:txBody>
      </p:sp>
      <p:sp>
        <p:nvSpPr>
          <p:cNvPr id="67" name="Стрелка: шеврон 66">
            <a:extLst>
              <a:ext uri="{FF2B5EF4-FFF2-40B4-BE49-F238E27FC236}">
                <a16:creationId xmlns:a16="http://schemas.microsoft.com/office/drawing/2014/main" id="{509D2EB8-1CB9-4D30-B0F7-2156FC5F3AA9}"/>
              </a:ext>
            </a:extLst>
          </p:cNvPr>
          <p:cNvSpPr/>
          <p:nvPr/>
        </p:nvSpPr>
        <p:spPr>
          <a:xfrm>
            <a:off x="3530722" y="3710587"/>
            <a:ext cx="186431" cy="179960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solidFill>
                <a:schemeClr val="tx1"/>
              </a:solidFill>
            </a:endParaRPr>
          </a:p>
        </p:txBody>
      </p:sp>
      <p:sp>
        <p:nvSpPr>
          <p:cNvPr id="68" name="Стрелка: шеврон 67">
            <a:extLst>
              <a:ext uri="{FF2B5EF4-FFF2-40B4-BE49-F238E27FC236}">
                <a16:creationId xmlns:a16="http://schemas.microsoft.com/office/drawing/2014/main" id="{CB8A125E-9089-4A77-9E98-68F15027003A}"/>
              </a:ext>
            </a:extLst>
          </p:cNvPr>
          <p:cNvSpPr/>
          <p:nvPr/>
        </p:nvSpPr>
        <p:spPr>
          <a:xfrm>
            <a:off x="3530722" y="4507775"/>
            <a:ext cx="186431" cy="179960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solidFill>
                <a:schemeClr val="tx1"/>
              </a:solidFill>
            </a:endParaRPr>
          </a:p>
        </p:txBody>
      </p:sp>
      <p:sp>
        <p:nvSpPr>
          <p:cNvPr id="69" name="Стрелка: шеврон 68">
            <a:extLst>
              <a:ext uri="{FF2B5EF4-FFF2-40B4-BE49-F238E27FC236}">
                <a16:creationId xmlns:a16="http://schemas.microsoft.com/office/drawing/2014/main" id="{3E88B664-B0E4-49AE-85D3-0F6D8F33A52B}"/>
              </a:ext>
            </a:extLst>
          </p:cNvPr>
          <p:cNvSpPr/>
          <p:nvPr/>
        </p:nvSpPr>
        <p:spPr>
          <a:xfrm>
            <a:off x="3545674" y="5103331"/>
            <a:ext cx="186431" cy="179960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solidFill>
                <a:schemeClr val="tx1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32ACA98-29A3-4F7E-B789-CCCA71E8A406}"/>
              </a:ext>
            </a:extLst>
          </p:cNvPr>
          <p:cNvSpPr txBox="1"/>
          <p:nvPr/>
        </p:nvSpPr>
        <p:spPr>
          <a:xfrm>
            <a:off x="483626" y="5769535"/>
            <a:ext cx="29638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B25534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ОБЩАЯ СУММА</a:t>
            </a:r>
          </a:p>
          <a:p>
            <a:pPr algn="ctr"/>
            <a:r>
              <a:rPr lang="ru-RU" sz="1400" b="1" dirty="0">
                <a:solidFill>
                  <a:srgbClr val="B25534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 СОФИНАНСИРОВАНИЯ ПРОЕКТА 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0939A1E-E325-49FE-9719-EE87929BF958}"/>
              </a:ext>
            </a:extLst>
          </p:cNvPr>
          <p:cNvSpPr txBox="1"/>
          <p:nvPr/>
        </p:nvSpPr>
        <p:spPr>
          <a:xfrm>
            <a:off x="3809494" y="5872221"/>
            <a:ext cx="5090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00" b="1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  <a:cs typeface="Arial" panose="020B0604020202020204" pitchFamily="34" charset="0"/>
              </a:rPr>
              <a:t>до </a:t>
            </a:r>
            <a:r>
              <a:rPr lang="ru-RU" b="1" dirty="0">
                <a:solidFill>
                  <a:srgbClr val="B25534"/>
                </a:solidFill>
                <a:latin typeface="Helvetica" panose="00000500000000000000" pitchFamily="50" charset="0"/>
                <a:ea typeface="Helvetica" panose="00000500000000000000" pitchFamily="50" charset="0"/>
                <a:cs typeface="Arial" panose="020B0604020202020204" pitchFamily="34" charset="0"/>
              </a:rPr>
              <a:t>50 %</a:t>
            </a:r>
            <a:r>
              <a:rPr lang="ru-RU" sz="1300" b="1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  <a:cs typeface="Arial" panose="020B0604020202020204" pitchFamily="34" charset="0"/>
              </a:rPr>
              <a:t>, НО не более </a:t>
            </a:r>
            <a:r>
              <a:rPr lang="ru-RU" b="1" dirty="0">
                <a:solidFill>
                  <a:srgbClr val="B25534"/>
                </a:solidFill>
                <a:latin typeface="Helvetica" panose="00000500000000000000" pitchFamily="50" charset="0"/>
                <a:ea typeface="Helvetica" panose="00000500000000000000" pitchFamily="50" charset="0"/>
                <a:cs typeface="Arial" panose="020B0604020202020204" pitchFamily="34" charset="0"/>
              </a:rPr>
              <a:t>750 000 000 тенге</a:t>
            </a:r>
            <a:endParaRPr lang="ru-RU" sz="1300" b="1" i="1" dirty="0">
              <a:solidFill>
                <a:srgbClr val="B25534"/>
              </a:solidFill>
              <a:latin typeface="Helvetica" panose="00000500000000000000" pitchFamily="50" charset="0"/>
              <a:ea typeface="Helvetica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74" name="Стрелка: шеврон 73">
            <a:extLst>
              <a:ext uri="{FF2B5EF4-FFF2-40B4-BE49-F238E27FC236}">
                <a16:creationId xmlns:a16="http://schemas.microsoft.com/office/drawing/2014/main" id="{683F71FE-B2D1-49CC-873A-0D82D2EA6096}"/>
              </a:ext>
            </a:extLst>
          </p:cNvPr>
          <p:cNvSpPr/>
          <p:nvPr/>
        </p:nvSpPr>
        <p:spPr>
          <a:xfrm>
            <a:off x="3545608" y="6001635"/>
            <a:ext cx="186431" cy="179960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781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1BD42908-86BA-4B11-B7E5-E41797F0941B}"/>
              </a:ext>
            </a:extLst>
          </p:cNvPr>
          <p:cNvSpPr/>
          <p:nvPr/>
        </p:nvSpPr>
        <p:spPr>
          <a:xfrm>
            <a:off x="896643" y="4501595"/>
            <a:ext cx="2272685" cy="83316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b="1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0884495-61D9-4785-8B24-16551D626ED7}"/>
              </a:ext>
            </a:extLst>
          </p:cNvPr>
          <p:cNvSpPr/>
          <p:nvPr/>
        </p:nvSpPr>
        <p:spPr>
          <a:xfrm>
            <a:off x="0" y="0"/>
            <a:ext cx="426720" cy="6858000"/>
          </a:xfrm>
          <a:prstGeom prst="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Изображение" descr="Изображение">
            <a:extLst>
              <a:ext uri="{FF2B5EF4-FFF2-40B4-BE49-F238E27FC236}">
                <a16:creationId xmlns:a16="http://schemas.microsoft.com/office/drawing/2014/main" id="{67C0B880-0335-4E0A-9F9B-8C6D1BA75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688577" y="1470896"/>
            <a:ext cx="1813100" cy="264675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3F57D7-3339-4962-8311-BC7DE951F1DD}"/>
              </a:ext>
            </a:extLst>
          </p:cNvPr>
          <p:cNvSpPr txBox="1"/>
          <p:nvPr/>
        </p:nvSpPr>
        <p:spPr>
          <a:xfrm>
            <a:off x="56906" y="639343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049B6E61-32A6-4E08-98E4-DD9879B5F116}"/>
              </a:ext>
            </a:extLst>
          </p:cNvPr>
          <p:cNvCxnSpPr>
            <a:cxnSpLocks/>
          </p:cNvCxnSpPr>
          <p:nvPr/>
        </p:nvCxnSpPr>
        <p:spPr>
          <a:xfrm>
            <a:off x="0" y="593242"/>
            <a:ext cx="890016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3B4F8BFF-B0D6-4EF5-B108-F6406D95851E}"/>
              </a:ext>
            </a:extLst>
          </p:cNvPr>
          <p:cNvSpPr txBox="1">
            <a:spLocks/>
          </p:cNvSpPr>
          <p:nvPr/>
        </p:nvSpPr>
        <p:spPr bwMode="auto">
          <a:xfrm>
            <a:off x="368382" y="7751"/>
            <a:ext cx="840723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b="1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Критерии к внедряемым технологиям и приобретаемому оборудованию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DE89A26A-A35F-4CEB-8E18-C0AA05617C47}"/>
              </a:ext>
            </a:extLst>
          </p:cNvPr>
          <p:cNvSpPr txBox="1">
            <a:spLocks/>
          </p:cNvSpPr>
          <p:nvPr/>
        </p:nvSpPr>
        <p:spPr bwMode="auto">
          <a:xfrm>
            <a:off x="384240" y="650493"/>
            <a:ext cx="340652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endParaRPr lang="ru-RU" altLang="ru-RU" sz="1400" dirty="0">
              <a:solidFill>
                <a:srgbClr val="1F4E79"/>
              </a:solidFill>
              <a:latin typeface="Arial" panose="020B0604020202020204" pitchFamily="34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8410FD92-CCAB-403D-9AEC-581022714B2F}"/>
              </a:ext>
            </a:extLst>
          </p:cNvPr>
          <p:cNvSpPr txBox="1">
            <a:spLocks/>
          </p:cNvSpPr>
          <p:nvPr/>
        </p:nvSpPr>
        <p:spPr bwMode="auto">
          <a:xfrm>
            <a:off x="896644" y="817666"/>
            <a:ext cx="8003515" cy="557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ru-RU" altLang="ru-RU" sz="1600" b="1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направлены на модернизацию предприятия и/или внедрение нового производства;</a:t>
            </a:r>
          </a:p>
        </p:txBody>
      </p:sp>
      <p:sp>
        <p:nvSpPr>
          <p:cNvPr id="29" name="Заголовок 1">
            <a:extLst>
              <a:ext uri="{FF2B5EF4-FFF2-40B4-BE49-F238E27FC236}">
                <a16:creationId xmlns:a16="http://schemas.microsoft.com/office/drawing/2014/main" id="{EF08F230-E372-448D-ADEC-BDFD4BBCD3E6}"/>
              </a:ext>
            </a:extLst>
          </p:cNvPr>
          <p:cNvSpPr txBox="1">
            <a:spLocks/>
          </p:cNvSpPr>
          <p:nvPr/>
        </p:nvSpPr>
        <p:spPr bwMode="auto">
          <a:xfrm>
            <a:off x="896644" y="1469375"/>
            <a:ext cx="8003515" cy="693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ru-RU" altLang="ru-RU" sz="1600" b="1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быть не ниже передовой и/или современной, преимущественно ориентированной на использование отечественного сырья;</a:t>
            </a:r>
          </a:p>
        </p:txBody>
      </p:sp>
      <p:sp>
        <p:nvSpPr>
          <p:cNvPr id="31" name="Заголовок 1">
            <a:extLst>
              <a:ext uri="{FF2B5EF4-FFF2-40B4-BE49-F238E27FC236}">
                <a16:creationId xmlns:a16="http://schemas.microsoft.com/office/drawing/2014/main" id="{F14E87A5-1ED3-4AA7-B844-BF4913994750}"/>
              </a:ext>
            </a:extLst>
          </p:cNvPr>
          <p:cNvSpPr txBox="1">
            <a:spLocks/>
          </p:cNvSpPr>
          <p:nvPr/>
        </p:nvSpPr>
        <p:spPr bwMode="auto">
          <a:xfrm>
            <a:off x="896644" y="2253522"/>
            <a:ext cx="8003515" cy="693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ru-RU" altLang="ru-RU" sz="1600" b="1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иметь факт промышленного применения технологии и/или высокую степень готовности к применению (прошедшие полупромышленные испытания);</a:t>
            </a:r>
          </a:p>
        </p:txBody>
      </p:sp>
      <p:sp>
        <p:nvSpPr>
          <p:cNvPr id="32" name="Заголовок 1">
            <a:extLst>
              <a:ext uri="{FF2B5EF4-FFF2-40B4-BE49-F238E27FC236}">
                <a16:creationId xmlns:a16="http://schemas.microsoft.com/office/drawing/2014/main" id="{3F5948C8-74F6-491D-BAF4-B9AD6CFEF75F}"/>
              </a:ext>
            </a:extLst>
          </p:cNvPr>
          <p:cNvSpPr txBox="1">
            <a:spLocks/>
          </p:cNvSpPr>
          <p:nvPr/>
        </p:nvSpPr>
        <p:spPr bwMode="auto">
          <a:xfrm>
            <a:off x="896643" y="3118186"/>
            <a:ext cx="8003515" cy="693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ru-RU" altLang="ru-RU" sz="1600" b="1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направленные на производство новой конкурентоспособной, экспортоориентированной продукции, повышение производительности труда</a:t>
            </a:r>
            <a:r>
              <a:rPr lang="en-US" altLang="ru-RU" sz="1600" b="1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,</a:t>
            </a:r>
            <a:r>
              <a:rPr lang="ru-RU" altLang="ru-RU" sz="1600" b="1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 повышение объема производства</a:t>
            </a:r>
          </a:p>
        </p:txBody>
      </p:sp>
      <p:sp>
        <p:nvSpPr>
          <p:cNvPr id="36" name="Freeform 295">
            <a:extLst>
              <a:ext uri="{FF2B5EF4-FFF2-40B4-BE49-F238E27FC236}">
                <a16:creationId xmlns:a16="http://schemas.microsoft.com/office/drawing/2014/main" id="{116D80C0-3C0A-4B74-A18F-6E343E19BDBE}"/>
              </a:ext>
            </a:extLst>
          </p:cNvPr>
          <p:cNvSpPr>
            <a:spLocks/>
          </p:cNvSpPr>
          <p:nvPr/>
        </p:nvSpPr>
        <p:spPr bwMode="auto">
          <a:xfrm>
            <a:off x="617034" y="928734"/>
            <a:ext cx="235033" cy="205150"/>
          </a:xfrm>
          <a:custGeom>
            <a:avLst/>
            <a:gdLst/>
            <a:ahLst/>
            <a:cxnLst>
              <a:cxn ang="0">
                <a:pos x="24" y="31"/>
              </a:cxn>
              <a:cxn ang="0">
                <a:pos x="20" y="31"/>
              </a:cxn>
              <a:cxn ang="0">
                <a:pos x="2" y="17"/>
              </a:cxn>
              <a:cxn ang="0">
                <a:pos x="1" y="14"/>
              </a:cxn>
              <a:cxn ang="0">
                <a:pos x="4" y="11"/>
              </a:cxn>
              <a:cxn ang="0">
                <a:pos x="7" y="10"/>
              </a:cxn>
              <a:cxn ang="0">
                <a:pos x="19" y="19"/>
              </a:cxn>
              <a:cxn ang="0">
                <a:pos x="23" y="18"/>
              </a:cxn>
              <a:cxn ang="0">
                <a:pos x="40" y="1"/>
              </a:cxn>
              <a:cxn ang="0">
                <a:pos x="44" y="1"/>
              </a:cxn>
              <a:cxn ang="0">
                <a:pos x="47" y="3"/>
              </a:cxn>
              <a:cxn ang="0">
                <a:pos x="47" y="7"/>
              </a:cxn>
              <a:cxn ang="0">
                <a:pos x="24" y="31"/>
              </a:cxn>
            </a:cxnLst>
            <a:rect l="0" t="0" r="r" b="b"/>
            <a:pathLst>
              <a:path w="48" h="32">
                <a:moveTo>
                  <a:pt x="24" y="31"/>
                </a:moveTo>
                <a:cubicBezTo>
                  <a:pt x="23" y="32"/>
                  <a:pt x="21" y="32"/>
                  <a:pt x="20" y="31"/>
                </a:cubicBezTo>
                <a:cubicBezTo>
                  <a:pt x="2" y="17"/>
                  <a:pt x="2" y="17"/>
                  <a:pt x="2" y="17"/>
                </a:cubicBezTo>
                <a:cubicBezTo>
                  <a:pt x="1" y="17"/>
                  <a:pt x="0" y="15"/>
                  <a:pt x="1" y="14"/>
                </a:cubicBezTo>
                <a:cubicBezTo>
                  <a:pt x="4" y="11"/>
                  <a:pt x="4" y="11"/>
                  <a:pt x="4" y="11"/>
                </a:cubicBezTo>
                <a:cubicBezTo>
                  <a:pt x="4" y="9"/>
                  <a:pt x="6" y="9"/>
                  <a:pt x="7" y="10"/>
                </a:cubicBezTo>
                <a:cubicBezTo>
                  <a:pt x="19" y="19"/>
                  <a:pt x="19" y="19"/>
                  <a:pt x="19" y="19"/>
                </a:cubicBezTo>
                <a:cubicBezTo>
                  <a:pt x="20" y="20"/>
                  <a:pt x="22" y="20"/>
                  <a:pt x="23" y="18"/>
                </a:cubicBezTo>
                <a:cubicBezTo>
                  <a:pt x="40" y="1"/>
                  <a:pt x="40" y="1"/>
                  <a:pt x="40" y="1"/>
                </a:cubicBezTo>
                <a:cubicBezTo>
                  <a:pt x="41" y="0"/>
                  <a:pt x="43" y="0"/>
                  <a:pt x="44" y="1"/>
                </a:cubicBezTo>
                <a:cubicBezTo>
                  <a:pt x="47" y="3"/>
                  <a:pt x="47" y="3"/>
                  <a:pt x="47" y="3"/>
                </a:cubicBezTo>
                <a:cubicBezTo>
                  <a:pt x="48" y="4"/>
                  <a:pt x="48" y="6"/>
                  <a:pt x="47" y="7"/>
                </a:cubicBezTo>
                <a:lnTo>
                  <a:pt x="24" y="31"/>
                </a:lnTo>
                <a:close/>
              </a:path>
            </a:pathLst>
          </a:custGeom>
          <a:solidFill>
            <a:srgbClr val="B2553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295">
            <a:extLst>
              <a:ext uri="{FF2B5EF4-FFF2-40B4-BE49-F238E27FC236}">
                <a16:creationId xmlns:a16="http://schemas.microsoft.com/office/drawing/2014/main" id="{58CB2D83-8ADE-4ABC-9FA8-79AB6D3C3595}"/>
              </a:ext>
            </a:extLst>
          </p:cNvPr>
          <p:cNvSpPr>
            <a:spLocks/>
          </p:cNvSpPr>
          <p:nvPr/>
        </p:nvSpPr>
        <p:spPr bwMode="auto">
          <a:xfrm>
            <a:off x="617033" y="1605824"/>
            <a:ext cx="235033" cy="205150"/>
          </a:xfrm>
          <a:custGeom>
            <a:avLst/>
            <a:gdLst/>
            <a:ahLst/>
            <a:cxnLst>
              <a:cxn ang="0">
                <a:pos x="24" y="31"/>
              </a:cxn>
              <a:cxn ang="0">
                <a:pos x="20" y="31"/>
              </a:cxn>
              <a:cxn ang="0">
                <a:pos x="2" y="17"/>
              </a:cxn>
              <a:cxn ang="0">
                <a:pos x="1" y="14"/>
              </a:cxn>
              <a:cxn ang="0">
                <a:pos x="4" y="11"/>
              </a:cxn>
              <a:cxn ang="0">
                <a:pos x="7" y="10"/>
              </a:cxn>
              <a:cxn ang="0">
                <a:pos x="19" y="19"/>
              </a:cxn>
              <a:cxn ang="0">
                <a:pos x="23" y="18"/>
              </a:cxn>
              <a:cxn ang="0">
                <a:pos x="40" y="1"/>
              </a:cxn>
              <a:cxn ang="0">
                <a:pos x="44" y="1"/>
              </a:cxn>
              <a:cxn ang="0">
                <a:pos x="47" y="3"/>
              </a:cxn>
              <a:cxn ang="0">
                <a:pos x="47" y="7"/>
              </a:cxn>
              <a:cxn ang="0">
                <a:pos x="24" y="31"/>
              </a:cxn>
            </a:cxnLst>
            <a:rect l="0" t="0" r="r" b="b"/>
            <a:pathLst>
              <a:path w="48" h="32">
                <a:moveTo>
                  <a:pt x="24" y="31"/>
                </a:moveTo>
                <a:cubicBezTo>
                  <a:pt x="23" y="32"/>
                  <a:pt x="21" y="32"/>
                  <a:pt x="20" y="31"/>
                </a:cubicBezTo>
                <a:cubicBezTo>
                  <a:pt x="2" y="17"/>
                  <a:pt x="2" y="17"/>
                  <a:pt x="2" y="17"/>
                </a:cubicBezTo>
                <a:cubicBezTo>
                  <a:pt x="1" y="17"/>
                  <a:pt x="0" y="15"/>
                  <a:pt x="1" y="14"/>
                </a:cubicBezTo>
                <a:cubicBezTo>
                  <a:pt x="4" y="11"/>
                  <a:pt x="4" y="11"/>
                  <a:pt x="4" y="11"/>
                </a:cubicBezTo>
                <a:cubicBezTo>
                  <a:pt x="4" y="9"/>
                  <a:pt x="6" y="9"/>
                  <a:pt x="7" y="10"/>
                </a:cubicBezTo>
                <a:cubicBezTo>
                  <a:pt x="19" y="19"/>
                  <a:pt x="19" y="19"/>
                  <a:pt x="19" y="19"/>
                </a:cubicBezTo>
                <a:cubicBezTo>
                  <a:pt x="20" y="20"/>
                  <a:pt x="22" y="20"/>
                  <a:pt x="23" y="18"/>
                </a:cubicBezTo>
                <a:cubicBezTo>
                  <a:pt x="40" y="1"/>
                  <a:pt x="40" y="1"/>
                  <a:pt x="40" y="1"/>
                </a:cubicBezTo>
                <a:cubicBezTo>
                  <a:pt x="41" y="0"/>
                  <a:pt x="43" y="0"/>
                  <a:pt x="44" y="1"/>
                </a:cubicBezTo>
                <a:cubicBezTo>
                  <a:pt x="47" y="3"/>
                  <a:pt x="47" y="3"/>
                  <a:pt x="47" y="3"/>
                </a:cubicBezTo>
                <a:cubicBezTo>
                  <a:pt x="48" y="4"/>
                  <a:pt x="48" y="6"/>
                  <a:pt x="47" y="7"/>
                </a:cubicBezTo>
                <a:lnTo>
                  <a:pt x="24" y="31"/>
                </a:lnTo>
                <a:close/>
              </a:path>
            </a:pathLst>
          </a:custGeom>
          <a:solidFill>
            <a:srgbClr val="B2553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295">
            <a:extLst>
              <a:ext uri="{FF2B5EF4-FFF2-40B4-BE49-F238E27FC236}">
                <a16:creationId xmlns:a16="http://schemas.microsoft.com/office/drawing/2014/main" id="{3E0351FD-48C0-4954-B539-FF22BC4434DB}"/>
              </a:ext>
            </a:extLst>
          </p:cNvPr>
          <p:cNvSpPr>
            <a:spLocks/>
          </p:cNvSpPr>
          <p:nvPr/>
        </p:nvSpPr>
        <p:spPr bwMode="auto">
          <a:xfrm>
            <a:off x="617033" y="2304634"/>
            <a:ext cx="235033" cy="205150"/>
          </a:xfrm>
          <a:custGeom>
            <a:avLst/>
            <a:gdLst/>
            <a:ahLst/>
            <a:cxnLst>
              <a:cxn ang="0">
                <a:pos x="24" y="31"/>
              </a:cxn>
              <a:cxn ang="0">
                <a:pos x="20" y="31"/>
              </a:cxn>
              <a:cxn ang="0">
                <a:pos x="2" y="17"/>
              </a:cxn>
              <a:cxn ang="0">
                <a:pos x="1" y="14"/>
              </a:cxn>
              <a:cxn ang="0">
                <a:pos x="4" y="11"/>
              </a:cxn>
              <a:cxn ang="0">
                <a:pos x="7" y="10"/>
              </a:cxn>
              <a:cxn ang="0">
                <a:pos x="19" y="19"/>
              </a:cxn>
              <a:cxn ang="0">
                <a:pos x="23" y="18"/>
              </a:cxn>
              <a:cxn ang="0">
                <a:pos x="40" y="1"/>
              </a:cxn>
              <a:cxn ang="0">
                <a:pos x="44" y="1"/>
              </a:cxn>
              <a:cxn ang="0">
                <a:pos x="47" y="3"/>
              </a:cxn>
              <a:cxn ang="0">
                <a:pos x="47" y="7"/>
              </a:cxn>
              <a:cxn ang="0">
                <a:pos x="24" y="31"/>
              </a:cxn>
            </a:cxnLst>
            <a:rect l="0" t="0" r="r" b="b"/>
            <a:pathLst>
              <a:path w="48" h="32">
                <a:moveTo>
                  <a:pt x="24" y="31"/>
                </a:moveTo>
                <a:cubicBezTo>
                  <a:pt x="23" y="32"/>
                  <a:pt x="21" y="32"/>
                  <a:pt x="20" y="31"/>
                </a:cubicBezTo>
                <a:cubicBezTo>
                  <a:pt x="2" y="17"/>
                  <a:pt x="2" y="17"/>
                  <a:pt x="2" y="17"/>
                </a:cubicBezTo>
                <a:cubicBezTo>
                  <a:pt x="1" y="17"/>
                  <a:pt x="0" y="15"/>
                  <a:pt x="1" y="14"/>
                </a:cubicBezTo>
                <a:cubicBezTo>
                  <a:pt x="4" y="11"/>
                  <a:pt x="4" y="11"/>
                  <a:pt x="4" y="11"/>
                </a:cubicBezTo>
                <a:cubicBezTo>
                  <a:pt x="4" y="9"/>
                  <a:pt x="6" y="9"/>
                  <a:pt x="7" y="10"/>
                </a:cubicBezTo>
                <a:cubicBezTo>
                  <a:pt x="19" y="19"/>
                  <a:pt x="19" y="19"/>
                  <a:pt x="19" y="19"/>
                </a:cubicBezTo>
                <a:cubicBezTo>
                  <a:pt x="20" y="20"/>
                  <a:pt x="22" y="20"/>
                  <a:pt x="23" y="18"/>
                </a:cubicBezTo>
                <a:cubicBezTo>
                  <a:pt x="40" y="1"/>
                  <a:pt x="40" y="1"/>
                  <a:pt x="40" y="1"/>
                </a:cubicBezTo>
                <a:cubicBezTo>
                  <a:pt x="41" y="0"/>
                  <a:pt x="43" y="0"/>
                  <a:pt x="44" y="1"/>
                </a:cubicBezTo>
                <a:cubicBezTo>
                  <a:pt x="47" y="3"/>
                  <a:pt x="47" y="3"/>
                  <a:pt x="47" y="3"/>
                </a:cubicBezTo>
                <a:cubicBezTo>
                  <a:pt x="48" y="4"/>
                  <a:pt x="48" y="6"/>
                  <a:pt x="47" y="7"/>
                </a:cubicBezTo>
                <a:lnTo>
                  <a:pt x="24" y="31"/>
                </a:lnTo>
                <a:close/>
              </a:path>
            </a:pathLst>
          </a:custGeom>
          <a:solidFill>
            <a:srgbClr val="B2553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295">
            <a:extLst>
              <a:ext uri="{FF2B5EF4-FFF2-40B4-BE49-F238E27FC236}">
                <a16:creationId xmlns:a16="http://schemas.microsoft.com/office/drawing/2014/main" id="{624A6C84-5B9A-4D77-9282-02C01E057210}"/>
              </a:ext>
            </a:extLst>
          </p:cNvPr>
          <p:cNvSpPr>
            <a:spLocks/>
          </p:cNvSpPr>
          <p:nvPr/>
        </p:nvSpPr>
        <p:spPr bwMode="auto">
          <a:xfrm>
            <a:off x="615262" y="3083530"/>
            <a:ext cx="235033" cy="205150"/>
          </a:xfrm>
          <a:custGeom>
            <a:avLst/>
            <a:gdLst/>
            <a:ahLst/>
            <a:cxnLst>
              <a:cxn ang="0">
                <a:pos x="24" y="31"/>
              </a:cxn>
              <a:cxn ang="0">
                <a:pos x="20" y="31"/>
              </a:cxn>
              <a:cxn ang="0">
                <a:pos x="2" y="17"/>
              </a:cxn>
              <a:cxn ang="0">
                <a:pos x="1" y="14"/>
              </a:cxn>
              <a:cxn ang="0">
                <a:pos x="4" y="11"/>
              </a:cxn>
              <a:cxn ang="0">
                <a:pos x="7" y="10"/>
              </a:cxn>
              <a:cxn ang="0">
                <a:pos x="19" y="19"/>
              </a:cxn>
              <a:cxn ang="0">
                <a:pos x="23" y="18"/>
              </a:cxn>
              <a:cxn ang="0">
                <a:pos x="40" y="1"/>
              </a:cxn>
              <a:cxn ang="0">
                <a:pos x="44" y="1"/>
              </a:cxn>
              <a:cxn ang="0">
                <a:pos x="47" y="3"/>
              </a:cxn>
              <a:cxn ang="0">
                <a:pos x="47" y="7"/>
              </a:cxn>
              <a:cxn ang="0">
                <a:pos x="24" y="31"/>
              </a:cxn>
            </a:cxnLst>
            <a:rect l="0" t="0" r="r" b="b"/>
            <a:pathLst>
              <a:path w="48" h="32">
                <a:moveTo>
                  <a:pt x="24" y="31"/>
                </a:moveTo>
                <a:cubicBezTo>
                  <a:pt x="23" y="32"/>
                  <a:pt x="21" y="32"/>
                  <a:pt x="20" y="31"/>
                </a:cubicBezTo>
                <a:cubicBezTo>
                  <a:pt x="2" y="17"/>
                  <a:pt x="2" y="17"/>
                  <a:pt x="2" y="17"/>
                </a:cubicBezTo>
                <a:cubicBezTo>
                  <a:pt x="1" y="17"/>
                  <a:pt x="0" y="15"/>
                  <a:pt x="1" y="14"/>
                </a:cubicBezTo>
                <a:cubicBezTo>
                  <a:pt x="4" y="11"/>
                  <a:pt x="4" y="11"/>
                  <a:pt x="4" y="11"/>
                </a:cubicBezTo>
                <a:cubicBezTo>
                  <a:pt x="4" y="9"/>
                  <a:pt x="6" y="9"/>
                  <a:pt x="7" y="10"/>
                </a:cubicBezTo>
                <a:cubicBezTo>
                  <a:pt x="19" y="19"/>
                  <a:pt x="19" y="19"/>
                  <a:pt x="19" y="19"/>
                </a:cubicBezTo>
                <a:cubicBezTo>
                  <a:pt x="20" y="20"/>
                  <a:pt x="22" y="20"/>
                  <a:pt x="23" y="18"/>
                </a:cubicBezTo>
                <a:cubicBezTo>
                  <a:pt x="40" y="1"/>
                  <a:pt x="40" y="1"/>
                  <a:pt x="40" y="1"/>
                </a:cubicBezTo>
                <a:cubicBezTo>
                  <a:pt x="41" y="0"/>
                  <a:pt x="43" y="0"/>
                  <a:pt x="44" y="1"/>
                </a:cubicBezTo>
                <a:cubicBezTo>
                  <a:pt x="47" y="3"/>
                  <a:pt x="47" y="3"/>
                  <a:pt x="47" y="3"/>
                </a:cubicBezTo>
                <a:cubicBezTo>
                  <a:pt x="48" y="4"/>
                  <a:pt x="48" y="6"/>
                  <a:pt x="47" y="7"/>
                </a:cubicBezTo>
                <a:lnTo>
                  <a:pt x="24" y="31"/>
                </a:lnTo>
                <a:close/>
              </a:path>
            </a:pathLst>
          </a:custGeom>
          <a:solidFill>
            <a:srgbClr val="B2553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Заголовок 1">
            <a:extLst>
              <a:ext uri="{FF2B5EF4-FFF2-40B4-BE49-F238E27FC236}">
                <a16:creationId xmlns:a16="http://schemas.microsoft.com/office/drawing/2014/main" id="{475B1EDC-1F47-47B0-A86D-C8C4C99DB08F}"/>
              </a:ext>
            </a:extLst>
          </p:cNvPr>
          <p:cNvSpPr txBox="1">
            <a:spLocks/>
          </p:cNvSpPr>
          <p:nvPr/>
        </p:nvSpPr>
        <p:spPr bwMode="auto">
          <a:xfrm>
            <a:off x="3642880" y="4260020"/>
            <a:ext cx="5257278" cy="68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ru-RU" altLang="ru-RU" sz="1600" b="1" dirty="0">
                <a:solidFill>
                  <a:srgbClr val="B25534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не более 24 месяцев </a:t>
            </a:r>
            <a:r>
              <a:rPr lang="ru-RU" altLang="ru-RU" sz="1600" b="1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на все виды затрат, кроме затрат для маркировочного оборудования</a:t>
            </a:r>
          </a:p>
        </p:txBody>
      </p:sp>
      <p:sp>
        <p:nvSpPr>
          <p:cNvPr id="42" name="Заголовок 1">
            <a:extLst>
              <a:ext uri="{FF2B5EF4-FFF2-40B4-BE49-F238E27FC236}">
                <a16:creationId xmlns:a16="http://schemas.microsoft.com/office/drawing/2014/main" id="{6F8E4FAD-6207-433C-A96A-CDF36AEEC9F9}"/>
              </a:ext>
            </a:extLst>
          </p:cNvPr>
          <p:cNvSpPr txBox="1">
            <a:spLocks/>
          </p:cNvSpPr>
          <p:nvPr/>
        </p:nvSpPr>
        <p:spPr bwMode="auto">
          <a:xfrm>
            <a:off x="633903" y="4561236"/>
            <a:ext cx="2801793" cy="68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ru-RU" altLang="ru-RU" sz="1600" b="1" dirty="0">
                <a:solidFill>
                  <a:srgbClr val="B25534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СРОК ОСВОЕНИЯ</a:t>
            </a:r>
          </a:p>
        </p:txBody>
      </p:sp>
      <p:sp>
        <p:nvSpPr>
          <p:cNvPr id="43" name="Заголовок 1">
            <a:extLst>
              <a:ext uri="{FF2B5EF4-FFF2-40B4-BE49-F238E27FC236}">
                <a16:creationId xmlns:a16="http://schemas.microsoft.com/office/drawing/2014/main" id="{0C54D83C-8D51-45F9-858C-DBCB9BEB9AA9}"/>
              </a:ext>
            </a:extLst>
          </p:cNvPr>
          <p:cNvSpPr txBox="1">
            <a:spLocks/>
          </p:cNvSpPr>
          <p:nvPr/>
        </p:nvSpPr>
        <p:spPr bwMode="auto">
          <a:xfrm>
            <a:off x="3642880" y="5049682"/>
            <a:ext cx="5257278" cy="38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ru-RU" altLang="ru-RU" sz="1600" b="1" dirty="0">
                <a:solidFill>
                  <a:srgbClr val="B25534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6 месяцев </a:t>
            </a:r>
            <a:r>
              <a:rPr lang="ru-RU" altLang="ru-RU" sz="1600" b="1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для маркировочного оборудования</a:t>
            </a:r>
          </a:p>
        </p:txBody>
      </p:sp>
      <p:sp>
        <p:nvSpPr>
          <p:cNvPr id="46" name="Стрелка: шеврон 45">
            <a:extLst>
              <a:ext uri="{FF2B5EF4-FFF2-40B4-BE49-F238E27FC236}">
                <a16:creationId xmlns:a16="http://schemas.microsoft.com/office/drawing/2014/main" id="{D4C4BD5C-CF5A-44E3-A156-EC9E97C15B23}"/>
              </a:ext>
            </a:extLst>
          </p:cNvPr>
          <p:cNvSpPr/>
          <p:nvPr/>
        </p:nvSpPr>
        <p:spPr>
          <a:xfrm>
            <a:off x="3352856" y="4501595"/>
            <a:ext cx="186431" cy="179960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solidFill>
                <a:schemeClr val="tx1"/>
              </a:solidFill>
            </a:endParaRPr>
          </a:p>
        </p:txBody>
      </p:sp>
      <p:sp>
        <p:nvSpPr>
          <p:cNvPr id="47" name="Стрелка: шеврон 46">
            <a:extLst>
              <a:ext uri="{FF2B5EF4-FFF2-40B4-BE49-F238E27FC236}">
                <a16:creationId xmlns:a16="http://schemas.microsoft.com/office/drawing/2014/main" id="{596CF46E-01B7-4B73-9D1D-F9C9BBFA4A0E}"/>
              </a:ext>
            </a:extLst>
          </p:cNvPr>
          <p:cNvSpPr/>
          <p:nvPr/>
        </p:nvSpPr>
        <p:spPr>
          <a:xfrm>
            <a:off x="3358143" y="5152407"/>
            <a:ext cx="186431" cy="179960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149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0884495-61D9-4785-8B24-16551D626ED7}"/>
              </a:ext>
            </a:extLst>
          </p:cNvPr>
          <p:cNvSpPr/>
          <p:nvPr/>
        </p:nvSpPr>
        <p:spPr>
          <a:xfrm>
            <a:off x="0" y="0"/>
            <a:ext cx="42672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Изображение" descr="Изображение">
            <a:extLst>
              <a:ext uri="{FF2B5EF4-FFF2-40B4-BE49-F238E27FC236}">
                <a16:creationId xmlns:a16="http://schemas.microsoft.com/office/drawing/2014/main" id="{67C0B880-0335-4E0A-9F9B-8C6D1BA75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688577" y="1470896"/>
            <a:ext cx="1813100" cy="264675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3F57D7-3339-4962-8311-BC7DE951F1DD}"/>
              </a:ext>
            </a:extLst>
          </p:cNvPr>
          <p:cNvSpPr txBox="1"/>
          <p:nvPr/>
        </p:nvSpPr>
        <p:spPr>
          <a:xfrm>
            <a:off x="56906" y="639343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049B6E61-32A6-4E08-98E4-DD9879B5F116}"/>
              </a:ext>
            </a:extLst>
          </p:cNvPr>
          <p:cNvCxnSpPr>
            <a:cxnSpLocks/>
          </p:cNvCxnSpPr>
          <p:nvPr/>
        </p:nvCxnSpPr>
        <p:spPr>
          <a:xfrm>
            <a:off x="0" y="593242"/>
            <a:ext cx="890016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3B4F8BFF-B0D6-4EF5-B108-F6406D95851E}"/>
              </a:ext>
            </a:extLst>
          </p:cNvPr>
          <p:cNvSpPr txBox="1">
            <a:spLocks/>
          </p:cNvSpPr>
          <p:nvPr/>
        </p:nvSpPr>
        <p:spPr bwMode="auto">
          <a:xfrm>
            <a:off x="368382" y="7751"/>
            <a:ext cx="840723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b="1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Порядок предоставления промышленных грантов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DE89A26A-A35F-4CEB-8E18-C0AA05617C47}"/>
              </a:ext>
            </a:extLst>
          </p:cNvPr>
          <p:cNvSpPr txBox="1">
            <a:spLocks/>
          </p:cNvSpPr>
          <p:nvPr/>
        </p:nvSpPr>
        <p:spPr bwMode="auto">
          <a:xfrm>
            <a:off x="384240" y="650493"/>
            <a:ext cx="340652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ru-RU" altLang="ru-RU" sz="1400" b="1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ПОСЛЕДОВАТЕЛЬНЫЕ ЭТАПЫ</a:t>
            </a:r>
            <a:endParaRPr lang="ru-RU" altLang="ru-RU" sz="1400" dirty="0">
              <a:solidFill>
                <a:srgbClr val="1F4E79"/>
              </a:solidFill>
              <a:latin typeface="Helvetica" panose="00000500000000000000" pitchFamily="50" charset="0"/>
              <a:ea typeface="Helvetica" panose="00000500000000000000" pitchFamily="50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8410FD92-CCAB-403D-9AEC-581022714B2F}"/>
              </a:ext>
            </a:extLst>
          </p:cNvPr>
          <p:cNvSpPr txBox="1">
            <a:spLocks/>
          </p:cNvSpPr>
          <p:nvPr/>
        </p:nvSpPr>
        <p:spPr bwMode="auto">
          <a:xfrm>
            <a:off x="1111776" y="1207705"/>
            <a:ext cx="7839534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ru-RU" altLang="ru-RU" sz="1400" b="1" dirty="0">
                <a:solidFill>
                  <a:srgbClr val="B25534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ПРИЕМ И РЕГИСТРАЦИЯ ЗАЯВОК. </a:t>
            </a:r>
            <a:r>
              <a:rPr lang="ru-RU" altLang="ru-RU" sz="1400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Национальный институт осуществляет проверку на наличие и полноту представленных документов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7DE84D8C-2E03-492D-9A16-918187AAE218}"/>
              </a:ext>
            </a:extLst>
          </p:cNvPr>
          <p:cNvSpPr txBox="1">
            <a:spLocks/>
          </p:cNvSpPr>
          <p:nvPr/>
        </p:nvSpPr>
        <p:spPr bwMode="auto">
          <a:xfrm>
            <a:off x="1111777" y="2001971"/>
            <a:ext cx="7822240" cy="762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ru-RU" altLang="ru-RU" sz="1400" b="1" dirty="0">
                <a:solidFill>
                  <a:srgbClr val="B25534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ПЕРВЫЙ ЭТАП ОТБОРА ЗАЯВОК. </a:t>
            </a:r>
            <a:r>
              <a:rPr lang="ru-RU" altLang="ru-RU" sz="1400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Проверка заявителя и представленных документов на соответствие критериям путем проведения правовой экспертизы заявки (баллы не выставляются) 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A727F149-9159-4955-B83C-79E67A943CC4}"/>
              </a:ext>
            </a:extLst>
          </p:cNvPr>
          <p:cNvSpPr txBox="1">
            <a:spLocks/>
          </p:cNvSpPr>
          <p:nvPr/>
        </p:nvSpPr>
        <p:spPr bwMode="auto">
          <a:xfrm>
            <a:off x="1111776" y="3074920"/>
            <a:ext cx="7822240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ru-RU" altLang="ru-RU" sz="1400" b="1" dirty="0">
                <a:solidFill>
                  <a:srgbClr val="B25534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ВТОРОЙ ЭТАП ОТБОРА ЗАЯВОК. </a:t>
            </a:r>
            <a:r>
              <a:rPr lang="ru-RU" altLang="ru-RU" sz="1400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Проведения технологической, финансово-экономической экспертиз заявки с выставлением баллов</a:t>
            </a: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0B5BF145-EC09-453C-AB0E-3CF68A6C3C1B}"/>
              </a:ext>
            </a:extLst>
          </p:cNvPr>
          <p:cNvSpPr txBox="1">
            <a:spLocks/>
          </p:cNvSpPr>
          <p:nvPr/>
        </p:nvSpPr>
        <p:spPr bwMode="auto">
          <a:xfrm>
            <a:off x="1111776" y="3989652"/>
            <a:ext cx="7848792" cy="840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ru-RU" altLang="ru-RU" sz="1400" b="1" dirty="0">
                <a:solidFill>
                  <a:srgbClr val="B25534"/>
                </a:solidFill>
                <a:latin typeface="Helvetica" panose="00000500000000000000" pitchFamily="50" charset="0"/>
                <a:ea typeface="Helvetica" panose="00000500000000000000" pitchFamily="50" charset="0"/>
                <a:cs typeface="DaunPenh" panose="020B0604020202020204" pitchFamily="2" charset="0"/>
              </a:rPr>
              <a:t>ТРЕТИЙ ЭТАП ОТБОРА ЗАЯВОК. </a:t>
            </a:r>
            <a:r>
              <a:rPr lang="ru-RU" altLang="ru-RU" sz="1400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  <a:cs typeface="DaunPenh" panose="020B0604020202020204" pitchFamily="2" charset="0"/>
              </a:rPr>
              <a:t>Проведение технологической, финансово-экономической экспертиз заявки, а также проведением выездного технологического аудита на предприятии-заявителя с выставлением баллов</a:t>
            </a: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1BA05E20-59AE-4FC5-BA21-922AED3679C1}"/>
              </a:ext>
            </a:extLst>
          </p:cNvPr>
          <p:cNvSpPr/>
          <p:nvPr/>
        </p:nvSpPr>
        <p:spPr bwMode="auto">
          <a:xfrm>
            <a:off x="512356" y="1207705"/>
            <a:ext cx="510129" cy="557212"/>
          </a:xfrm>
          <a:prstGeom prst="rect">
            <a:avLst/>
          </a:prstGeom>
          <a:solidFill>
            <a:srgbClr val="1F4E79"/>
          </a:solidFill>
          <a:ln w="19050">
            <a:noFill/>
            <a:round/>
            <a:headEnd/>
            <a:tailEnd/>
          </a:ln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Р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F73D4AF5-F89D-48B8-97DB-73F25ACF75B2}"/>
              </a:ext>
            </a:extLst>
          </p:cNvPr>
          <p:cNvSpPr/>
          <p:nvPr/>
        </p:nvSpPr>
        <p:spPr bwMode="auto">
          <a:xfrm>
            <a:off x="512357" y="2104738"/>
            <a:ext cx="510129" cy="557212"/>
          </a:xfrm>
          <a:prstGeom prst="rect">
            <a:avLst/>
          </a:prstGeom>
          <a:solidFill>
            <a:srgbClr val="1F4E79"/>
          </a:solidFill>
          <a:ln w="19050">
            <a:noFill/>
            <a:round/>
            <a:headEnd/>
            <a:tailEnd/>
          </a:ln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1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1C0B4A1B-8211-4E22-98EC-1FFD8105C6CF}"/>
              </a:ext>
            </a:extLst>
          </p:cNvPr>
          <p:cNvSpPr/>
          <p:nvPr/>
        </p:nvSpPr>
        <p:spPr bwMode="auto">
          <a:xfrm>
            <a:off x="512355" y="3047195"/>
            <a:ext cx="510129" cy="557212"/>
          </a:xfrm>
          <a:prstGeom prst="rect">
            <a:avLst/>
          </a:prstGeom>
          <a:solidFill>
            <a:srgbClr val="1F4E79"/>
          </a:solidFill>
          <a:ln w="19050">
            <a:noFill/>
            <a:round/>
            <a:headEnd/>
            <a:tailEnd/>
          </a:ln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2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5EC5DE54-06E4-41BA-90DA-B61588BD4E85}"/>
              </a:ext>
            </a:extLst>
          </p:cNvPr>
          <p:cNvSpPr/>
          <p:nvPr/>
        </p:nvSpPr>
        <p:spPr bwMode="auto">
          <a:xfrm>
            <a:off x="512355" y="4030882"/>
            <a:ext cx="510129" cy="557212"/>
          </a:xfrm>
          <a:prstGeom prst="rect">
            <a:avLst/>
          </a:prstGeom>
          <a:solidFill>
            <a:srgbClr val="1F4E79"/>
          </a:solidFill>
          <a:ln w="19050">
            <a:noFill/>
            <a:round/>
            <a:headEnd/>
            <a:tailEnd/>
          </a:ln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3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3" name="Isosceles Triangle 53">
            <a:extLst>
              <a:ext uri="{FF2B5EF4-FFF2-40B4-BE49-F238E27FC236}">
                <a16:creationId xmlns:a16="http://schemas.microsoft.com/office/drawing/2014/main" id="{086DDCDD-5992-4343-ABD6-0B578C7450D5}"/>
              </a:ext>
            </a:extLst>
          </p:cNvPr>
          <p:cNvSpPr/>
          <p:nvPr/>
        </p:nvSpPr>
        <p:spPr bwMode="auto">
          <a:xfrm rot="10800000">
            <a:off x="534703" y="1825229"/>
            <a:ext cx="487782" cy="168784"/>
          </a:xfrm>
          <a:prstGeom prst="triangle">
            <a:avLst/>
          </a:prstGeom>
          <a:solidFill>
            <a:srgbClr val="1F4E79"/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Isosceles Triangle 53">
            <a:extLst>
              <a:ext uri="{FF2B5EF4-FFF2-40B4-BE49-F238E27FC236}">
                <a16:creationId xmlns:a16="http://schemas.microsoft.com/office/drawing/2014/main" id="{E03A417B-230D-47C2-8E7A-1D80466BDFC4}"/>
              </a:ext>
            </a:extLst>
          </p:cNvPr>
          <p:cNvSpPr/>
          <p:nvPr/>
        </p:nvSpPr>
        <p:spPr bwMode="auto">
          <a:xfrm rot="10800000">
            <a:off x="534703" y="2737223"/>
            <a:ext cx="487782" cy="168784"/>
          </a:xfrm>
          <a:prstGeom prst="triangle">
            <a:avLst/>
          </a:prstGeom>
          <a:solidFill>
            <a:srgbClr val="1F4E79"/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Isosceles Triangle 53">
            <a:extLst>
              <a:ext uri="{FF2B5EF4-FFF2-40B4-BE49-F238E27FC236}">
                <a16:creationId xmlns:a16="http://schemas.microsoft.com/office/drawing/2014/main" id="{8AF241EF-C726-4AAD-B12C-8D55032D90FD}"/>
              </a:ext>
            </a:extLst>
          </p:cNvPr>
          <p:cNvSpPr/>
          <p:nvPr/>
        </p:nvSpPr>
        <p:spPr bwMode="auto">
          <a:xfrm rot="10800000">
            <a:off x="534702" y="3714735"/>
            <a:ext cx="487782" cy="168784"/>
          </a:xfrm>
          <a:prstGeom prst="triangle">
            <a:avLst/>
          </a:prstGeom>
          <a:solidFill>
            <a:srgbClr val="1F4E79"/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Isosceles Triangle 53">
            <a:extLst>
              <a:ext uri="{FF2B5EF4-FFF2-40B4-BE49-F238E27FC236}">
                <a16:creationId xmlns:a16="http://schemas.microsoft.com/office/drawing/2014/main" id="{E6C2B0AA-CCFF-4642-9102-5BD5B497F7CB}"/>
              </a:ext>
            </a:extLst>
          </p:cNvPr>
          <p:cNvSpPr/>
          <p:nvPr/>
        </p:nvSpPr>
        <p:spPr bwMode="auto">
          <a:xfrm rot="10800000">
            <a:off x="534702" y="4661850"/>
            <a:ext cx="487782" cy="168784"/>
          </a:xfrm>
          <a:prstGeom prst="triangle">
            <a:avLst/>
          </a:prstGeom>
          <a:solidFill>
            <a:srgbClr val="1F4E79"/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Заголовок 1">
            <a:extLst>
              <a:ext uri="{FF2B5EF4-FFF2-40B4-BE49-F238E27FC236}">
                <a16:creationId xmlns:a16="http://schemas.microsoft.com/office/drawing/2014/main" id="{BD319DEB-3069-4752-98CA-9572E55037EA}"/>
              </a:ext>
            </a:extLst>
          </p:cNvPr>
          <p:cNvSpPr txBox="1">
            <a:spLocks/>
          </p:cNvSpPr>
          <p:nvPr/>
        </p:nvSpPr>
        <p:spPr bwMode="auto">
          <a:xfrm>
            <a:off x="1111776" y="4989451"/>
            <a:ext cx="7848792" cy="840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ru-RU" altLang="ru-RU" sz="1400" b="1" dirty="0">
                <a:solidFill>
                  <a:srgbClr val="B25534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ФОРМИРОВАНИЕ И НАПРАВЛЕНИЕ КОМПЛЕКСНОГО ЗАКЛЮЧЕНИЯ. </a:t>
            </a:r>
            <a:r>
              <a:rPr lang="ru-RU" altLang="ru-RU" sz="1400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Принятие решения о представлении промышленного гранта или об отказе</a:t>
            </a:r>
          </a:p>
        </p:txBody>
      </p:sp>
      <p:sp>
        <p:nvSpPr>
          <p:cNvPr id="28" name="Rectangle 3">
            <a:extLst>
              <a:ext uri="{FF2B5EF4-FFF2-40B4-BE49-F238E27FC236}">
                <a16:creationId xmlns:a16="http://schemas.microsoft.com/office/drawing/2014/main" id="{B55A756A-EB23-4DCE-9519-01C6D708B69B}"/>
              </a:ext>
            </a:extLst>
          </p:cNvPr>
          <p:cNvSpPr/>
          <p:nvPr/>
        </p:nvSpPr>
        <p:spPr bwMode="auto">
          <a:xfrm>
            <a:off x="534701" y="5057115"/>
            <a:ext cx="510129" cy="557212"/>
          </a:xfrm>
          <a:prstGeom prst="rect">
            <a:avLst/>
          </a:prstGeom>
          <a:solidFill>
            <a:srgbClr val="1F4E79"/>
          </a:solidFill>
          <a:ln w="19050">
            <a:noFill/>
            <a:round/>
            <a:headEnd/>
            <a:tailEnd/>
          </a:ln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К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9" name="Isosceles Triangle 53">
            <a:extLst>
              <a:ext uri="{FF2B5EF4-FFF2-40B4-BE49-F238E27FC236}">
                <a16:creationId xmlns:a16="http://schemas.microsoft.com/office/drawing/2014/main" id="{EFBFDA2D-85A0-40BB-8157-347937FB4460}"/>
              </a:ext>
            </a:extLst>
          </p:cNvPr>
          <p:cNvSpPr/>
          <p:nvPr/>
        </p:nvSpPr>
        <p:spPr bwMode="auto">
          <a:xfrm rot="10800000">
            <a:off x="557048" y="5688083"/>
            <a:ext cx="487782" cy="168784"/>
          </a:xfrm>
          <a:prstGeom prst="triangle">
            <a:avLst/>
          </a:prstGeom>
          <a:solidFill>
            <a:srgbClr val="1F4E79"/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Заголовок 1">
            <a:extLst>
              <a:ext uri="{FF2B5EF4-FFF2-40B4-BE49-F238E27FC236}">
                <a16:creationId xmlns:a16="http://schemas.microsoft.com/office/drawing/2014/main" id="{81D1789F-D30F-4D30-A8FA-A4704B83B524}"/>
              </a:ext>
            </a:extLst>
          </p:cNvPr>
          <p:cNvSpPr txBox="1">
            <a:spLocks/>
          </p:cNvSpPr>
          <p:nvPr/>
        </p:nvSpPr>
        <p:spPr bwMode="auto">
          <a:xfrm>
            <a:off x="1111776" y="6055570"/>
            <a:ext cx="7848792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ru-RU" altLang="ru-RU" sz="1400" b="1" dirty="0">
                <a:solidFill>
                  <a:srgbClr val="B25534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ПОДПИСАНИЕ ДОГОВОРА С ГРАНТОПОЛУЧАТЕЛЕМ </a:t>
            </a:r>
            <a:r>
              <a:rPr lang="ru-RU" altLang="ru-RU" sz="1400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о предоставлении промышленного гранта или уведомление его об отказе  </a:t>
            </a:r>
          </a:p>
        </p:txBody>
      </p:sp>
      <p:sp>
        <p:nvSpPr>
          <p:cNvPr id="31" name="Rectangle 3">
            <a:extLst>
              <a:ext uri="{FF2B5EF4-FFF2-40B4-BE49-F238E27FC236}">
                <a16:creationId xmlns:a16="http://schemas.microsoft.com/office/drawing/2014/main" id="{50F05BB8-EA41-4FE7-BBDE-BD161A9105FB}"/>
              </a:ext>
            </a:extLst>
          </p:cNvPr>
          <p:cNvSpPr/>
          <p:nvPr/>
        </p:nvSpPr>
        <p:spPr bwMode="auto">
          <a:xfrm>
            <a:off x="534701" y="6056197"/>
            <a:ext cx="510129" cy="557212"/>
          </a:xfrm>
          <a:prstGeom prst="rect">
            <a:avLst/>
          </a:prstGeom>
          <a:solidFill>
            <a:srgbClr val="1F4E79"/>
          </a:solidFill>
          <a:ln w="19050">
            <a:noFill/>
            <a:round/>
            <a:headEnd/>
            <a:tailEnd/>
          </a:ln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Д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43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  <p:bldP spid="22" grpId="0" animBg="1"/>
      <p:bldP spid="28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0884495-61D9-4785-8B24-16551D626ED7}"/>
              </a:ext>
            </a:extLst>
          </p:cNvPr>
          <p:cNvSpPr/>
          <p:nvPr/>
        </p:nvSpPr>
        <p:spPr>
          <a:xfrm>
            <a:off x="0" y="0"/>
            <a:ext cx="426720" cy="6858000"/>
          </a:xfrm>
          <a:prstGeom prst="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Изображение" descr="Изображение">
            <a:extLst>
              <a:ext uri="{FF2B5EF4-FFF2-40B4-BE49-F238E27FC236}">
                <a16:creationId xmlns:a16="http://schemas.microsoft.com/office/drawing/2014/main" id="{67C0B880-0335-4E0A-9F9B-8C6D1BA75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688577" y="1470896"/>
            <a:ext cx="1813100" cy="264675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3F57D7-3339-4962-8311-BC7DE951F1DD}"/>
              </a:ext>
            </a:extLst>
          </p:cNvPr>
          <p:cNvSpPr txBox="1"/>
          <p:nvPr/>
        </p:nvSpPr>
        <p:spPr>
          <a:xfrm>
            <a:off x="56906" y="639343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049B6E61-32A6-4E08-98E4-DD9879B5F116}"/>
              </a:ext>
            </a:extLst>
          </p:cNvPr>
          <p:cNvCxnSpPr>
            <a:cxnSpLocks/>
          </p:cNvCxnSpPr>
          <p:nvPr/>
        </p:nvCxnSpPr>
        <p:spPr>
          <a:xfrm>
            <a:off x="0" y="593242"/>
            <a:ext cx="890016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3B4F8BFF-B0D6-4EF5-B108-F6406D95851E}"/>
              </a:ext>
            </a:extLst>
          </p:cNvPr>
          <p:cNvSpPr txBox="1">
            <a:spLocks/>
          </p:cNvSpPr>
          <p:nvPr/>
        </p:nvSpPr>
        <p:spPr bwMode="auto">
          <a:xfrm>
            <a:off x="368382" y="7751"/>
            <a:ext cx="840723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b="1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Перечень документов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DE89A26A-A35F-4CEB-8E18-C0AA05617C47}"/>
              </a:ext>
            </a:extLst>
          </p:cNvPr>
          <p:cNvSpPr txBox="1">
            <a:spLocks/>
          </p:cNvSpPr>
          <p:nvPr/>
        </p:nvSpPr>
        <p:spPr bwMode="auto">
          <a:xfrm>
            <a:off x="350311" y="478270"/>
            <a:ext cx="340652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endParaRPr lang="ru-RU" altLang="ru-RU" sz="1400" dirty="0">
              <a:solidFill>
                <a:srgbClr val="1F4E79"/>
              </a:solidFill>
              <a:latin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F2F1499-D55F-4E68-B348-E8F330C7FFBA}"/>
              </a:ext>
            </a:extLst>
          </p:cNvPr>
          <p:cNvSpPr txBox="1"/>
          <p:nvPr/>
        </p:nvSpPr>
        <p:spPr>
          <a:xfrm>
            <a:off x="933209" y="1111853"/>
            <a:ext cx="7775977" cy="481362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just" defTabSz="914400">
              <a:spcBef>
                <a:spcPct val="20000"/>
              </a:spcBef>
              <a:defRPr/>
            </a:pPr>
            <a:r>
              <a:rPr lang="ru-RU" sz="1600" dirty="0">
                <a:solidFill>
                  <a:srgbClr val="B25534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заявление</a:t>
            </a:r>
            <a:r>
              <a:rPr lang="ru-RU" sz="1600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 (заявка);</a:t>
            </a:r>
            <a:endParaRPr lang="en-US" sz="1600" dirty="0">
              <a:solidFill>
                <a:srgbClr val="1F4E79"/>
              </a:solidFill>
              <a:latin typeface="Helvetica" panose="00000500000000000000" pitchFamily="50" charset="0"/>
              <a:ea typeface="Helvetica" panose="00000500000000000000" pitchFamily="50" charset="0"/>
            </a:endParaRPr>
          </a:p>
          <a:p>
            <a:pPr algn="just" defTabSz="914400">
              <a:spcBef>
                <a:spcPct val="20000"/>
              </a:spcBef>
              <a:defRPr/>
            </a:pPr>
            <a:endParaRPr lang="ru-RU" sz="500" dirty="0">
              <a:solidFill>
                <a:srgbClr val="1F4E79"/>
              </a:solidFill>
              <a:latin typeface="Helvetica" panose="00000500000000000000" pitchFamily="50" charset="0"/>
              <a:ea typeface="Helvetica" panose="00000500000000000000" pitchFamily="50" charset="0"/>
            </a:endParaRPr>
          </a:p>
          <a:p>
            <a:pPr algn="just" defTabSz="914400">
              <a:spcBef>
                <a:spcPct val="20000"/>
              </a:spcBef>
              <a:defRPr/>
            </a:pPr>
            <a:r>
              <a:rPr lang="ru-RU" sz="1600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копия </a:t>
            </a:r>
            <a:r>
              <a:rPr lang="ru-RU" sz="1600" dirty="0">
                <a:solidFill>
                  <a:srgbClr val="B25534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предварительного</a:t>
            </a:r>
            <a:r>
              <a:rPr lang="ru-RU" sz="1600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 </a:t>
            </a:r>
            <a:r>
              <a:rPr lang="ru-RU" sz="1600" dirty="0">
                <a:solidFill>
                  <a:srgbClr val="B25534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соглашения</a:t>
            </a:r>
            <a:r>
              <a:rPr lang="ru-RU" sz="1600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, подтверждающее намерение сторон о приобретении оборудования с указанием условий приобретения;</a:t>
            </a:r>
            <a:endParaRPr lang="en-US" sz="1600" dirty="0">
              <a:solidFill>
                <a:srgbClr val="1F4E79"/>
              </a:solidFill>
              <a:latin typeface="Helvetica" panose="00000500000000000000" pitchFamily="50" charset="0"/>
              <a:ea typeface="Helvetica" panose="00000500000000000000" pitchFamily="50" charset="0"/>
            </a:endParaRPr>
          </a:p>
          <a:p>
            <a:pPr algn="just" defTabSz="914400">
              <a:spcBef>
                <a:spcPct val="20000"/>
              </a:spcBef>
              <a:defRPr/>
            </a:pPr>
            <a:endParaRPr lang="ru-RU" sz="500" dirty="0">
              <a:solidFill>
                <a:srgbClr val="1F4E79"/>
              </a:solidFill>
              <a:latin typeface="Helvetica" panose="00000500000000000000" pitchFamily="50" charset="0"/>
              <a:ea typeface="Helvetica" panose="00000500000000000000" pitchFamily="50" charset="0"/>
            </a:endParaRPr>
          </a:p>
          <a:p>
            <a:pPr algn="just" defTabSz="914400">
              <a:spcBef>
                <a:spcPct val="20000"/>
              </a:spcBef>
              <a:defRPr/>
            </a:pPr>
            <a:r>
              <a:rPr lang="ru-RU" sz="1600" dirty="0">
                <a:solidFill>
                  <a:srgbClr val="B25534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бизнес-план</a:t>
            </a:r>
            <a:r>
              <a:rPr lang="ru-RU" sz="1600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;</a:t>
            </a:r>
            <a:endParaRPr lang="en-US" sz="1600" dirty="0">
              <a:solidFill>
                <a:srgbClr val="1F4E79"/>
              </a:solidFill>
              <a:latin typeface="Helvetica" panose="00000500000000000000" pitchFamily="50" charset="0"/>
              <a:ea typeface="Helvetica" panose="00000500000000000000" pitchFamily="50" charset="0"/>
            </a:endParaRPr>
          </a:p>
          <a:p>
            <a:pPr algn="just" defTabSz="914400">
              <a:spcBef>
                <a:spcPct val="20000"/>
              </a:spcBef>
              <a:defRPr/>
            </a:pPr>
            <a:endParaRPr lang="ru-RU" sz="500" dirty="0">
              <a:solidFill>
                <a:srgbClr val="1F4E79"/>
              </a:solidFill>
              <a:latin typeface="Helvetica" panose="00000500000000000000" pitchFamily="50" charset="0"/>
              <a:ea typeface="Helvetica" panose="00000500000000000000" pitchFamily="50" charset="0"/>
            </a:endParaRPr>
          </a:p>
          <a:p>
            <a:pPr algn="just" defTabSz="914400">
              <a:spcBef>
                <a:spcPct val="20000"/>
              </a:spcBef>
              <a:defRPr/>
            </a:pPr>
            <a:r>
              <a:rPr lang="ru-RU" sz="1600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не менее 3 (трех) альтернативных </a:t>
            </a:r>
            <a:r>
              <a:rPr lang="ru-RU" sz="1600" dirty="0">
                <a:solidFill>
                  <a:srgbClr val="B25534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коммерческих</a:t>
            </a:r>
            <a:r>
              <a:rPr lang="ru-RU" sz="1600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 </a:t>
            </a:r>
            <a:r>
              <a:rPr lang="ru-RU" sz="1600" dirty="0">
                <a:solidFill>
                  <a:srgbClr val="B25534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предложений</a:t>
            </a:r>
            <a:r>
              <a:rPr lang="ru-RU" sz="1600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 по компонентам (мероприятиям) проекта и технические спецификации;</a:t>
            </a:r>
            <a:endParaRPr lang="en-US" sz="1600" dirty="0">
              <a:solidFill>
                <a:srgbClr val="1F4E79"/>
              </a:solidFill>
              <a:latin typeface="Helvetica" panose="00000500000000000000" pitchFamily="50" charset="0"/>
              <a:ea typeface="Helvetica" panose="00000500000000000000" pitchFamily="50" charset="0"/>
            </a:endParaRPr>
          </a:p>
          <a:p>
            <a:pPr algn="just" defTabSz="914400">
              <a:spcBef>
                <a:spcPct val="20000"/>
              </a:spcBef>
              <a:defRPr/>
            </a:pPr>
            <a:endParaRPr lang="ru-RU" sz="500" dirty="0">
              <a:solidFill>
                <a:srgbClr val="1F4E79"/>
              </a:solidFill>
              <a:latin typeface="Helvetica" panose="00000500000000000000" pitchFamily="50" charset="0"/>
              <a:ea typeface="Helvetica" panose="00000500000000000000" pitchFamily="50" charset="0"/>
            </a:endParaRPr>
          </a:p>
          <a:p>
            <a:pPr algn="just" defTabSz="914400">
              <a:spcBef>
                <a:spcPct val="20000"/>
              </a:spcBef>
              <a:defRPr/>
            </a:pPr>
            <a:r>
              <a:rPr lang="ru-RU" sz="1600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копия </a:t>
            </a:r>
            <a:r>
              <a:rPr lang="ru-RU" sz="1600" dirty="0">
                <a:solidFill>
                  <a:srgbClr val="B25534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финансовой</a:t>
            </a:r>
            <a:r>
              <a:rPr lang="ru-RU" sz="1600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 отчетности за последние 3 года;</a:t>
            </a:r>
            <a:endParaRPr lang="en-US" sz="1600" dirty="0">
              <a:solidFill>
                <a:srgbClr val="1F4E79"/>
              </a:solidFill>
              <a:latin typeface="Helvetica" panose="00000500000000000000" pitchFamily="50" charset="0"/>
              <a:ea typeface="Helvetica" panose="00000500000000000000" pitchFamily="50" charset="0"/>
            </a:endParaRPr>
          </a:p>
          <a:p>
            <a:pPr algn="just" defTabSz="914400">
              <a:spcBef>
                <a:spcPct val="20000"/>
              </a:spcBef>
              <a:defRPr/>
            </a:pPr>
            <a:endParaRPr lang="ru-RU" sz="500" dirty="0">
              <a:solidFill>
                <a:srgbClr val="1F4E79"/>
              </a:solidFill>
              <a:latin typeface="Helvetica" panose="00000500000000000000" pitchFamily="50" charset="0"/>
              <a:ea typeface="Helvetica" panose="00000500000000000000" pitchFamily="50" charset="0"/>
            </a:endParaRPr>
          </a:p>
          <a:p>
            <a:pPr algn="just" defTabSz="914400">
              <a:spcBef>
                <a:spcPct val="20000"/>
              </a:spcBef>
              <a:defRPr/>
            </a:pPr>
            <a:r>
              <a:rPr lang="ru-RU" sz="1600" dirty="0">
                <a:solidFill>
                  <a:srgbClr val="B25534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декларация</a:t>
            </a:r>
            <a:r>
              <a:rPr lang="ru-RU" sz="1600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 по корпоративному подоходному налогу за последние 3 года;</a:t>
            </a:r>
            <a:endParaRPr lang="en-US" sz="1600" dirty="0">
              <a:solidFill>
                <a:srgbClr val="1F4E79"/>
              </a:solidFill>
              <a:latin typeface="Helvetica" panose="00000500000000000000" pitchFamily="50" charset="0"/>
              <a:ea typeface="Helvetica" panose="00000500000000000000" pitchFamily="50" charset="0"/>
            </a:endParaRPr>
          </a:p>
          <a:p>
            <a:pPr algn="just" defTabSz="914400">
              <a:spcBef>
                <a:spcPct val="20000"/>
              </a:spcBef>
              <a:defRPr/>
            </a:pPr>
            <a:endParaRPr lang="ru-RU" sz="500" dirty="0">
              <a:solidFill>
                <a:srgbClr val="1F4E79"/>
              </a:solidFill>
              <a:latin typeface="Helvetica" panose="00000500000000000000" pitchFamily="50" charset="0"/>
              <a:ea typeface="Helvetica" panose="00000500000000000000" pitchFamily="50" charset="0"/>
            </a:endParaRPr>
          </a:p>
          <a:p>
            <a:pPr algn="just" defTabSz="914400">
              <a:spcBef>
                <a:spcPct val="20000"/>
              </a:spcBef>
              <a:defRPr/>
            </a:pPr>
            <a:r>
              <a:rPr lang="ru-RU" sz="1600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документы, подтверждающие наличие </a:t>
            </a:r>
            <a:r>
              <a:rPr lang="ru-RU" sz="1600" dirty="0">
                <a:solidFill>
                  <a:srgbClr val="B25534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средств</a:t>
            </a:r>
            <a:r>
              <a:rPr lang="ru-RU" sz="1600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 для реализации проекта;</a:t>
            </a:r>
            <a:endParaRPr lang="en-US" sz="1600" dirty="0">
              <a:solidFill>
                <a:srgbClr val="1F4E79"/>
              </a:solidFill>
              <a:latin typeface="Helvetica" panose="00000500000000000000" pitchFamily="50" charset="0"/>
              <a:ea typeface="Helvetica" panose="00000500000000000000" pitchFamily="50" charset="0"/>
            </a:endParaRPr>
          </a:p>
          <a:p>
            <a:pPr algn="just" defTabSz="914400">
              <a:spcBef>
                <a:spcPct val="20000"/>
              </a:spcBef>
              <a:defRPr/>
            </a:pPr>
            <a:endParaRPr lang="ru-RU" sz="500" dirty="0">
              <a:solidFill>
                <a:srgbClr val="1F4E79"/>
              </a:solidFill>
              <a:latin typeface="Helvetica" panose="00000500000000000000" pitchFamily="50" charset="0"/>
              <a:ea typeface="Helvetica" panose="00000500000000000000" pitchFamily="50" charset="0"/>
            </a:endParaRPr>
          </a:p>
          <a:p>
            <a:pPr algn="just" defTabSz="914400">
              <a:spcBef>
                <a:spcPct val="20000"/>
              </a:spcBef>
              <a:defRPr/>
            </a:pPr>
            <a:r>
              <a:rPr lang="ru-RU" sz="1600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корпоративный </a:t>
            </a:r>
            <a:r>
              <a:rPr lang="ru-RU" sz="1600" dirty="0">
                <a:solidFill>
                  <a:srgbClr val="B25534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кредитный</a:t>
            </a:r>
            <a:r>
              <a:rPr lang="ru-RU" sz="1600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 отчет;</a:t>
            </a:r>
            <a:endParaRPr lang="en-US" sz="1600" dirty="0">
              <a:solidFill>
                <a:srgbClr val="1F4E79"/>
              </a:solidFill>
              <a:latin typeface="Helvetica" panose="00000500000000000000" pitchFamily="50" charset="0"/>
              <a:ea typeface="Helvetica" panose="00000500000000000000" pitchFamily="50" charset="0"/>
            </a:endParaRPr>
          </a:p>
          <a:p>
            <a:pPr algn="just" defTabSz="914400">
              <a:spcBef>
                <a:spcPct val="20000"/>
              </a:spcBef>
              <a:defRPr/>
            </a:pPr>
            <a:endParaRPr lang="ru-RU" sz="500" dirty="0">
              <a:solidFill>
                <a:srgbClr val="1F4E79"/>
              </a:solidFill>
              <a:latin typeface="Helvetica" panose="00000500000000000000" pitchFamily="50" charset="0"/>
              <a:ea typeface="Helvetica" panose="00000500000000000000" pitchFamily="50" charset="0"/>
            </a:endParaRPr>
          </a:p>
          <a:p>
            <a:pPr algn="just" defTabSz="914400">
              <a:spcBef>
                <a:spcPct val="20000"/>
              </a:spcBef>
              <a:defRPr/>
            </a:pPr>
            <a:r>
              <a:rPr lang="ru-RU" sz="1600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подтверждающие документы о наличии производственной </a:t>
            </a:r>
            <a:r>
              <a:rPr lang="ru-RU" sz="1600" dirty="0">
                <a:solidFill>
                  <a:srgbClr val="B25534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инфраструктуры</a:t>
            </a:r>
            <a:r>
              <a:rPr lang="ru-RU" sz="1600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 в собственности или аренде (здания и сооружения);</a:t>
            </a:r>
            <a:endParaRPr lang="en-US" sz="1600" dirty="0">
              <a:solidFill>
                <a:srgbClr val="1F4E79"/>
              </a:solidFill>
              <a:latin typeface="Helvetica" panose="00000500000000000000" pitchFamily="50" charset="0"/>
              <a:ea typeface="Helvetica" panose="00000500000000000000" pitchFamily="50" charset="0"/>
            </a:endParaRPr>
          </a:p>
          <a:p>
            <a:pPr algn="just" defTabSz="914400">
              <a:spcBef>
                <a:spcPct val="20000"/>
              </a:spcBef>
              <a:defRPr/>
            </a:pPr>
            <a:endParaRPr lang="ru-RU" sz="500" dirty="0">
              <a:solidFill>
                <a:srgbClr val="1F4E79"/>
              </a:solidFill>
              <a:latin typeface="Helvetica" panose="00000500000000000000" pitchFamily="50" charset="0"/>
              <a:ea typeface="Helvetica" panose="00000500000000000000" pitchFamily="50" charset="0"/>
            </a:endParaRPr>
          </a:p>
          <a:p>
            <a:pPr algn="just" defTabSz="914400">
              <a:spcBef>
                <a:spcPct val="20000"/>
              </a:spcBef>
              <a:defRPr/>
            </a:pPr>
            <a:r>
              <a:rPr lang="ru-RU" sz="1600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трудовой </a:t>
            </a:r>
            <a:r>
              <a:rPr lang="ru-RU" sz="1600" dirty="0">
                <a:solidFill>
                  <a:srgbClr val="B25534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договор</a:t>
            </a:r>
            <a:r>
              <a:rPr lang="ru-RU" sz="1600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/ договор на оказание услуг и диплом о высшем образовании инженерно-технического персонала;</a:t>
            </a:r>
          </a:p>
          <a:p>
            <a:pPr algn="just" defTabSz="914400">
              <a:spcBef>
                <a:spcPct val="20000"/>
              </a:spcBef>
              <a:defRPr/>
            </a:pPr>
            <a:endParaRPr lang="ru-RU" sz="500" dirty="0">
              <a:solidFill>
                <a:srgbClr val="1F4E79"/>
              </a:solidFill>
              <a:latin typeface="Helvetica" panose="00000500000000000000" pitchFamily="50" charset="0"/>
              <a:ea typeface="Helvetica" panose="00000500000000000000" pitchFamily="50" charset="0"/>
            </a:endParaRPr>
          </a:p>
        </p:txBody>
      </p:sp>
      <p:sp>
        <p:nvSpPr>
          <p:cNvPr id="39" name="Freeform 295">
            <a:extLst>
              <a:ext uri="{FF2B5EF4-FFF2-40B4-BE49-F238E27FC236}">
                <a16:creationId xmlns:a16="http://schemas.microsoft.com/office/drawing/2014/main" id="{03742159-9A59-4404-ACD8-3473806143DC}"/>
              </a:ext>
            </a:extLst>
          </p:cNvPr>
          <p:cNvSpPr>
            <a:spLocks/>
          </p:cNvSpPr>
          <p:nvPr/>
        </p:nvSpPr>
        <p:spPr bwMode="auto">
          <a:xfrm>
            <a:off x="686999" y="1117183"/>
            <a:ext cx="235033" cy="205150"/>
          </a:xfrm>
          <a:custGeom>
            <a:avLst/>
            <a:gdLst/>
            <a:ahLst/>
            <a:cxnLst>
              <a:cxn ang="0">
                <a:pos x="24" y="31"/>
              </a:cxn>
              <a:cxn ang="0">
                <a:pos x="20" y="31"/>
              </a:cxn>
              <a:cxn ang="0">
                <a:pos x="2" y="17"/>
              </a:cxn>
              <a:cxn ang="0">
                <a:pos x="1" y="14"/>
              </a:cxn>
              <a:cxn ang="0">
                <a:pos x="4" y="11"/>
              </a:cxn>
              <a:cxn ang="0">
                <a:pos x="7" y="10"/>
              </a:cxn>
              <a:cxn ang="0">
                <a:pos x="19" y="19"/>
              </a:cxn>
              <a:cxn ang="0">
                <a:pos x="23" y="18"/>
              </a:cxn>
              <a:cxn ang="0">
                <a:pos x="40" y="1"/>
              </a:cxn>
              <a:cxn ang="0">
                <a:pos x="44" y="1"/>
              </a:cxn>
              <a:cxn ang="0">
                <a:pos x="47" y="3"/>
              </a:cxn>
              <a:cxn ang="0">
                <a:pos x="47" y="7"/>
              </a:cxn>
              <a:cxn ang="0">
                <a:pos x="24" y="31"/>
              </a:cxn>
            </a:cxnLst>
            <a:rect l="0" t="0" r="r" b="b"/>
            <a:pathLst>
              <a:path w="48" h="32">
                <a:moveTo>
                  <a:pt x="24" y="31"/>
                </a:moveTo>
                <a:cubicBezTo>
                  <a:pt x="23" y="32"/>
                  <a:pt x="21" y="32"/>
                  <a:pt x="20" y="31"/>
                </a:cubicBezTo>
                <a:cubicBezTo>
                  <a:pt x="2" y="17"/>
                  <a:pt x="2" y="17"/>
                  <a:pt x="2" y="17"/>
                </a:cubicBezTo>
                <a:cubicBezTo>
                  <a:pt x="1" y="17"/>
                  <a:pt x="0" y="15"/>
                  <a:pt x="1" y="14"/>
                </a:cubicBezTo>
                <a:cubicBezTo>
                  <a:pt x="4" y="11"/>
                  <a:pt x="4" y="11"/>
                  <a:pt x="4" y="11"/>
                </a:cubicBezTo>
                <a:cubicBezTo>
                  <a:pt x="4" y="9"/>
                  <a:pt x="6" y="9"/>
                  <a:pt x="7" y="10"/>
                </a:cubicBezTo>
                <a:cubicBezTo>
                  <a:pt x="19" y="19"/>
                  <a:pt x="19" y="19"/>
                  <a:pt x="19" y="19"/>
                </a:cubicBezTo>
                <a:cubicBezTo>
                  <a:pt x="20" y="20"/>
                  <a:pt x="22" y="20"/>
                  <a:pt x="23" y="18"/>
                </a:cubicBezTo>
                <a:cubicBezTo>
                  <a:pt x="40" y="1"/>
                  <a:pt x="40" y="1"/>
                  <a:pt x="40" y="1"/>
                </a:cubicBezTo>
                <a:cubicBezTo>
                  <a:pt x="41" y="0"/>
                  <a:pt x="43" y="0"/>
                  <a:pt x="44" y="1"/>
                </a:cubicBezTo>
                <a:cubicBezTo>
                  <a:pt x="47" y="3"/>
                  <a:pt x="47" y="3"/>
                  <a:pt x="47" y="3"/>
                </a:cubicBezTo>
                <a:cubicBezTo>
                  <a:pt x="48" y="4"/>
                  <a:pt x="48" y="6"/>
                  <a:pt x="47" y="7"/>
                </a:cubicBezTo>
                <a:lnTo>
                  <a:pt x="24" y="31"/>
                </a:lnTo>
                <a:close/>
              </a:path>
            </a:pathLst>
          </a:custGeom>
          <a:solidFill>
            <a:srgbClr val="B2553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295">
            <a:extLst>
              <a:ext uri="{FF2B5EF4-FFF2-40B4-BE49-F238E27FC236}">
                <a16:creationId xmlns:a16="http://schemas.microsoft.com/office/drawing/2014/main" id="{88F42021-FB9A-49B0-8F55-192CE9937450}"/>
              </a:ext>
            </a:extLst>
          </p:cNvPr>
          <p:cNvSpPr>
            <a:spLocks/>
          </p:cNvSpPr>
          <p:nvPr/>
        </p:nvSpPr>
        <p:spPr bwMode="auto">
          <a:xfrm>
            <a:off x="687593" y="1512586"/>
            <a:ext cx="235033" cy="205150"/>
          </a:xfrm>
          <a:custGeom>
            <a:avLst/>
            <a:gdLst/>
            <a:ahLst/>
            <a:cxnLst>
              <a:cxn ang="0">
                <a:pos x="24" y="31"/>
              </a:cxn>
              <a:cxn ang="0">
                <a:pos x="20" y="31"/>
              </a:cxn>
              <a:cxn ang="0">
                <a:pos x="2" y="17"/>
              </a:cxn>
              <a:cxn ang="0">
                <a:pos x="1" y="14"/>
              </a:cxn>
              <a:cxn ang="0">
                <a:pos x="4" y="11"/>
              </a:cxn>
              <a:cxn ang="0">
                <a:pos x="7" y="10"/>
              </a:cxn>
              <a:cxn ang="0">
                <a:pos x="19" y="19"/>
              </a:cxn>
              <a:cxn ang="0">
                <a:pos x="23" y="18"/>
              </a:cxn>
              <a:cxn ang="0">
                <a:pos x="40" y="1"/>
              </a:cxn>
              <a:cxn ang="0">
                <a:pos x="44" y="1"/>
              </a:cxn>
              <a:cxn ang="0">
                <a:pos x="47" y="3"/>
              </a:cxn>
              <a:cxn ang="0">
                <a:pos x="47" y="7"/>
              </a:cxn>
              <a:cxn ang="0">
                <a:pos x="24" y="31"/>
              </a:cxn>
            </a:cxnLst>
            <a:rect l="0" t="0" r="r" b="b"/>
            <a:pathLst>
              <a:path w="48" h="32">
                <a:moveTo>
                  <a:pt x="24" y="31"/>
                </a:moveTo>
                <a:cubicBezTo>
                  <a:pt x="23" y="32"/>
                  <a:pt x="21" y="32"/>
                  <a:pt x="20" y="31"/>
                </a:cubicBezTo>
                <a:cubicBezTo>
                  <a:pt x="2" y="17"/>
                  <a:pt x="2" y="17"/>
                  <a:pt x="2" y="17"/>
                </a:cubicBezTo>
                <a:cubicBezTo>
                  <a:pt x="1" y="17"/>
                  <a:pt x="0" y="15"/>
                  <a:pt x="1" y="14"/>
                </a:cubicBezTo>
                <a:cubicBezTo>
                  <a:pt x="4" y="11"/>
                  <a:pt x="4" y="11"/>
                  <a:pt x="4" y="11"/>
                </a:cubicBezTo>
                <a:cubicBezTo>
                  <a:pt x="4" y="9"/>
                  <a:pt x="6" y="9"/>
                  <a:pt x="7" y="10"/>
                </a:cubicBezTo>
                <a:cubicBezTo>
                  <a:pt x="19" y="19"/>
                  <a:pt x="19" y="19"/>
                  <a:pt x="19" y="19"/>
                </a:cubicBezTo>
                <a:cubicBezTo>
                  <a:pt x="20" y="20"/>
                  <a:pt x="22" y="20"/>
                  <a:pt x="23" y="18"/>
                </a:cubicBezTo>
                <a:cubicBezTo>
                  <a:pt x="40" y="1"/>
                  <a:pt x="40" y="1"/>
                  <a:pt x="40" y="1"/>
                </a:cubicBezTo>
                <a:cubicBezTo>
                  <a:pt x="41" y="0"/>
                  <a:pt x="43" y="0"/>
                  <a:pt x="44" y="1"/>
                </a:cubicBezTo>
                <a:cubicBezTo>
                  <a:pt x="47" y="3"/>
                  <a:pt x="47" y="3"/>
                  <a:pt x="47" y="3"/>
                </a:cubicBezTo>
                <a:cubicBezTo>
                  <a:pt x="48" y="4"/>
                  <a:pt x="48" y="6"/>
                  <a:pt x="47" y="7"/>
                </a:cubicBezTo>
                <a:lnTo>
                  <a:pt x="24" y="31"/>
                </a:lnTo>
                <a:close/>
              </a:path>
            </a:pathLst>
          </a:custGeom>
          <a:solidFill>
            <a:srgbClr val="B2553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295">
            <a:extLst>
              <a:ext uri="{FF2B5EF4-FFF2-40B4-BE49-F238E27FC236}">
                <a16:creationId xmlns:a16="http://schemas.microsoft.com/office/drawing/2014/main" id="{3B336F97-667D-462A-97AC-E825F30B81A1}"/>
              </a:ext>
            </a:extLst>
          </p:cNvPr>
          <p:cNvSpPr>
            <a:spLocks/>
          </p:cNvSpPr>
          <p:nvPr/>
        </p:nvSpPr>
        <p:spPr bwMode="auto">
          <a:xfrm>
            <a:off x="686998" y="2129785"/>
            <a:ext cx="235033" cy="205150"/>
          </a:xfrm>
          <a:custGeom>
            <a:avLst/>
            <a:gdLst/>
            <a:ahLst/>
            <a:cxnLst>
              <a:cxn ang="0">
                <a:pos x="24" y="31"/>
              </a:cxn>
              <a:cxn ang="0">
                <a:pos x="20" y="31"/>
              </a:cxn>
              <a:cxn ang="0">
                <a:pos x="2" y="17"/>
              </a:cxn>
              <a:cxn ang="0">
                <a:pos x="1" y="14"/>
              </a:cxn>
              <a:cxn ang="0">
                <a:pos x="4" y="11"/>
              </a:cxn>
              <a:cxn ang="0">
                <a:pos x="7" y="10"/>
              </a:cxn>
              <a:cxn ang="0">
                <a:pos x="19" y="19"/>
              </a:cxn>
              <a:cxn ang="0">
                <a:pos x="23" y="18"/>
              </a:cxn>
              <a:cxn ang="0">
                <a:pos x="40" y="1"/>
              </a:cxn>
              <a:cxn ang="0">
                <a:pos x="44" y="1"/>
              </a:cxn>
              <a:cxn ang="0">
                <a:pos x="47" y="3"/>
              </a:cxn>
              <a:cxn ang="0">
                <a:pos x="47" y="7"/>
              </a:cxn>
              <a:cxn ang="0">
                <a:pos x="24" y="31"/>
              </a:cxn>
            </a:cxnLst>
            <a:rect l="0" t="0" r="r" b="b"/>
            <a:pathLst>
              <a:path w="48" h="32">
                <a:moveTo>
                  <a:pt x="24" y="31"/>
                </a:moveTo>
                <a:cubicBezTo>
                  <a:pt x="23" y="32"/>
                  <a:pt x="21" y="32"/>
                  <a:pt x="20" y="31"/>
                </a:cubicBezTo>
                <a:cubicBezTo>
                  <a:pt x="2" y="17"/>
                  <a:pt x="2" y="17"/>
                  <a:pt x="2" y="17"/>
                </a:cubicBezTo>
                <a:cubicBezTo>
                  <a:pt x="1" y="17"/>
                  <a:pt x="0" y="15"/>
                  <a:pt x="1" y="14"/>
                </a:cubicBezTo>
                <a:cubicBezTo>
                  <a:pt x="4" y="11"/>
                  <a:pt x="4" y="11"/>
                  <a:pt x="4" y="11"/>
                </a:cubicBezTo>
                <a:cubicBezTo>
                  <a:pt x="4" y="9"/>
                  <a:pt x="6" y="9"/>
                  <a:pt x="7" y="10"/>
                </a:cubicBezTo>
                <a:cubicBezTo>
                  <a:pt x="19" y="19"/>
                  <a:pt x="19" y="19"/>
                  <a:pt x="19" y="19"/>
                </a:cubicBezTo>
                <a:cubicBezTo>
                  <a:pt x="20" y="20"/>
                  <a:pt x="22" y="20"/>
                  <a:pt x="23" y="18"/>
                </a:cubicBezTo>
                <a:cubicBezTo>
                  <a:pt x="40" y="1"/>
                  <a:pt x="40" y="1"/>
                  <a:pt x="40" y="1"/>
                </a:cubicBezTo>
                <a:cubicBezTo>
                  <a:pt x="41" y="0"/>
                  <a:pt x="43" y="0"/>
                  <a:pt x="44" y="1"/>
                </a:cubicBezTo>
                <a:cubicBezTo>
                  <a:pt x="47" y="3"/>
                  <a:pt x="47" y="3"/>
                  <a:pt x="47" y="3"/>
                </a:cubicBezTo>
                <a:cubicBezTo>
                  <a:pt x="48" y="4"/>
                  <a:pt x="48" y="6"/>
                  <a:pt x="47" y="7"/>
                </a:cubicBezTo>
                <a:lnTo>
                  <a:pt x="24" y="31"/>
                </a:lnTo>
                <a:close/>
              </a:path>
            </a:pathLst>
          </a:custGeom>
          <a:solidFill>
            <a:srgbClr val="B2553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295">
            <a:extLst>
              <a:ext uri="{FF2B5EF4-FFF2-40B4-BE49-F238E27FC236}">
                <a16:creationId xmlns:a16="http://schemas.microsoft.com/office/drawing/2014/main" id="{7DCECD2B-9B46-451A-84DE-61B9A9E38E93}"/>
              </a:ext>
            </a:extLst>
          </p:cNvPr>
          <p:cNvSpPr>
            <a:spLocks/>
          </p:cNvSpPr>
          <p:nvPr/>
        </p:nvSpPr>
        <p:spPr bwMode="auto">
          <a:xfrm>
            <a:off x="687294" y="2517326"/>
            <a:ext cx="235033" cy="205150"/>
          </a:xfrm>
          <a:custGeom>
            <a:avLst/>
            <a:gdLst/>
            <a:ahLst/>
            <a:cxnLst>
              <a:cxn ang="0">
                <a:pos x="24" y="31"/>
              </a:cxn>
              <a:cxn ang="0">
                <a:pos x="20" y="31"/>
              </a:cxn>
              <a:cxn ang="0">
                <a:pos x="2" y="17"/>
              </a:cxn>
              <a:cxn ang="0">
                <a:pos x="1" y="14"/>
              </a:cxn>
              <a:cxn ang="0">
                <a:pos x="4" y="11"/>
              </a:cxn>
              <a:cxn ang="0">
                <a:pos x="7" y="10"/>
              </a:cxn>
              <a:cxn ang="0">
                <a:pos x="19" y="19"/>
              </a:cxn>
              <a:cxn ang="0">
                <a:pos x="23" y="18"/>
              </a:cxn>
              <a:cxn ang="0">
                <a:pos x="40" y="1"/>
              </a:cxn>
              <a:cxn ang="0">
                <a:pos x="44" y="1"/>
              </a:cxn>
              <a:cxn ang="0">
                <a:pos x="47" y="3"/>
              </a:cxn>
              <a:cxn ang="0">
                <a:pos x="47" y="7"/>
              </a:cxn>
              <a:cxn ang="0">
                <a:pos x="24" y="31"/>
              </a:cxn>
            </a:cxnLst>
            <a:rect l="0" t="0" r="r" b="b"/>
            <a:pathLst>
              <a:path w="48" h="32">
                <a:moveTo>
                  <a:pt x="24" y="31"/>
                </a:moveTo>
                <a:cubicBezTo>
                  <a:pt x="23" y="32"/>
                  <a:pt x="21" y="32"/>
                  <a:pt x="20" y="31"/>
                </a:cubicBezTo>
                <a:cubicBezTo>
                  <a:pt x="2" y="17"/>
                  <a:pt x="2" y="17"/>
                  <a:pt x="2" y="17"/>
                </a:cubicBezTo>
                <a:cubicBezTo>
                  <a:pt x="1" y="17"/>
                  <a:pt x="0" y="15"/>
                  <a:pt x="1" y="14"/>
                </a:cubicBezTo>
                <a:cubicBezTo>
                  <a:pt x="4" y="11"/>
                  <a:pt x="4" y="11"/>
                  <a:pt x="4" y="11"/>
                </a:cubicBezTo>
                <a:cubicBezTo>
                  <a:pt x="4" y="9"/>
                  <a:pt x="6" y="9"/>
                  <a:pt x="7" y="10"/>
                </a:cubicBezTo>
                <a:cubicBezTo>
                  <a:pt x="19" y="19"/>
                  <a:pt x="19" y="19"/>
                  <a:pt x="19" y="19"/>
                </a:cubicBezTo>
                <a:cubicBezTo>
                  <a:pt x="20" y="20"/>
                  <a:pt x="22" y="20"/>
                  <a:pt x="23" y="18"/>
                </a:cubicBezTo>
                <a:cubicBezTo>
                  <a:pt x="40" y="1"/>
                  <a:pt x="40" y="1"/>
                  <a:pt x="40" y="1"/>
                </a:cubicBezTo>
                <a:cubicBezTo>
                  <a:pt x="41" y="0"/>
                  <a:pt x="43" y="0"/>
                  <a:pt x="44" y="1"/>
                </a:cubicBezTo>
                <a:cubicBezTo>
                  <a:pt x="47" y="3"/>
                  <a:pt x="47" y="3"/>
                  <a:pt x="47" y="3"/>
                </a:cubicBezTo>
                <a:cubicBezTo>
                  <a:pt x="48" y="4"/>
                  <a:pt x="48" y="6"/>
                  <a:pt x="47" y="7"/>
                </a:cubicBezTo>
                <a:lnTo>
                  <a:pt x="24" y="31"/>
                </a:lnTo>
                <a:close/>
              </a:path>
            </a:pathLst>
          </a:custGeom>
          <a:solidFill>
            <a:srgbClr val="B2553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295">
            <a:extLst>
              <a:ext uri="{FF2B5EF4-FFF2-40B4-BE49-F238E27FC236}">
                <a16:creationId xmlns:a16="http://schemas.microsoft.com/office/drawing/2014/main" id="{BEDE14BF-F9E4-4B34-9169-4CC385971F63}"/>
              </a:ext>
            </a:extLst>
          </p:cNvPr>
          <p:cNvSpPr>
            <a:spLocks/>
          </p:cNvSpPr>
          <p:nvPr/>
        </p:nvSpPr>
        <p:spPr bwMode="auto">
          <a:xfrm>
            <a:off x="686997" y="3146321"/>
            <a:ext cx="235033" cy="205150"/>
          </a:xfrm>
          <a:custGeom>
            <a:avLst/>
            <a:gdLst/>
            <a:ahLst/>
            <a:cxnLst>
              <a:cxn ang="0">
                <a:pos x="24" y="31"/>
              </a:cxn>
              <a:cxn ang="0">
                <a:pos x="20" y="31"/>
              </a:cxn>
              <a:cxn ang="0">
                <a:pos x="2" y="17"/>
              </a:cxn>
              <a:cxn ang="0">
                <a:pos x="1" y="14"/>
              </a:cxn>
              <a:cxn ang="0">
                <a:pos x="4" y="11"/>
              </a:cxn>
              <a:cxn ang="0">
                <a:pos x="7" y="10"/>
              </a:cxn>
              <a:cxn ang="0">
                <a:pos x="19" y="19"/>
              </a:cxn>
              <a:cxn ang="0">
                <a:pos x="23" y="18"/>
              </a:cxn>
              <a:cxn ang="0">
                <a:pos x="40" y="1"/>
              </a:cxn>
              <a:cxn ang="0">
                <a:pos x="44" y="1"/>
              </a:cxn>
              <a:cxn ang="0">
                <a:pos x="47" y="3"/>
              </a:cxn>
              <a:cxn ang="0">
                <a:pos x="47" y="7"/>
              </a:cxn>
              <a:cxn ang="0">
                <a:pos x="24" y="31"/>
              </a:cxn>
            </a:cxnLst>
            <a:rect l="0" t="0" r="r" b="b"/>
            <a:pathLst>
              <a:path w="48" h="32">
                <a:moveTo>
                  <a:pt x="24" y="31"/>
                </a:moveTo>
                <a:cubicBezTo>
                  <a:pt x="23" y="32"/>
                  <a:pt x="21" y="32"/>
                  <a:pt x="20" y="31"/>
                </a:cubicBezTo>
                <a:cubicBezTo>
                  <a:pt x="2" y="17"/>
                  <a:pt x="2" y="17"/>
                  <a:pt x="2" y="17"/>
                </a:cubicBezTo>
                <a:cubicBezTo>
                  <a:pt x="1" y="17"/>
                  <a:pt x="0" y="15"/>
                  <a:pt x="1" y="14"/>
                </a:cubicBezTo>
                <a:cubicBezTo>
                  <a:pt x="4" y="11"/>
                  <a:pt x="4" y="11"/>
                  <a:pt x="4" y="11"/>
                </a:cubicBezTo>
                <a:cubicBezTo>
                  <a:pt x="4" y="9"/>
                  <a:pt x="6" y="9"/>
                  <a:pt x="7" y="10"/>
                </a:cubicBezTo>
                <a:cubicBezTo>
                  <a:pt x="19" y="19"/>
                  <a:pt x="19" y="19"/>
                  <a:pt x="19" y="19"/>
                </a:cubicBezTo>
                <a:cubicBezTo>
                  <a:pt x="20" y="20"/>
                  <a:pt x="22" y="20"/>
                  <a:pt x="23" y="18"/>
                </a:cubicBezTo>
                <a:cubicBezTo>
                  <a:pt x="40" y="1"/>
                  <a:pt x="40" y="1"/>
                  <a:pt x="40" y="1"/>
                </a:cubicBezTo>
                <a:cubicBezTo>
                  <a:pt x="41" y="0"/>
                  <a:pt x="43" y="0"/>
                  <a:pt x="44" y="1"/>
                </a:cubicBezTo>
                <a:cubicBezTo>
                  <a:pt x="47" y="3"/>
                  <a:pt x="47" y="3"/>
                  <a:pt x="47" y="3"/>
                </a:cubicBezTo>
                <a:cubicBezTo>
                  <a:pt x="48" y="4"/>
                  <a:pt x="48" y="6"/>
                  <a:pt x="47" y="7"/>
                </a:cubicBezTo>
                <a:lnTo>
                  <a:pt x="24" y="31"/>
                </a:lnTo>
                <a:close/>
              </a:path>
            </a:pathLst>
          </a:custGeom>
          <a:solidFill>
            <a:srgbClr val="B2553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295">
            <a:extLst>
              <a:ext uri="{FF2B5EF4-FFF2-40B4-BE49-F238E27FC236}">
                <a16:creationId xmlns:a16="http://schemas.microsoft.com/office/drawing/2014/main" id="{383F0318-DFC3-405D-B48F-DDE4F2A199DE}"/>
              </a:ext>
            </a:extLst>
          </p:cNvPr>
          <p:cNvSpPr>
            <a:spLocks/>
          </p:cNvSpPr>
          <p:nvPr/>
        </p:nvSpPr>
        <p:spPr bwMode="auto">
          <a:xfrm>
            <a:off x="688238" y="3535948"/>
            <a:ext cx="235033" cy="205150"/>
          </a:xfrm>
          <a:custGeom>
            <a:avLst/>
            <a:gdLst/>
            <a:ahLst/>
            <a:cxnLst>
              <a:cxn ang="0">
                <a:pos x="24" y="31"/>
              </a:cxn>
              <a:cxn ang="0">
                <a:pos x="20" y="31"/>
              </a:cxn>
              <a:cxn ang="0">
                <a:pos x="2" y="17"/>
              </a:cxn>
              <a:cxn ang="0">
                <a:pos x="1" y="14"/>
              </a:cxn>
              <a:cxn ang="0">
                <a:pos x="4" y="11"/>
              </a:cxn>
              <a:cxn ang="0">
                <a:pos x="7" y="10"/>
              </a:cxn>
              <a:cxn ang="0">
                <a:pos x="19" y="19"/>
              </a:cxn>
              <a:cxn ang="0">
                <a:pos x="23" y="18"/>
              </a:cxn>
              <a:cxn ang="0">
                <a:pos x="40" y="1"/>
              </a:cxn>
              <a:cxn ang="0">
                <a:pos x="44" y="1"/>
              </a:cxn>
              <a:cxn ang="0">
                <a:pos x="47" y="3"/>
              </a:cxn>
              <a:cxn ang="0">
                <a:pos x="47" y="7"/>
              </a:cxn>
              <a:cxn ang="0">
                <a:pos x="24" y="31"/>
              </a:cxn>
            </a:cxnLst>
            <a:rect l="0" t="0" r="r" b="b"/>
            <a:pathLst>
              <a:path w="48" h="32">
                <a:moveTo>
                  <a:pt x="24" y="31"/>
                </a:moveTo>
                <a:cubicBezTo>
                  <a:pt x="23" y="32"/>
                  <a:pt x="21" y="32"/>
                  <a:pt x="20" y="31"/>
                </a:cubicBezTo>
                <a:cubicBezTo>
                  <a:pt x="2" y="17"/>
                  <a:pt x="2" y="17"/>
                  <a:pt x="2" y="17"/>
                </a:cubicBezTo>
                <a:cubicBezTo>
                  <a:pt x="1" y="17"/>
                  <a:pt x="0" y="15"/>
                  <a:pt x="1" y="14"/>
                </a:cubicBezTo>
                <a:cubicBezTo>
                  <a:pt x="4" y="11"/>
                  <a:pt x="4" y="11"/>
                  <a:pt x="4" y="11"/>
                </a:cubicBezTo>
                <a:cubicBezTo>
                  <a:pt x="4" y="9"/>
                  <a:pt x="6" y="9"/>
                  <a:pt x="7" y="10"/>
                </a:cubicBezTo>
                <a:cubicBezTo>
                  <a:pt x="19" y="19"/>
                  <a:pt x="19" y="19"/>
                  <a:pt x="19" y="19"/>
                </a:cubicBezTo>
                <a:cubicBezTo>
                  <a:pt x="20" y="20"/>
                  <a:pt x="22" y="20"/>
                  <a:pt x="23" y="18"/>
                </a:cubicBezTo>
                <a:cubicBezTo>
                  <a:pt x="40" y="1"/>
                  <a:pt x="40" y="1"/>
                  <a:pt x="40" y="1"/>
                </a:cubicBezTo>
                <a:cubicBezTo>
                  <a:pt x="41" y="0"/>
                  <a:pt x="43" y="0"/>
                  <a:pt x="44" y="1"/>
                </a:cubicBezTo>
                <a:cubicBezTo>
                  <a:pt x="47" y="3"/>
                  <a:pt x="47" y="3"/>
                  <a:pt x="47" y="3"/>
                </a:cubicBezTo>
                <a:cubicBezTo>
                  <a:pt x="48" y="4"/>
                  <a:pt x="48" y="6"/>
                  <a:pt x="47" y="7"/>
                </a:cubicBezTo>
                <a:lnTo>
                  <a:pt x="24" y="31"/>
                </a:lnTo>
                <a:close/>
              </a:path>
            </a:pathLst>
          </a:custGeom>
          <a:solidFill>
            <a:srgbClr val="B2553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295">
            <a:extLst>
              <a:ext uri="{FF2B5EF4-FFF2-40B4-BE49-F238E27FC236}">
                <a16:creationId xmlns:a16="http://schemas.microsoft.com/office/drawing/2014/main" id="{120192C6-5A62-4917-A2D4-F63BB27788BE}"/>
              </a:ext>
            </a:extLst>
          </p:cNvPr>
          <p:cNvSpPr>
            <a:spLocks/>
          </p:cNvSpPr>
          <p:nvPr/>
        </p:nvSpPr>
        <p:spPr bwMode="auto">
          <a:xfrm>
            <a:off x="685344" y="3910705"/>
            <a:ext cx="235033" cy="205150"/>
          </a:xfrm>
          <a:custGeom>
            <a:avLst/>
            <a:gdLst/>
            <a:ahLst/>
            <a:cxnLst>
              <a:cxn ang="0">
                <a:pos x="24" y="31"/>
              </a:cxn>
              <a:cxn ang="0">
                <a:pos x="20" y="31"/>
              </a:cxn>
              <a:cxn ang="0">
                <a:pos x="2" y="17"/>
              </a:cxn>
              <a:cxn ang="0">
                <a:pos x="1" y="14"/>
              </a:cxn>
              <a:cxn ang="0">
                <a:pos x="4" y="11"/>
              </a:cxn>
              <a:cxn ang="0">
                <a:pos x="7" y="10"/>
              </a:cxn>
              <a:cxn ang="0">
                <a:pos x="19" y="19"/>
              </a:cxn>
              <a:cxn ang="0">
                <a:pos x="23" y="18"/>
              </a:cxn>
              <a:cxn ang="0">
                <a:pos x="40" y="1"/>
              </a:cxn>
              <a:cxn ang="0">
                <a:pos x="44" y="1"/>
              </a:cxn>
              <a:cxn ang="0">
                <a:pos x="47" y="3"/>
              </a:cxn>
              <a:cxn ang="0">
                <a:pos x="47" y="7"/>
              </a:cxn>
              <a:cxn ang="0">
                <a:pos x="24" y="31"/>
              </a:cxn>
            </a:cxnLst>
            <a:rect l="0" t="0" r="r" b="b"/>
            <a:pathLst>
              <a:path w="48" h="32">
                <a:moveTo>
                  <a:pt x="24" y="31"/>
                </a:moveTo>
                <a:cubicBezTo>
                  <a:pt x="23" y="32"/>
                  <a:pt x="21" y="32"/>
                  <a:pt x="20" y="31"/>
                </a:cubicBezTo>
                <a:cubicBezTo>
                  <a:pt x="2" y="17"/>
                  <a:pt x="2" y="17"/>
                  <a:pt x="2" y="17"/>
                </a:cubicBezTo>
                <a:cubicBezTo>
                  <a:pt x="1" y="17"/>
                  <a:pt x="0" y="15"/>
                  <a:pt x="1" y="14"/>
                </a:cubicBezTo>
                <a:cubicBezTo>
                  <a:pt x="4" y="11"/>
                  <a:pt x="4" y="11"/>
                  <a:pt x="4" y="11"/>
                </a:cubicBezTo>
                <a:cubicBezTo>
                  <a:pt x="4" y="9"/>
                  <a:pt x="6" y="9"/>
                  <a:pt x="7" y="10"/>
                </a:cubicBezTo>
                <a:cubicBezTo>
                  <a:pt x="19" y="19"/>
                  <a:pt x="19" y="19"/>
                  <a:pt x="19" y="19"/>
                </a:cubicBezTo>
                <a:cubicBezTo>
                  <a:pt x="20" y="20"/>
                  <a:pt x="22" y="20"/>
                  <a:pt x="23" y="18"/>
                </a:cubicBezTo>
                <a:cubicBezTo>
                  <a:pt x="40" y="1"/>
                  <a:pt x="40" y="1"/>
                  <a:pt x="40" y="1"/>
                </a:cubicBezTo>
                <a:cubicBezTo>
                  <a:pt x="41" y="0"/>
                  <a:pt x="43" y="0"/>
                  <a:pt x="44" y="1"/>
                </a:cubicBezTo>
                <a:cubicBezTo>
                  <a:pt x="47" y="3"/>
                  <a:pt x="47" y="3"/>
                  <a:pt x="47" y="3"/>
                </a:cubicBezTo>
                <a:cubicBezTo>
                  <a:pt x="48" y="4"/>
                  <a:pt x="48" y="6"/>
                  <a:pt x="47" y="7"/>
                </a:cubicBezTo>
                <a:lnTo>
                  <a:pt x="24" y="31"/>
                </a:lnTo>
                <a:close/>
              </a:path>
            </a:pathLst>
          </a:custGeom>
          <a:solidFill>
            <a:srgbClr val="B2553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295">
            <a:extLst>
              <a:ext uri="{FF2B5EF4-FFF2-40B4-BE49-F238E27FC236}">
                <a16:creationId xmlns:a16="http://schemas.microsoft.com/office/drawing/2014/main" id="{4D7E086A-8916-4FC4-8158-36F295457BC8}"/>
              </a:ext>
            </a:extLst>
          </p:cNvPr>
          <p:cNvSpPr>
            <a:spLocks/>
          </p:cNvSpPr>
          <p:nvPr/>
        </p:nvSpPr>
        <p:spPr bwMode="auto">
          <a:xfrm>
            <a:off x="681467" y="4306108"/>
            <a:ext cx="235033" cy="205150"/>
          </a:xfrm>
          <a:custGeom>
            <a:avLst/>
            <a:gdLst/>
            <a:ahLst/>
            <a:cxnLst>
              <a:cxn ang="0">
                <a:pos x="24" y="31"/>
              </a:cxn>
              <a:cxn ang="0">
                <a:pos x="20" y="31"/>
              </a:cxn>
              <a:cxn ang="0">
                <a:pos x="2" y="17"/>
              </a:cxn>
              <a:cxn ang="0">
                <a:pos x="1" y="14"/>
              </a:cxn>
              <a:cxn ang="0">
                <a:pos x="4" y="11"/>
              </a:cxn>
              <a:cxn ang="0">
                <a:pos x="7" y="10"/>
              </a:cxn>
              <a:cxn ang="0">
                <a:pos x="19" y="19"/>
              </a:cxn>
              <a:cxn ang="0">
                <a:pos x="23" y="18"/>
              </a:cxn>
              <a:cxn ang="0">
                <a:pos x="40" y="1"/>
              </a:cxn>
              <a:cxn ang="0">
                <a:pos x="44" y="1"/>
              </a:cxn>
              <a:cxn ang="0">
                <a:pos x="47" y="3"/>
              </a:cxn>
              <a:cxn ang="0">
                <a:pos x="47" y="7"/>
              </a:cxn>
              <a:cxn ang="0">
                <a:pos x="24" y="31"/>
              </a:cxn>
            </a:cxnLst>
            <a:rect l="0" t="0" r="r" b="b"/>
            <a:pathLst>
              <a:path w="48" h="32">
                <a:moveTo>
                  <a:pt x="24" y="31"/>
                </a:moveTo>
                <a:cubicBezTo>
                  <a:pt x="23" y="32"/>
                  <a:pt x="21" y="32"/>
                  <a:pt x="20" y="31"/>
                </a:cubicBezTo>
                <a:cubicBezTo>
                  <a:pt x="2" y="17"/>
                  <a:pt x="2" y="17"/>
                  <a:pt x="2" y="17"/>
                </a:cubicBezTo>
                <a:cubicBezTo>
                  <a:pt x="1" y="17"/>
                  <a:pt x="0" y="15"/>
                  <a:pt x="1" y="14"/>
                </a:cubicBezTo>
                <a:cubicBezTo>
                  <a:pt x="4" y="11"/>
                  <a:pt x="4" y="11"/>
                  <a:pt x="4" y="11"/>
                </a:cubicBezTo>
                <a:cubicBezTo>
                  <a:pt x="4" y="9"/>
                  <a:pt x="6" y="9"/>
                  <a:pt x="7" y="10"/>
                </a:cubicBezTo>
                <a:cubicBezTo>
                  <a:pt x="19" y="19"/>
                  <a:pt x="19" y="19"/>
                  <a:pt x="19" y="19"/>
                </a:cubicBezTo>
                <a:cubicBezTo>
                  <a:pt x="20" y="20"/>
                  <a:pt x="22" y="20"/>
                  <a:pt x="23" y="18"/>
                </a:cubicBezTo>
                <a:cubicBezTo>
                  <a:pt x="40" y="1"/>
                  <a:pt x="40" y="1"/>
                  <a:pt x="40" y="1"/>
                </a:cubicBezTo>
                <a:cubicBezTo>
                  <a:pt x="41" y="0"/>
                  <a:pt x="43" y="0"/>
                  <a:pt x="44" y="1"/>
                </a:cubicBezTo>
                <a:cubicBezTo>
                  <a:pt x="47" y="3"/>
                  <a:pt x="47" y="3"/>
                  <a:pt x="47" y="3"/>
                </a:cubicBezTo>
                <a:cubicBezTo>
                  <a:pt x="48" y="4"/>
                  <a:pt x="48" y="6"/>
                  <a:pt x="47" y="7"/>
                </a:cubicBezTo>
                <a:lnTo>
                  <a:pt x="24" y="31"/>
                </a:lnTo>
                <a:close/>
              </a:path>
            </a:pathLst>
          </a:custGeom>
          <a:solidFill>
            <a:srgbClr val="B2553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295">
            <a:extLst>
              <a:ext uri="{FF2B5EF4-FFF2-40B4-BE49-F238E27FC236}">
                <a16:creationId xmlns:a16="http://schemas.microsoft.com/office/drawing/2014/main" id="{D905ED87-766C-4ADF-8656-904A0BE739ED}"/>
              </a:ext>
            </a:extLst>
          </p:cNvPr>
          <p:cNvSpPr>
            <a:spLocks/>
          </p:cNvSpPr>
          <p:nvPr/>
        </p:nvSpPr>
        <p:spPr bwMode="auto">
          <a:xfrm>
            <a:off x="679814" y="4677481"/>
            <a:ext cx="235033" cy="205150"/>
          </a:xfrm>
          <a:custGeom>
            <a:avLst/>
            <a:gdLst/>
            <a:ahLst/>
            <a:cxnLst>
              <a:cxn ang="0">
                <a:pos x="24" y="31"/>
              </a:cxn>
              <a:cxn ang="0">
                <a:pos x="20" y="31"/>
              </a:cxn>
              <a:cxn ang="0">
                <a:pos x="2" y="17"/>
              </a:cxn>
              <a:cxn ang="0">
                <a:pos x="1" y="14"/>
              </a:cxn>
              <a:cxn ang="0">
                <a:pos x="4" y="11"/>
              </a:cxn>
              <a:cxn ang="0">
                <a:pos x="7" y="10"/>
              </a:cxn>
              <a:cxn ang="0">
                <a:pos x="19" y="19"/>
              </a:cxn>
              <a:cxn ang="0">
                <a:pos x="23" y="18"/>
              </a:cxn>
              <a:cxn ang="0">
                <a:pos x="40" y="1"/>
              </a:cxn>
              <a:cxn ang="0">
                <a:pos x="44" y="1"/>
              </a:cxn>
              <a:cxn ang="0">
                <a:pos x="47" y="3"/>
              </a:cxn>
              <a:cxn ang="0">
                <a:pos x="47" y="7"/>
              </a:cxn>
              <a:cxn ang="0">
                <a:pos x="24" y="31"/>
              </a:cxn>
            </a:cxnLst>
            <a:rect l="0" t="0" r="r" b="b"/>
            <a:pathLst>
              <a:path w="48" h="32">
                <a:moveTo>
                  <a:pt x="24" y="31"/>
                </a:moveTo>
                <a:cubicBezTo>
                  <a:pt x="23" y="32"/>
                  <a:pt x="21" y="32"/>
                  <a:pt x="20" y="31"/>
                </a:cubicBezTo>
                <a:cubicBezTo>
                  <a:pt x="2" y="17"/>
                  <a:pt x="2" y="17"/>
                  <a:pt x="2" y="17"/>
                </a:cubicBezTo>
                <a:cubicBezTo>
                  <a:pt x="1" y="17"/>
                  <a:pt x="0" y="15"/>
                  <a:pt x="1" y="14"/>
                </a:cubicBezTo>
                <a:cubicBezTo>
                  <a:pt x="4" y="11"/>
                  <a:pt x="4" y="11"/>
                  <a:pt x="4" y="11"/>
                </a:cubicBezTo>
                <a:cubicBezTo>
                  <a:pt x="4" y="9"/>
                  <a:pt x="6" y="9"/>
                  <a:pt x="7" y="10"/>
                </a:cubicBezTo>
                <a:cubicBezTo>
                  <a:pt x="19" y="19"/>
                  <a:pt x="19" y="19"/>
                  <a:pt x="19" y="19"/>
                </a:cubicBezTo>
                <a:cubicBezTo>
                  <a:pt x="20" y="20"/>
                  <a:pt x="22" y="20"/>
                  <a:pt x="23" y="18"/>
                </a:cubicBezTo>
                <a:cubicBezTo>
                  <a:pt x="40" y="1"/>
                  <a:pt x="40" y="1"/>
                  <a:pt x="40" y="1"/>
                </a:cubicBezTo>
                <a:cubicBezTo>
                  <a:pt x="41" y="0"/>
                  <a:pt x="43" y="0"/>
                  <a:pt x="44" y="1"/>
                </a:cubicBezTo>
                <a:cubicBezTo>
                  <a:pt x="47" y="3"/>
                  <a:pt x="47" y="3"/>
                  <a:pt x="47" y="3"/>
                </a:cubicBezTo>
                <a:cubicBezTo>
                  <a:pt x="48" y="4"/>
                  <a:pt x="48" y="6"/>
                  <a:pt x="47" y="7"/>
                </a:cubicBezTo>
                <a:lnTo>
                  <a:pt x="24" y="31"/>
                </a:lnTo>
                <a:close/>
              </a:path>
            </a:pathLst>
          </a:custGeom>
          <a:solidFill>
            <a:srgbClr val="B2553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295">
            <a:extLst>
              <a:ext uri="{FF2B5EF4-FFF2-40B4-BE49-F238E27FC236}">
                <a16:creationId xmlns:a16="http://schemas.microsoft.com/office/drawing/2014/main" id="{F08F7BF0-E185-4B2F-9E8A-7C402D75CD78}"/>
              </a:ext>
            </a:extLst>
          </p:cNvPr>
          <p:cNvSpPr>
            <a:spLocks/>
          </p:cNvSpPr>
          <p:nvPr/>
        </p:nvSpPr>
        <p:spPr bwMode="auto">
          <a:xfrm>
            <a:off x="679814" y="5318710"/>
            <a:ext cx="235033" cy="205150"/>
          </a:xfrm>
          <a:custGeom>
            <a:avLst/>
            <a:gdLst/>
            <a:ahLst/>
            <a:cxnLst>
              <a:cxn ang="0">
                <a:pos x="24" y="31"/>
              </a:cxn>
              <a:cxn ang="0">
                <a:pos x="20" y="31"/>
              </a:cxn>
              <a:cxn ang="0">
                <a:pos x="2" y="17"/>
              </a:cxn>
              <a:cxn ang="0">
                <a:pos x="1" y="14"/>
              </a:cxn>
              <a:cxn ang="0">
                <a:pos x="4" y="11"/>
              </a:cxn>
              <a:cxn ang="0">
                <a:pos x="7" y="10"/>
              </a:cxn>
              <a:cxn ang="0">
                <a:pos x="19" y="19"/>
              </a:cxn>
              <a:cxn ang="0">
                <a:pos x="23" y="18"/>
              </a:cxn>
              <a:cxn ang="0">
                <a:pos x="40" y="1"/>
              </a:cxn>
              <a:cxn ang="0">
                <a:pos x="44" y="1"/>
              </a:cxn>
              <a:cxn ang="0">
                <a:pos x="47" y="3"/>
              </a:cxn>
              <a:cxn ang="0">
                <a:pos x="47" y="7"/>
              </a:cxn>
              <a:cxn ang="0">
                <a:pos x="24" y="31"/>
              </a:cxn>
            </a:cxnLst>
            <a:rect l="0" t="0" r="r" b="b"/>
            <a:pathLst>
              <a:path w="48" h="32">
                <a:moveTo>
                  <a:pt x="24" y="31"/>
                </a:moveTo>
                <a:cubicBezTo>
                  <a:pt x="23" y="32"/>
                  <a:pt x="21" y="32"/>
                  <a:pt x="20" y="31"/>
                </a:cubicBezTo>
                <a:cubicBezTo>
                  <a:pt x="2" y="17"/>
                  <a:pt x="2" y="17"/>
                  <a:pt x="2" y="17"/>
                </a:cubicBezTo>
                <a:cubicBezTo>
                  <a:pt x="1" y="17"/>
                  <a:pt x="0" y="15"/>
                  <a:pt x="1" y="14"/>
                </a:cubicBezTo>
                <a:cubicBezTo>
                  <a:pt x="4" y="11"/>
                  <a:pt x="4" y="11"/>
                  <a:pt x="4" y="11"/>
                </a:cubicBezTo>
                <a:cubicBezTo>
                  <a:pt x="4" y="9"/>
                  <a:pt x="6" y="9"/>
                  <a:pt x="7" y="10"/>
                </a:cubicBezTo>
                <a:cubicBezTo>
                  <a:pt x="19" y="19"/>
                  <a:pt x="19" y="19"/>
                  <a:pt x="19" y="19"/>
                </a:cubicBezTo>
                <a:cubicBezTo>
                  <a:pt x="20" y="20"/>
                  <a:pt x="22" y="20"/>
                  <a:pt x="23" y="18"/>
                </a:cubicBezTo>
                <a:cubicBezTo>
                  <a:pt x="40" y="1"/>
                  <a:pt x="40" y="1"/>
                  <a:pt x="40" y="1"/>
                </a:cubicBezTo>
                <a:cubicBezTo>
                  <a:pt x="41" y="0"/>
                  <a:pt x="43" y="0"/>
                  <a:pt x="44" y="1"/>
                </a:cubicBezTo>
                <a:cubicBezTo>
                  <a:pt x="47" y="3"/>
                  <a:pt x="47" y="3"/>
                  <a:pt x="47" y="3"/>
                </a:cubicBezTo>
                <a:cubicBezTo>
                  <a:pt x="48" y="4"/>
                  <a:pt x="48" y="6"/>
                  <a:pt x="47" y="7"/>
                </a:cubicBezTo>
                <a:lnTo>
                  <a:pt x="24" y="31"/>
                </a:lnTo>
                <a:close/>
              </a:path>
            </a:pathLst>
          </a:custGeom>
          <a:solidFill>
            <a:srgbClr val="B2553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67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0884495-61D9-4785-8B24-16551D626ED7}"/>
              </a:ext>
            </a:extLst>
          </p:cNvPr>
          <p:cNvSpPr/>
          <p:nvPr/>
        </p:nvSpPr>
        <p:spPr>
          <a:xfrm>
            <a:off x="0" y="0"/>
            <a:ext cx="275711" cy="6858000"/>
          </a:xfrm>
          <a:prstGeom prst="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Изображение" descr="Изображение">
            <a:extLst>
              <a:ext uri="{FF2B5EF4-FFF2-40B4-BE49-F238E27FC236}">
                <a16:creationId xmlns:a16="http://schemas.microsoft.com/office/drawing/2014/main" id="{67C0B880-0335-4E0A-9F9B-8C6D1BA75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415457" y="1152773"/>
            <a:ext cx="1088262" cy="15886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3F57D7-3339-4962-8311-BC7DE951F1DD}"/>
              </a:ext>
            </a:extLst>
          </p:cNvPr>
          <p:cNvSpPr txBox="1"/>
          <p:nvPr/>
        </p:nvSpPr>
        <p:spPr>
          <a:xfrm>
            <a:off x="56906" y="639343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049B6E61-32A6-4E08-98E4-DD9879B5F116}"/>
              </a:ext>
            </a:extLst>
          </p:cNvPr>
          <p:cNvCxnSpPr>
            <a:cxnSpLocks/>
          </p:cNvCxnSpPr>
          <p:nvPr/>
        </p:nvCxnSpPr>
        <p:spPr>
          <a:xfrm>
            <a:off x="0" y="429119"/>
            <a:ext cx="9071725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3B4F8BFF-B0D6-4EF5-B108-F6406D95851E}"/>
              </a:ext>
            </a:extLst>
          </p:cNvPr>
          <p:cNvSpPr txBox="1">
            <a:spLocks/>
          </p:cNvSpPr>
          <p:nvPr/>
        </p:nvSpPr>
        <p:spPr bwMode="auto">
          <a:xfrm>
            <a:off x="368382" y="7751"/>
            <a:ext cx="8463891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b="1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Бизнес процесс рассмотрения заявки</a:t>
            </a:r>
          </a:p>
        </p:txBody>
      </p:sp>
      <p:sp>
        <p:nvSpPr>
          <p:cNvPr id="20" name="Rectangle 64">
            <a:extLst>
              <a:ext uri="{FF2B5EF4-FFF2-40B4-BE49-F238E27FC236}">
                <a16:creationId xmlns:a16="http://schemas.microsoft.com/office/drawing/2014/main" id="{08ACDEF5-5961-49C7-971D-28DA9771BB44}"/>
              </a:ext>
            </a:extLst>
          </p:cNvPr>
          <p:cNvSpPr/>
          <p:nvPr/>
        </p:nvSpPr>
        <p:spPr bwMode="auto">
          <a:xfrm flipH="1">
            <a:off x="464176" y="1438189"/>
            <a:ext cx="1135743" cy="6772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ru-RU" sz="1400" b="1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ЗАЯВКА</a:t>
            </a:r>
            <a:endParaRPr lang="en-US" sz="1400" b="1" dirty="0">
              <a:solidFill>
                <a:srgbClr val="1F4E79"/>
              </a:solidFill>
              <a:latin typeface="Helvetica" panose="00000500000000000000" pitchFamily="50" charset="0"/>
              <a:ea typeface="Helvetica" panose="00000500000000000000" pitchFamily="50" charset="0"/>
            </a:endParaRPr>
          </a:p>
        </p:txBody>
      </p:sp>
      <p:sp>
        <p:nvSpPr>
          <p:cNvPr id="21" name="Right Arrow 24">
            <a:extLst>
              <a:ext uri="{FF2B5EF4-FFF2-40B4-BE49-F238E27FC236}">
                <a16:creationId xmlns:a16="http://schemas.microsoft.com/office/drawing/2014/main" id="{959C24B8-88EE-4084-9E44-6E0A34C6C586}"/>
              </a:ext>
            </a:extLst>
          </p:cNvPr>
          <p:cNvSpPr/>
          <p:nvPr/>
        </p:nvSpPr>
        <p:spPr bwMode="auto">
          <a:xfrm>
            <a:off x="1609925" y="1684572"/>
            <a:ext cx="401473" cy="187325"/>
          </a:xfrm>
          <a:prstGeom prst="rightArrow">
            <a:avLst>
              <a:gd name="adj1" fmla="val 31848"/>
              <a:gd name="adj2" fmla="val 68414"/>
            </a:avLst>
          </a:prstGeom>
          <a:solidFill>
            <a:srgbClr val="1F4E79"/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Rectangle 64">
            <a:extLst>
              <a:ext uri="{FF2B5EF4-FFF2-40B4-BE49-F238E27FC236}">
                <a16:creationId xmlns:a16="http://schemas.microsoft.com/office/drawing/2014/main" id="{7F5CEF72-D41C-4E9C-8D85-20571E4ABD34}"/>
              </a:ext>
            </a:extLst>
          </p:cNvPr>
          <p:cNvSpPr/>
          <p:nvPr/>
        </p:nvSpPr>
        <p:spPr bwMode="auto">
          <a:xfrm flipH="1">
            <a:off x="2021400" y="1437245"/>
            <a:ext cx="1135743" cy="6782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ru-RU" sz="900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ПРИЕМ И </a:t>
            </a:r>
          </a:p>
          <a:p>
            <a:pPr algn="ctr"/>
            <a:r>
              <a:rPr lang="ru-RU" sz="900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РЕГИСТРАЦИЯ</a:t>
            </a:r>
            <a:endParaRPr lang="en-US" sz="900" dirty="0">
              <a:solidFill>
                <a:srgbClr val="1F4E79"/>
              </a:solidFill>
              <a:latin typeface="Helvetica" panose="00000500000000000000" pitchFamily="50" charset="0"/>
              <a:ea typeface="Helvetica" panose="00000500000000000000" pitchFamily="50" charset="0"/>
            </a:endParaRPr>
          </a:p>
        </p:txBody>
      </p:sp>
      <p:sp>
        <p:nvSpPr>
          <p:cNvPr id="23" name="Right Arrow 24">
            <a:extLst>
              <a:ext uri="{FF2B5EF4-FFF2-40B4-BE49-F238E27FC236}">
                <a16:creationId xmlns:a16="http://schemas.microsoft.com/office/drawing/2014/main" id="{DB46FC70-B0DB-409E-9AE8-2796CFD7E675}"/>
              </a:ext>
            </a:extLst>
          </p:cNvPr>
          <p:cNvSpPr/>
          <p:nvPr/>
        </p:nvSpPr>
        <p:spPr bwMode="auto">
          <a:xfrm>
            <a:off x="3177153" y="1684571"/>
            <a:ext cx="401473" cy="187325"/>
          </a:xfrm>
          <a:prstGeom prst="rightArrow">
            <a:avLst>
              <a:gd name="adj1" fmla="val 31848"/>
              <a:gd name="adj2" fmla="val 68414"/>
            </a:avLst>
          </a:prstGeom>
          <a:solidFill>
            <a:srgbClr val="1F4E79"/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Rectangle 64">
            <a:extLst>
              <a:ext uri="{FF2B5EF4-FFF2-40B4-BE49-F238E27FC236}">
                <a16:creationId xmlns:a16="http://schemas.microsoft.com/office/drawing/2014/main" id="{899D9DE4-04AD-4309-848E-A5F9AE0CF628}"/>
              </a:ext>
            </a:extLst>
          </p:cNvPr>
          <p:cNvSpPr/>
          <p:nvPr/>
        </p:nvSpPr>
        <p:spPr bwMode="auto">
          <a:xfrm flipH="1">
            <a:off x="3578624" y="1436848"/>
            <a:ext cx="1135743" cy="6786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ru-RU" sz="900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ПРОВЕРКА</a:t>
            </a:r>
          </a:p>
          <a:p>
            <a:pPr algn="ctr"/>
            <a:r>
              <a:rPr lang="ru-RU" sz="900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ПОЛНОТЫ</a:t>
            </a:r>
          </a:p>
          <a:p>
            <a:pPr algn="ctr"/>
            <a:r>
              <a:rPr lang="ru-RU" sz="1000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(5 раб. дней)</a:t>
            </a:r>
            <a:endParaRPr lang="en-US" sz="1000" dirty="0">
              <a:solidFill>
                <a:srgbClr val="1F4E79"/>
              </a:solidFill>
              <a:latin typeface="Helvetica" panose="00000500000000000000" pitchFamily="50" charset="0"/>
              <a:ea typeface="Helvetica" panose="00000500000000000000" pitchFamily="50" charset="0"/>
            </a:endParaRPr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0C9347D5-D22D-4AD9-A6C2-ADD2AA5CECF9}"/>
              </a:ext>
            </a:extLst>
          </p:cNvPr>
          <p:cNvSpPr/>
          <p:nvPr/>
        </p:nvSpPr>
        <p:spPr bwMode="auto">
          <a:xfrm>
            <a:off x="4734377" y="1685705"/>
            <a:ext cx="401473" cy="187325"/>
          </a:xfrm>
          <a:prstGeom prst="rightArrow">
            <a:avLst>
              <a:gd name="adj1" fmla="val 31848"/>
              <a:gd name="adj2" fmla="val 68414"/>
            </a:avLst>
          </a:prstGeom>
          <a:solidFill>
            <a:srgbClr val="1F4E79"/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CCC28C3D-C38D-4338-94AE-A12F6BC01B5B}"/>
              </a:ext>
            </a:extLst>
          </p:cNvPr>
          <p:cNvGrpSpPr/>
          <p:nvPr/>
        </p:nvGrpSpPr>
        <p:grpSpPr>
          <a:xfrm>
            <a:off x="4734377" y="964466"/>
            <a:ext cx="399568" cy="648062"/>
            <a:chOff x="4835225" y="1057274"/>
            <a:chExt cx="399568" cy="648062"/>
          </a:xfrm>
          <a:solidFill>
            <a:srgbClr val="F9827F"/>
          </a:solidFill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28C5A286-DA25-4D33-90F0-534450BA0C28}"/>
                </a:ext>
              </a:extLst>
            </p:cNvPr>
            <p:cNvSpPr/>
            <p:nvPr/>
          </p:nvSpPr>
          <p:spPr>
            <a:xfrm>
              <a:off x="4835225" y="1658075"/>
              <a:ext cx="246347" cy="47261"/>
            </a:xfrm>
            <a:prstGeom prst="rect">
              <a:avLst/>
            </a:prstGeom>
            <a:grpFill/>
            <a:ln>
              <a:solidFill>
                <a:srgbClr val="F982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9B811EB3-9D5A-4CBC-9868-EB99ADD7A6BB}"/>
                </a:ext>
              </a:extLst>
            </p:cNvPr>
            <p:cNvSpPr/>
            <p:nvPr/>
          </p:nvSpPr>
          <p:spPr>
            <a:xfrm rot="16200000">
              <a:off x="4759525" y="1377162"/>
              <a:ext cx="601675" cy="45719"/>
            </a:xfrm>
            <a:prstGeom prst="rect">
              <a:avLst/>
            </a:prstGeom>
            <a:grpFill/>
            <a:ln>
              <a:solidFill>
                <a:srgbClr val="F982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sp>
          <p:nvSpPr>
            <p:cNvPr id="28" name="Right Arrow 24">
              <a:extLst>
                <a:ext uri="{FF2B5EF4-FFF2-40B4-BE49-F238E27FC236}">
                  <a16:creationId xmlns:a16="http://schemas.microsoft.com/office/drawing/2014/main" id="{7E435CEE-4AAA-493D-9D05-E433D5A6EFAB}"/>
                </a:ext>
              </a:extLst>
            </p:cNvPr>
            <p:cNvSpPr/>
            <p:nvPr/>
          </p:nvSpPr>
          <p:spPr bwMode="auto">
            <a:xfrm>
              <a:off x="5052060" y="1057274"/>
              <a:ext cx="182733" cy="131445"/>
            </a:xfrm>
            <a:prstGeom prst="rightArrow">
              <a:avLst>
                <a:gd name="adj1" fmla="val 31848"/>
                <a:gd name="adj2" fmla="val 68414"/>
              </a:avLst>
            </a:prstGeom>
            <a:grpFill/>
            <a:ln w="19050">
              <a:solidFill>
                <a:srgbClr val="F9827F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1" name="Rectangle 64">
            <a:extLst>
              <a:ext uri="{FF2B5EF4-FFF2-40B4-BE49-F238E27FC236}">
                <a16:creationId xmlns:a16="http://schemas.microsoft.com/office/drawing/2014/main" id="{7735CA1D-B34B-442A-BA5F-685C242134F7}"/>
              </a:ext>
            </a:extLst>
          </p:cNvPr>
          <p:cNvSpPr/>
          <p:nvPr/>
        </p:nvSpPr>
        <p:spPr bwMode="auto">
          <a:xfrm flipH="1">
            <a:off x="5150865" y="692958"/>
            <a:ext cx="1135743" cy="609387"/>
          </a:xfrm>
          <a:prstGeom prst="rect">
            <a:avLst/>
          </a:prstGeom>
          <a:solidFill>
            <a:srgbClr val="F9827F"/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ru-RU" sz="900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НЕ ПОЛНЫЙ </a:t>
            </a:r>
          </a:p>
          <a:p>
            <a:pPr algn="ctr"/>
            <a:r>
              <a:rPr lang="ru-RU" sz="900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ПАКЕТ</a:t>
            </a:r>
            <a:endParaRPr lang="ru-RU" sz="800" dirty="0">
              <a:solidFill>
                <a:srgbClr val="1F4E79"/>
              </a:solidFill>
              <a:latin typeface="Helvetica" panose="00000500000000000000" pitchFamily="50" charset="0"/>
              <a:ea typeface="Helvetica" panose="00000500000000000000" pitchFamily="50" charset="0"/>
            </a:endParaRPr>
          </a:p>
          <a:p>
            <a:pPr algn="ctr"/>
            <a:r>
              <a:rPr lang="ru-RU" sz="900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ДОКУМЕНТОВ</a:t>
            </a:r>
            <a:endParaRPr lang="en-US" sz="900" dirty="0">
              <a:solidFill>
                <a:srgbClr val="1F4E79"/>
              </a:solidFill>
              <a:latin typeface="Helvetica" panose="00000500000000000000" pitchFamily="50" charset="0"/>
              <a:ea typeface="Helvetica" panose="00000500000000000000" pitchFamily="50" charset="0"/>
            </a:endParaRPr>
          </a:p>
        </p:txBody>
      </p:sp>
      <p:sp>
        <p:nvSpPr>
          <p:cNvPr id="32" name="Rectangle 64">
            <a:extLst>
              <a:ext uri="{FF2B5EF4-FFF2-40B4-BE49-F238E27FC236}">
                <a16:creationId xmlns:a16="http://schemas.microsoft.com/office/drawing/2014/main" id="{C79A419A-DBC8-48A3-8DF0-6C68A724832D}"/>
              </a:ext>
            </a:extLst>
          </p:cNvPr>
          <p:cNvSpPr/>
          <p:nvPr/>
        </p:nvSpPr>
        <p:spPr bwMode="auto">
          <a:xfrm flipH="1">
            <a:off x="5150865" y="1438189"/>
            <a:ext cx="1135743" cy="6772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ru-RU" sz="900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СООТВЕТСТВУЕТ</a:t>
            </a:r>
            <a:endParaRPr lang="en-US" sz="1100" dirty="0">
              <a:solidFill>
                <a:srgbClr val="1F4E79"/>
              </a:solidFill>
              <a:latin typeface="Helvetica" panose="00000500000000000000" pitchFamily="50" charset="0"/>
              <a:ea typeface="Helvetica" panose="00000500000000000000" pitchFamily="50" charset="0"/>
            </a:endParaRPr>
          </a:p>
        </p:txBody>
      </p:sp>
      <p:sp>
        <p:nvSpPr>
          <p:cNvPr id="49" name="Right Arrow 24">
            <a:extLst>
              <a:ext uri="{FF2B5EF4-FFF2-40B4-BE49-F238E27FC236}">
                <a16:creationId xmlns:a16="http://schemas.microsoft.com/office/drawing/2014/main" id="{87B35FCF-F8BF-42E1-8865-021A2951785C}"/>
              </a:ext>
            </a:extLst>
          </p:cNvPr>
          <p:cNvSpPr/>
          <p:nvPr/>
        </p:nvSpPr>
        <p:spPr bwMode="auto">
          <a:xfrm>
            <a:off x="6301627" y="1684571"/>
            <a:ext cx="401473" cy="187325"/>
          </a:xfrm>
          <a:prstGeom prst="rightArrow">
            <a:avLst>
              <a:gd name="adj1" fmla="val 31848"/>
              <a:gd name="adj2" fmla="val 68414"/>
            </a:avLst>
          </a:prstGeom>
          <a:solidFill>
            <a:srgbClr val="1F4E79"/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Rectangle 64">
            <a:extLst>
              <a:ext uri="{FF2B5EF4-FFF2-40B4-BE49-F238E27FC236}">
                <a16:creationId xmlns:a16="http://schemas.microsoft.com/office/drawing/2014/main" id="{10CE7FA0-DD9D-4742-BDA6-2FE3E59EDA51}"/>
              </a:ext>
            </a:extLst>
          </p:cNvPr>
          <p:cNvSpPr/>
          <p:nvPr/>
        </p:nvSpPr>
        <p:spPr bwMode="auto">
          <a:xfrm flipH="1">
            <a:off x="6718115" y="1415846"/>
            <a:ext cx="1135743" cy="6996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ru-RU" sz="1000" b="1" dirty="0">
                <a:solidFill>
                  <a:srgbClr val="B25534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1 ЭТАП</a:t>
            </a:r>
          </a:p>
          <a:p>
            <a:pPr algn="ctr"/>
            <a:r>
              <a:rPr lang="ru-RU" sz="800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на соответствие</a:t>
            </a:r>
          </a:p>
          <a:p>
            <a:pPr algn="ctr"/>
            <a:r>
              <a:rPr lang="ru-RU" sz="800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критериям/ПЭ*</a:t>
            </a:r>
            <a:r>
              <a:rPr lang="en-US" sz="800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 </a:t>
            </a:r>
            <a:endParaRPr lang="ru-RU" sz="800" dirty="0">
              <a:solidFill>
                <a:srgbClr val="1F4E79"/>
              </a:solidFill>
              <a:latin typeface="Helvetica" panose="00000500000000000000" pitchFamily="50" charset="0"/>
              <a:ea typeface="Helvetica" panose="00000500000000000000" pitchFamily="50" charset="0"/>
            </a:endParaRPr>
          </a:p>
          <a:p>
            <a:pPr algn="ctr"/>
            <a:r>
              <a:rPr lang="ru-RU" sz="1000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(10</a:t>
            </a:r>
            <a:r>
              <a:rPr lang="en-US" sz="1000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 </a:t>
            </a:r>
            <a:r>
              <a:rPr lang="ru-RU" sz="1000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раб. дней)</a:t>
            </a:r>
            <a:endParaRPr lang="en-US" sz="1200" dirty="0">
              <a:solidFill>
                <a:srgbClr val="1F4E79"/>
              </a:solidFill>
              <a:latin typeface="Lucida Bright" panose="02040602050505020304" pitchFamily="18" charset="0"/>
              <a:ea typeface="Helvetica" panose="00000500000000000000" pitchFamily="50" charset="0"/>
            </a:endParaRPr>
          </a:p>
        </p:txBody>
      </p:sp>
      <p:sp>
        <p:nvSpPr>
          <p:cNvPr id="30" name="Right Arrow 24">
            <a:extLst>
              <a:ext uri="{FF2B5EF4-FFF2-40B4-BE49-F238E27FC236}">
                <a16:creationId xmlns:a16="http://schemas.microsoft.com/office/drawing/2014/main" id="{4BBA5B86-4124-4DB5-A2D6-81E514C56272}"/>
              </a:ext>
            </a:extLst>
          </p:cNvPr>
          <p:cNvSpPr/>
          <p:nvPr/>
        </p:nvSpPr>
        <p:spPr bwMode="auto">
          <a:xfrm>
            <a:off x="7860663" y="1684571"/>
            <a:ext cx="260524" cy="187325"/>
          </a:xfrm>
          <a:prstGeom prst="rightArrow">
            <a:avLst>
              <a:gd name="adj1" fmla="val 31848"/>
              <a:gd name="adj2" fmla="val 68414"/>
            </a:avLst>
          </a:prstGeom>
          <a:solidFill>
            <a:srgbClr val="1F4E79"/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Freeform 12">
            <a:extLst>
              <a:ext uri="{FF2B5EF4-FFF2-40B4-BE49-F238E27FC236}">
                <a16:creationId xmlns:a16="http://schemas.microsoft.com/office/drawing/2014/main" id="{ECC6AC16-B47E-4F43-9297-5F75210B3707}"/>
              </a:ext>
            </a:extLst>
          </p:cNvPr>
          <p:cNvSpPr>
            <a:spLocks/>
          </p:cNvSpPr>
          <p:nvPr/>
        </p:nvSpPr>
        <p:spPr bwMode="auto">
          <a:xfrm rot="14233773">
            <a:off x="6540194" y="1286384"/>
            <a:ext cx="365826" cy="244538"/>
          </a:xfrm>
          <a:custGeom>
            <a:avLst/>
            <a:gdLst/>
            <a:ahLst/>
            <a:cxnLst>
              <a:cxn ang="0">
                <a:pos x="20" y="2"/>
              </a:cxn>
              <a:cxn ang="0">
                <a:pos x="3" y="11"/>
              </a:cxn>
              <a:cxn ang="0">
                <a:pos x="11" y="28"/>
              </a:cxn>
              <a:cxn ang="0">
                <a:pos x="23" y="26"/>
              </a:cxn>
              <a:cxn ang="0">
                <a:pos x="200" y="135"/>
              </a:cxn>
              <a:cxn ang="0">
                <a:pos x="29" y="17"/>
              </a:cxn>
              <a:cxn ang="0">
                <a:pos x="20" y="2"/>
              </a:cxn>
            </a:cxnLst>
            <a:rect l="0" t="0" r="r" b="b"/>
            <a:pathLst>
              <a:path w="200" h="135">
                <a:moveTo>
                  <a:pt x="20" y="2"/>
                </a:moveTo>
                <a:cubicBezTo>
                  <a:pt x="13" y="0"/>
                  <a:pt x="5" y="4"/>
                  <a:pt x="3" y="11"/>
                </a:cubicBezTo>
                <a:cubicBezTo>
                  <a:pt x="0" y="18"/>
                  <a:pt x="4" y="26"/>
                  <a:pt x="11" y="28"/>
                </a:cubicBezTo>
                <a:cubicBezTo>
                  <a:pt x="15" y="29"/>
                  <a:pt x="19" y="29"/>
                  <a:pt x="23" y="26"/>
                </a:cubicBezTo>
                <a:cubicBezTo>
                  <a:pt x="200" y="135"/>
                  <a:pt x="200" y="135"/>
                  <a:pt x="200" y="135"/>
                </a:cubicBezTo>
                <a:cubicBezTo>
                  <a:pt x="29" y="17"/>
                  <a:pt x="29" y="17"/>
                  <a:pt x="29" y="17"/>
                </a:cubicBezTo>
                <a:cubicBezTo>
                  <a:pt x="30" y="11"/>
                  <a:pt x="26" y="4"/>
                  <a:pt x="20" y="2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Rectangle 64">
            <a:extLst>
              <a:ext uri="{FF2B5EF4-FFF2-40B4-BE49-F238E27FC236}">
                <a16:creationId xmlns:a16="http://schemas.microsoft.com/office/drawing/2014/main" id="{0D970481-5BF2-4DD8-A06F-02F97BA211ED}"/>
              </a:ext>
            </a:extLst>
          </p:cNvPr>
          <p:cNvSpPr/>
          <p:nvPr/>
        </p:nvSpPr>
        <p:spPr bwMode="auto">
          <a:xfrm flipH="1">
            <a:off x="6718114" y="694825"/>
            <a:ext cx="1135743" cy="6093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ru-RU" sz="900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доработка</a:t>
            </a:r>
          </a:p>
          <a:p>
            <a:pPr algn="ctr"/>
            <a:r>
              <a:rPr lang="ru-RU" sz="900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 отсутствует</a:t>
            </a:r>
          </a:p>
          <a:p>
            <a:pPr algn="ctr"/>
            <a:r>
              <a:rPr lang="ru-RU" sz="700" dirty="0">
                <a:solidFill>
                  <a:srgbClr val="1F4E79"/>
                </a:solidFill>
                <a:latin typeface="Lucida Bright" panose="02040602050505020304" pitchFamily="18" charset="0"/>
                <a:ea typeface="Helvetica" panose="00000500000000000000" pitchFamily="50" charset="0"/>
              </a:rPr>
              <a:t>повторная подача</a:t>
            </a:r>
          </a:p>
          <a:p>
            <a:pPr algn="ctr"/>
            <a:r>
              <a:rPr lang="ru-RU" sz="700" dirty="0">
                <a:solidFill>
                  <a:srgbClr val="1F4E79"/>
                </a:solidFill>
                <a:latin typeface="Lucida Bright" panose="02040602050505020304" pitchFamily="18" charset="0"/>
                <a:ea typeface="Helvetica" panose="00000500000000000000" pitchFamily="50" charset="0"/>
              </a:rPr>
              <a:t> не возможна</a:t>
            </a:r>
            <a:endParaRPr lang="en-US" sz="1000" dirty="0">
              <a:solidFill>
                <a:srgbClr val="1F4E79"/>
              </a:solidFill>
              <a:latin typeface="Lucida Bright" panose="02040602050505020304" pitchFamily="18" charset="0"/>
              <a:ea typeface="Helvetica" panose="00000500000000000000" pitchFamily="50" charset="0"/>
            </a:endParaRPr>
          </a:p>
        </p:txBody>
      </p:sp>
      <p:grpSp>
        <p:nvGrpSpPr>
          <p:cNvPr id="94" name="Группа 93">
            <a:extLst>
              <a:ext uri="{FF2B5EF4-FFF2-40B4-BE49-F238E27FC236}">
                <a16:creationId xmlns:a16="http://schemas.microsoft.com/office/drawing/2014/main" id="{72E250DF-2201-4879-9C2F-6C1BF488DA35}"/>
              </a:ext>
            </a:extLst>
          </p:cNvPr>
          <p:cNvGrpSpPr/>
          <p:nvPr/>
        </p:nvGrpSpPr>
        <p:grpSpPr>
          <a:xfrm>
            <a:off x="2548761" y="434627"/>
            <a:ext cx="3169975" cy="414182"/>
            <a:chOff x="2587922" y="550284"/>
            <a:chExt cx="3169975" cy="414182"/>
          </a:xfrm>
        </p:grpSpPr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id="{3CF2729E-D551-47E1-8D93-3FB50F0AF4F3}"/>
                </a:ext>
              </a:extLst>
            </p:cNvPr>
            <p:cNvGrpSpPr/>
            <p:nvPr/>
          </p:nvGrpSpPr>
          <p:grpSpPr>
            <a:xfrm>
              <a:off x="2587922" y="610145"/>
              <a:ext cx="3169975" cy="354321"/>
              <a:chOff x="2578099" y="702953"/>
              <a:chExt cx="3280647" cy="354321"/>
            </a:xfrm>
          </p:grpSpPr>
          <p:sp>
            <p:nvSpPr>
              <p:cNvPr id="33" name="Bent-Up Arrow 4">
                <a:extLst>
                  <a:ext uri="{FF2B5EF4-FFF2-40B4-BE49-F238E27FC236}">
                    <a16:creationId xmlns:a16="http://schemas.microsoft.com/office/drawing/2014/main" id="{54CD3AF6-E54D-46C3-980C-10078570CFD4}"/>
                  </a:ext>
                </a:extLst>
              </p:cNvPr>
              <p:cNvSpPr/>
              <p:nvPr/>
            </p:nvSpPr>
            <p:spPr bwMode="auto">
              <a:xfrm rot="10800000">
                <a:off x="2578099" y="702953"/>
                <a:ext cx="3280647" cy="354321"/>
              </a:xfrm>
              <a:prstGeom prst="bentUpArrow">
                <a:avLst>
                  <a:gd name="adj1" fmla="val 19572"/>
                  <a:gd name="adj2" fmla="val 26160"/>
                  <a:gd name="adj3" fmla="val 42284"/>
                </a:avLst>
              </a:prstGeom>
              <a:solidFill>
                <a:srgbClr val="1F4E79"/>
              </a:solidFill>
              <a:ln w="19050">
                <a:noFill/>
                <a:round/>
                <a:headEnd/>
                <a:tailEnd/>
              </a:ln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9A837699-F451-4DC7-BD7B-883C2EA7FF04}"/>
                  </a:ext>
                </a:extLst>
              </p:cNvPr>
              <p:cNvSpPr/>
              <p:nvPr/>
            </p:nvSpPr>
            <p:spPr>
              <a:xfrm>
                <a:off x="5783580" y="713702"/>
                <a:ext cx="68141" cy="159342"/>
              </a:xfrm>
              <a:prstGeom prst="rect">
                <a:avLst/>
              </a:prstGeom>
              <a:solidFill>
                <a:srgbClr val="1F4E79"/>
              </a:solidFill>
              <a:ln>
                <a:solidFill>
                  <a:srgbClr val="1F4E7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KZ"/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95C4668-DCA1-4F86-8500-E4E69876DEAA}"/>
                </a:ext>
              </a:extLst>
            </p:cNvPr>
            <p:cNvSpPr txBox="1"/>
            <p:nvPr/>
          </p:nvSpPr>
          <p:spPr>
            <a:xfrm>
              <a:off x="3498507" y="550284"/>
              <a:ext cx="1760081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" b="1" dirty="0">
                  <a:solidFill>
                    <a:schemeClr val="bg1"/>
                  </a:solidFill>
                  <a:latin typeface="Helvetica" panose="00000500000000000000" pitchFamily="50" charset="0"/>
                  <a:ea typeface="Helvetica" panose="00000500000000000000" pitchFamily="50" charset="0"/>
                </a:rPr>
                <a:t>доработка – 5 рабочих дней</a:t>
              </a:r>
              <a:endParaRPr lang="en-US" sz="900" dirty="0">
                <a:solidFill>
                  <a:schemeClr val="bg1"/>
                </a:solidFill>
                <a:latin typeface="Helvetica" panose="00000500000000000000" pitchFamily="50" charset="0"/>
                <a:ea typeface="Helvetica" panose="00000500000000000000" pitchFamily="50" charset="0"/>
              </a:endParaRPr>
            </a:p>
          </p:txBody>
        </p:sp>
      </p:grpSp>
      <p:sp>
        <p:nvSpPr>
          <p:cNvPr id="39" name="Rectangle 64">
            <a:extLst>
              <a:ext uri="{FF2B5EF4-FFF2-40B4-BE49-F238E27FC236}">
                <a16:creationId xmlns:a16="http://schemas.microsoft.com/office/drawing/2014/main" id="{AB856DAA-3E64-4898-83B9-6B7C4FEDEF12}"/>
              </a:ext>
            </a:extLst>
          </p:cNvPr>
          <p:cNvSpPr/>
          <p:nvPr/>
        </p:nvSpPr>
        <p:spPr bwMode="auto">
          <a:xfrm flipH="1">
            <a:off x="528475" y="2934755"/>
            <a:ext cx="1135743" cy="6374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ru-RU" sz="1000" b="1" dirty="0">
                <a:solidFill>
                  <a:srgbClr val="B25534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2 ЭТАП</a:t>
            </a:r>
          </a:p>
          <a:p>
            <a:pPr algn="ctr"/>
            <a:r>
              <a:rPr lang="ru-RU" sz="1000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ТЭ и ФЭЭ**</a:t>
            </a:r>
          </a:p>
          <a:p>
            <a:pPr algn="ctr"/>
            <a:r>
              <a:rPr lang="ru-RU" sz="1000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(15 раб. дней)</a:t>
            </a:r>
          </a:p>
        </p:txBody>
      </p:sp>
      <p:sp>
        <p:nvSpPr>
          <p:cNvPr id="40" name="Rectangle 64">
            <a:extLst>
              <a:ext uri="{FF2B5EF4-FFF2-40B4-BE49-F238E27FC236}">
                <a16:creationId xmlns:a16="http://schemas.microsoft.com/office/drawing/2014/main" id="{8D6C7245-EB0E-43F6-B19E-E1AD2363B899}"/>
              </a:ext>
            </a:extLst>
          </p:cNvPr>
          <p:cNvSpPr/>
          <p:nvPr/>
        </p:nvSpPr>
        <p:spPr bwMode="auto">
          <a:xfrm flipH="1">
            <a:off x="8141207" y="1415845"/>
            <a:ext cx="800978" cy="6996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ru-RU" sz="800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СООТВЕТСТВ.</a:t>
            </a:r>
            <a:endParaRPr lang="en-US" sz="1050" dirty="0">
              <a:solidFill>
                <a:srgbClr val="1F4E79"/>
              </a:solidFill>
              <a:latin typeface="Helvetica" panose="00000500000000000000" pitchFamily="50" charset="0"/>
              <a:ea typeface="Helvetica" panose="00000500000000000000" pitchFamily="50" charset="0"/>
            </a:endParaRP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188C7E95-0840-4CAD-973E-A70D5104A7FC}"/>
              </a:ext>
            </a:extLst>
          </p:cNvPr>
          <p:cNvGrpSpPr/>
          <p:nvPr/>
        </p:nvGrpSpPr>
        <p:grpSpPr>
          <a:xfrm>
            <a:off x="7860663" y="964466"/>
            <a:ext cx="260524" cy="646520"/>
            <a:chOff x="7990203" y="1064858"/>
            <a:chExt cx="260524" cy="646520"/>
          </a:xfrm>
          <a:solidFill>
            <a:srgbClr val="F9827F"/>
          </a:solidFill>
        </p:grpSpPr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id="{C932E0CB-DC9B-4A84-8005-4954FCE2B199}"/>
                </a:ext>
              </a:extLst>
            </p:cNvPr>
            <p:cNvSpPr/>
            <p:nvPr/>
          </p:nvSpPr>
          <p:spPr>
            <a:xfrm>
              <a:off x="7990203" y="1665659"/>
              <a:ext cx="81326" cy="45719"/>
            </a:xfrm>
            <a:prstGeom prst="rect">
              <a:avLst/>
            </a:prstGeom>
            <a:grpFill/>
            <a:ln>
              <a:solidFill>
                <a:srgbClr val="F982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7534156E-1AC1-4A60-882E-7B7E3F9B3682}"/>
                </a:ext>
              </a:extLst>
            </p:cNvPr>
            <p:cNvSpPr/>
            <p:nvPr/>
          </p:nvSpPr>
          <p:spPr>
            <a:xfrm rot="16200000">
              <a:off x="7747846" y="1384731"/>
              <a:ext cx="601646" cy="45719"/>
            </a:xfrm>
            <a:prstGeom prst="rect">
              <a:avLst/>
            </a:prstGeom>
            <a:grpFill/>
            <a:ln>
              <a:solidFill>
                <a:srgbClr val="F982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sp>
          <p:nvSpPr>
            <p:cNvPr id="44" name="Right Arrow 24">
              <a:extLst>
                <a:ext uri="{FF2B5EF4-FFF2-40B4-BE49-F238E27FC236}">
                  <a16:creationId xmlns:a16="http://schemas.microsoft.com/office/drawing/2014/main" id="{EA1868BC-742D-4750-A0AE-92668351549A}"/>
                </a:ext>
              </a:extLst>
            </p:cNvPr>
            <p:cNvSpPr/>
            <p:nvPr/>
          </p:nvSpPr>
          <p:spPr bwMode="auto">
            <a:xfrm>
              <a:off x="8067994" y="1064858"/>
              <a:ext cx="182733" cy="131445"/>
            </a:xfrm>
            <a:prstGeom prst="rightArrow">
              <a:avLst>
                <a:gd name="adj1" fmla="val 31848"/>
                <a:gd name="adj2" fmla="val 68414"/>
              </a:avLst>
            </a:prstGeom>
            <a:grpFill/>
            <a:ln w="19050">
              <a:solidFill>
                <a:srgbClr val="F9827F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6" name="Rectangle 64">
            <a:extLst>
              <a:ext uri="{FF2B5EF4-FFF2-40B4-BE49-F238E27FC236}">
                <a16:creationId xmlns:a16="http://schemas.microsoft.com/office/drawing/2014/main" id="{03E7844B-CF1B-4987-9983-2E3EAA14B565}"/>
              </a:ext>
            </a:extLst>
          </p:cNvPr>
          <p:cNvSpPr/>
          <p:nvPr/>
        </p:nvSpPr>
        <p:spPr bwMode="auto">
          <a:xfrm flipH="1">
            <a:off x="8141207" y="694826"/>
            <a:ext cx="800978" cy="601646"/>
          </a:xfrm>
          <a:prstGeom prst="rect">
            <a:avLst/>
          </a:prstGeom>
          <a:solidFill>
            <a:srgbClr val="F9827F"/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ru-RU" sz="800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НЕ</a:t>
            </a:r>
          </a:p>
          <a:p>
            <a:pPr algn="ctr"/>
            <a:r>
              <a:rPr lang="ru-RU" sz="800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СООТВЕТСТВ.</a:t>
            </a:r>
            <a:endParaRPr lang="en-US" sz="1050" dirty="0">
              <a:solidFill>
                <a:srgbClr val="1F4E79"/>
              </a:solidFill>
              <a:latin typeface="Helvetica" panose="00000500000000000000" pitchFamily="50" charset="0"/>
              <a:ea typeface="Helvetica" panose="00000500000000000000" pitchFamily="50" charset="0"/>
            </a:endParaRPr>
          </a:p>
        </p:txBody>
      </p: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5CB00C39-1493-4765-A959-EEA9D2947621}"/>
              </a:ext>
            </a:extLst>
          </p:cNvPr>
          <p:cNvGrpSpPr/>
          <p:nvPr/>
        </p:nvGrpSpPr>
        <p:grpSpPr>
          <a:xfrm>
            <a:off x="1673274" y="2537310"/>
            <a:ext cx="399496" cy="653530"/>
            <a:chOff x="4835226" y="1051807"/>
            <a:chExt cx="399496" cy="653530"/>
          </a:xfrm>
        </p:grpSpPr>
        <p:sp>
          <p:nvSpPr>
            <p:cNvPr id="52" name="Прямоугольник 51">
              <a:extLst>
                <a:ext uri="{FF2B5EF4-FFF2-40B4-BE49-F238E27FC236}">
                  <a16:creationId xmlns:a16="http://schemas.microsoft.com/office/drawing/2014/main" id="{B498A8CC-CE78-4A9D-B133-ED84D4FA0AE6}"/>
                </a:ext>
              </a:extLst>
            </p:cNvPr>
            <p:cNvSpPr/>
            <p:nvPr/>
          </p:nvSpPr>
          <p:spPr>
            <a:xfrm>
              <a:off x="4835226" y="1653495"/>
              <a:ext cx="182888" cy="51842"/>
            </a:xfrm>
            <a:prstGeom prst="rect">
              <a:avLst/>
            </a:prstGeom>
            <a:solidFill>
              <a:srgbClr val="1F4E79"/>
            </a:solidFill>
            <a:ln>
              <a:solidFill>
                <a:srgbClr val="1F4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sp>
          <p:nvSpPr>
            <p:cNvPr id="53" name="Прямоугольник 52">
              <a:extLst>
                <a:ext uri="{FF2B5EF4-FFF2-40B4-BE49-F238E27FC236}">
                  <a16:creationId xmlns:a16="http://schemas.microsoft.com/office/drawing/2014/main" id="{8D0C8E7D-339D-48C4-802C-27361DD48503}"/>
                </a:ext>
              </a:extLst>
            </p:cNvPr>
            <p:cNvSpPr/>
            <p:nvPr/>
          </p:nvSpPr>
          <p:spPr>
            <a:xfrm rot="16200000">
              <a:off x="4694983" y="1380010"/>
              <a:ext cx="601675" cy="45719"/>
            </a:xfrm>
            <a:prstGeom prst="rect">
              <a:avLst/>
            </a:prstGeom>
            <a:solidFill>
              <a:srgbClr val="1F4E79"/>
            </a:solidFill>
            <a:ln>
              <a:solidFill>
                <a:srgbClr val="1F4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sp>
          <p:nvSpPr>
            <p:cNvPr id="54" name="Right Arrow 24">
              <a:extLst>
                <a:ext uri="{FF2B5EF4-FFF2-40B4-BE49-F238E27FC236}">
                  <a16:creationId xmlns:a16="http://schemas.microsoft.com/office/drawing/2014/main" id="{99B6D167-78CA-4B81-8498-8A328F5EB66A}"/>
                </a:ext>
              </a:extLst>
            </p:cNvPr>
            <p:cNvSpPr/>
            <p:nvPr/>
          </p:nvSpPr>
          <p:spPr bwMode="auto">
            <a:xfrm>
              <a:off x="4976871" y="1051807"/>
              <a:ext cx="257851" cy="131445"/>
            </a:xfrm>
            <a:prstGeom prst="rightArrow">
              <a:avLst>
                <a:gd name="adj1" fmla="val 31848"/>
                <a:gd name="adj2" fmla="val 68414"/>
              </a:avLst>
            </a:prstGeom>
            <a:solidFill>
              <a:srgbClr val="1F4E79"/>
            </a:solidFill>
            <a:ln w="19050">
              <a:solidFill>
                <a:srgbClr val="1F4E79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55" name="Rectangle 64">
            <a:extLst>
              <a:ext uri="{FF2B5EF4-FFF2-40B4-BE49-F238E27FC236}">
                <a16:creationId xmlns:a16="http://schemas.microsoft.com/office/drawing/2014/main" id="{8EE34202-2F4D-4DDB-B1FD-CC3CEC3541B1}"/>
              </a:ext>
            </a:extLst>
          </p:cNvPr>
          <p:cNvSpPr/>
          <p:nvPr/>
        </p:nvSpPr>
        <p:spPr bwMode="auto">
          <a:xfrm flipH="1">
            <a:off x="2098858" y="2493881"/>
            <a:ext cx="1135743" cy="300838"/>
          </a:xfrm>
          <a:prstGeom prst="rect">
            <a:avLst/>
          </a:prstGeom>
          <a:solidFill>
            <a:srgbClr val="F9827F"/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1000" b="1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&lt; 40 </a:t>
            </a:r>
            <a:r>
              <a:rPr lang="ru-RU" sz="1000" b="1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баллов</a:t>
            </a:r>
          </a:p>
        </p:txBody>
      </p:sp>
      <p:sp>
        <p:nvSpPr>
          <p:cNvPr id="56" name="Rectangle 64">
            <a:extLst>
              <a:ext uri="{FF2B5EF4-FFF2-40B4-BE49-F238E27FC236}">
                <a16:creationId xmlns:a16="http://schemas.microsoft.com/office/drawing/2014/main" id="{5AA50408-54DA-47E4-BB49-A13F1D4DBEBA}"/>
              </a:ext>
            </a:extLst>
          </p:cNvPr>
          <p:cNvSpPr/>
          <p:nvPr/>
        </p:nvSpPr>
        <p:spPr bwMode="auto">
          <a:xfrm flipH="1">
            <a:off x="2098858" y="2880689"/>
            <a:ext cx="1135743" cy="300838"/>
          </a:xfrm>
          <a:prstGeom prst="rect">
            <a:avLst/>
          </a:prstGeom>
          <a:solidFill>
            <a:srgbClr val="F9827F"/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ru-RU" sz="1000" b="1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от 40 до 60</a:t>
            </a:r>
          </a:p>
          <a:p>
            <a:pPr algn="ctr"/>
            <a:r>
              <a:rPr lang="ru-RU" sz="1000" b="1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 баллов</a:t>
            </a:r>
          </a:p>
        </p:txBody>
      </p:sp>
      <p:sp>
        <p:nvSpPr>
          <p:cNvPr id="57" name="Rectangle 64">
            <a:extLst>
              <a:ext uri="{FF2B5EF4-FFF2-40B4-BE49-F238E27FC236}">
                <a16:creationId xmlns:a16="http://schemas.microsoft.com/office/drawing/2014/main" id="{4E1A92C1-4286-4F90-921D-0DEBEC073D9A}"/>
              </a:ext>
            </a:extLst>
          </p:cNvPr>
          <p:cNvSpPr/>
          <p:nvPr/>
        </p:nvSpPr>
        <p:spPr bwMode="auto">
          <a:xfrm flipH="1">
            <a:off x="2090470" y="3267497"/>
            <a:ext cx="1135743" cy="3001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ru-RU" sz="1000" b="1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60 </a:t>
            </a:r>
            <a:r>
              <a:rPr lang="en-US" sz="1000" b="1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&gt;</a:t>
            </a:r>
            <a:endParaRPr lang="ru-RU" sz="1000" b="1" dirty="0">
              <a:solidFill>
                <a:srgbClr val="1F4E79"/>
              </a:solidFill>
              <a:latin typeface="Helvetica" panose="00000500000000000000" pitchFamily="50" charset="0"/>
              <a:ea typeface="Helvetica" panose="00000500000000000000" pitchFamily="50" charset="0"/>
            </a:endParaRPr>
          </a:p>
          <a:p>
            <a:pPr algn="ctr"/>
            <a:r>
              <a:rPr lang="ru-RU" sz="1000" b="1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 баллов</a:t>
            </a:r>
          </a:p>
        </p:txBody>
      </p:sp>
      <p:sp>
        <p:nvSpPr>
          <p:cNvPr id="58" name="Right Arrow 24">
            <a:extLst>
              <a:ext uri="{FF2B5EF4-FFF2-40B4-BE49-F238E27FC236}">
                <a16:creationId xmlns:a16="http://schemas.microsoft.com/office/drawing/2014/main" id="{7F594C45-2293-49D6-A24F-548D8D380A14}"/>
              </a:ext>
            </a:extLst>
          </p:cNvPr>
          <p:cNvSpPr/>
          <p:nvPr/>
        </p:nvSpPr>
        <p:spPr bwMode="auto">
          <a:xfrm>
            <a:off x="1671297" y="3258526"/>
            <a:ext cx="401473" cy="187325"/>
          </a:xfrm>
          <a:prstGeom prst="rightArrow">
            <a:avLst>
              <a:gd name="adj1" fmla="val 31848"/>
              <a:gd name="adj2" fmla="val 46879"/>
            </a:avLst>
          </a:prstGeom>
          <a:solidFill>
            <a:srgbClr val="1F4E79"/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3" name="Группа 132">
            <a:extLst>
              <a:ext uri="{FF2B5EF4-FFF2-40B4-BE49-F238E27FC236}">
                <a16:creationId xmlns:a16="http://schemas.microsoft.com/office/drawing/2014/main" id="{AFC8B31B-628D-4649-A2A0-734CF3B7914E}"/>
              </a:ext>
            </a:extLst>
          </p:cNvPr>
          <p:cNvGrpSpPr/>
          <p:nvPr/>
        </p:nvGrpSpPr>
        <p:grpSpPr>
          <a:xfrm>
            <a:off x="1674049" y="2966038"/>
            <a:ext cx="401472" cy="313803"/>
            <a:chOff x="1607000" y="2817022"/>
            <a:chExt cx="401472" cy="313803"/>
          </a:xfrm>
        </p:grpSpPr>
        <p:sp>
          <p:nvSpPr>
            <p:cNvPr id="60" name="Прямоугольник 59">
              <a:extLst>
                <a:ext uri="{FF2B5EF4-FFF2-40B4-BE49-F238E27FC236}">
                  <a16:creationId xmlns:a16="http://schemas.microsoft.com/office/drawing/2014/main" id="{2D5A153F-DE6D-4A7B-87AF-F926BAC62B06}"/>
                </a:ext>
              </a:extLst>
            </p:cNvPr>
            <p:cNvSpPr/>
            <p:nvPr/>
          </p:nvSpPr>
          <p:spPr>
            <a:xfrm>
              <a:off x="1607000" y="3078983"/>
              <a:ext cx="259648" cy="51842"/>
            </a:xfrm>
            <a:prstGeom prst="rect">
              <a:avLst/>
            </a:prstGeom>
            <a:solidFill>
              <a:srgbClr val="1F4E79"/>
            </a:solidFill>
            <a:ln>
              <a:solidFill>
                <a:srgbClr val="1F4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sp>
          <p:nvSpPr>
            <p:cNvPr id="61" name="Прямоугольник 60">
              <a:extLst>
                <a:ext uri="{FF2B5EF4-FFF2-40B4-BE49-F238E27FC236}">
                  <a16:creationId xmlns:a16="http://schemas.microsoft.com/office/drawing/2014/main" id="{44C1240D-BB0F-43D9-BAE3-A6FF4D51E87E}"/>
                </a:ext>
              </a:extLst>
            </p:cNvPr>
            <p:cNvSpPr/>
            <p:nvPr/>
          </p:nvSpPr>
          <p:spPr>
            <a:xfrm rot="16200000">
              <a:off x="1719277" y="2963857"/>
              <a:ext cx="249023" cy="45719"/>
            </a:xfrm>
            <a:prstGeom prst="rect">
              <a:avLst/>
            </a:prstGeom>
            <a:solidFill>
              <a:srgbClr val="1F4E79"/>
            </a:solidFill>
            <a:ln>
              <a:solidFill>
                <a:srgbClr val="1F4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sp>
          <p:nvSpPr>
            <p:cNvPr id="62" name="Right Arrow 24">
              <a:extLst>
                <a:ext uri="{FF2B5EF4-FFF2-40B4-BE49-F238E27FC236}">
                  <a16:creationId xmlns:a16="http://schemas.microsoft.com/office/drawing/2014/main" id="{C140243D-60BC-4781-A8FC-604CE24A15C1}"/>
                </a:ext>
              </a:extLst>
            </p:cNvPr>
            <p:cNvSpPr/>
            <p:nvPr/>
          </p:nvSpPr>
          <p:spPr bwMode="auto">
            <a:xfrm>
              <a:off x="1825739" y="2817022"/>
              <a:ext cx="182733" cy="131445"/>
            </a:xfrm>
            <a:prstGeom prst="rightArrow">
              <a:avLst>
                <a:gd name="adj1" fmla="val 31848"/>
                <a:gd name="adj2" fmla="val 68414"/>
              </a:avLst>
            </a:prstGeom>
            <a:solidFill>
              <a:srgbClr val="1F4E79"/>
            </a:solidFill>
            <a:ln w="19050">
              <a:solidFill>
                <a:srgbClr val="1F4E79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63" name="Isosceles Triangle 48">
            <a:extLst>
              <a:ext uri="{FF2B5EF4-FFF2-40B4-BE49-F238E27FC236}">
                <a16:creationId xmlns:a16="http://schemas.microsoft.com/office/drawing/2014/main" id="{74A852BC-AB99-4AE2-A0C3-7710927C2532}"/>
              </a:ext>
            </a:extLst>
          </p:cNvPr>
          <p:cNvSpPr/>
          <p:nvPr/>
        </p:nvSpPr>
        <p:spPr bwMode="auto">
          <a:xfrm rot="5400000">
            <a:off x="3324620" y="2537411"/>
            <a:ext cx="247379" cy="231812"/>
          </a:xfrm>
          <a:prstGeom prst="triangle">
            <a:avLst/>
          </a:prstGeom>
          <a:solidFill>
            <a:srgbClr val="F9827F"/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4" name="Isosceles Triangle 48">
            <a:extLst>
              <a:ext uri="{FF2B5EF4-FFF2-40B4-BE49-F238E27FC236}">
                <a16:creationId xmlns:a16="http://schemas.microsoft.com/office/drawing/2014/main" id="{594E1B5D-58E6-45B9-9638-8F4A7F6DF3C1}"/>
              </a:ext>
            </a:extLst>
          </p:cNvPr>
          <p:cNvSpPr/>
          <p:nvPr/>
        </p:nvSpPr>
        <p:spPr bwMode="auto">
          <a:xfrm rot="5400000">
            <a:off x="3326048" y="2915202"/>
            <a:ext cx="247379" cy="231812"/>
          </a:xfrm>
          <a:prstGeom prst="triangle">
            <a:avLst/>
          </a:prstGeom>
          <a:solidFill>
            <a:srgbClr val="F9827F"/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D7BD6189-536E-4351-B9FA-4FBAEFAD0C77}"/>
              </a:ext>
            </a:extLst>
          </p:cNvPr>
          <p:cNvSpPr/>
          <p:nvPr/>
        </p:nvSpPr>
        <p:spPr bwMode="auto">
          <a:xfrm flipH="1">
            <a:off x="3649047" y="2488425"/>
            <a:ext cx="1135743" cy="300838"/>
          </a:xfrm>
          <a:prstGeom prst="rect">
            <a:avLst/>
          </a:prstGeom>
          <a:solidFill>
            <a:srgbClr val="F9827F"/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ru-RU" sz="700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не подлежат </a:t>
            </a:r>
          </a:p>
          <a:p>
            <a:pPr algn="ctr"/>
            <a:r>
              <a:rPr lang="ru-RU" sz="700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дальнейшему </a:t>
            </a:r>
          </a:p>
          <a:p>
            <a:pPr algn="ctr"/>
            <a:r>
              <a:rPr lang="ru-RU" sz="700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рассмотрению</a:t>
            </a:r>
          </a:p>
        </p:txBody>
      </p:sp>
      <p:sp>
        <p:nvSpPr>
          <p:cNvPr id="66" name="Rectangle 64">
            <a:extLst>
              <a:ext uri="{FF2B5EF4-FFF2-40B4-BE49-F238E27FC236}">
                <a16:creationId xmlns:a16="http://schemas.microsoft.com/office/drawing/2014/main" id="{DC62F16A-D270-4F21-848E-E388E8460375}"/>
              </a:ext>
            </a:extLst>
          </p:cNvPr>
          <p:cNvSpPr/>
          <p:nvPr/>
        </p:nvSpPr>
        <p:spPr bwMode="auto">
          <a:xfrm flipH="1">
            <a:off x="3649047" y="2880689"/>
            <a:ext cx="1135743" cy="300838"/>
          </a:xfrm>
          <a:prstGeom prst="rect">
            <a:avLst/>
          </a:prstGeom>
          <a:solidFill>
            <a:srgbClr val="FFC000"/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ru-RU" sz="700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доработка</a:t>
            </a:r>
          </a:p>
          <a:p>
            <a:pPr algn="ctr"/>
            <a:r>
              <a:rPr lang="ru-RU" sz="700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(3 мес.)***</a:t>
            </a:r>
          </a:p>
        </p:txBody>
      </p:sp>
      <p:sp>
        <p:nvSpPr>
          <p:cNvPr id="67" name="Rectangle 64">
            <a:extLst>
              <a:ext uri="{FF2B5EF4-FFF2-40B4-BE49-F238E27FC236}">
                <a16:creationId xmlns:a16="http://schemas.microsoft.com/office/drawing/2014/main" id="{01AAC1D4-C262-49D1-B1D4-84B98C158510}"/>
              </a:ext>
            </a:extLst>
          </p:cNvPr>
          <p:cNvSpPr/>
          <p:nvPr/>
        </p:nvSpPr>
        <p:spPr bwMode="auto">
          <a:xfrm flipH="1">
            <a:off x="3649047" y="3271482"/>
            <a:ext cx="1135743" cy="3008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ru-RU" sz="1000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дальнейшее</a:t>
            </a:r>
          </a:p>
          <a:p>
            <a:pPr algn="ctr"/>
            <a:r>
              <a:rPr lang="ru-RU" sz="1000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рассмотрение</a:t>
            </a:r>
          </a:p>
        </p:txBody>
      </p:sp>
      <p:sp>
        <p:nvSpPr>
          <p:cNvPr id="68" name="Right Arrow 24">
            <a:extLst>
              <a:ext uri="{FF2B5EF4-FFF2-40B4-BE49-F238E27FC236}">
                <a16:creationId xmlns:a16="http://schemas.microsoft.com/office/drawing/2014/main" id="{1AF37F32-1CC1-446D-AC01-B801DE75D011}"/>
              </a:ext>
            </a:extLst>
          </p:cNvPr>
          <p:cNvSpPr/>
          <p:nvPr/>
        </p:nvSpPr>
        <p:spPr bwMode="auto">
          <a:xfrm>
            <a:off x="3243915" y="3267497"/>
            <a:ext cx="401473" cy="187325"/>
          </a:xfrm>
          <a:prstGeom prst="rightArrow">
            <a:avLst>
              <a:gd name="adj1" fmla="val 31848"/>
              <a:gd name="adj2" fmla="val 68414"/>
            </a:avLst>
          </a:prstGeom>
          <a:solidFill>
            <a:srgbClr val="1F4E79"/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9" name="Right Arrow 24">
            <a:extLst>
              <a:ext uri="{FF2B5EF4-FFF2-40B4-BE49-F238E27FC236}">
                <a16:creationId xmlns:a16="http://schemas.microsoft.com/office/drawing/2014/main" id="{76BD91F4-18FB-4CF3-A182-A84616E63C1F}"/>
              </a:ext>
            </a:extLst>
          </p:cNvPr>
          <p:cNvSpPr/>
          <p:nvPr/>
        </p:nvSpPr>
        <p:spPr bwMode="auto">
          <a:xfrm>
            <a:off x="4803071" y="3255746"/>
            <a:ext cx="401473" cy="187325"/>
          </a:xfrm>
          <a:prstGeom prst="rightArrow">
            <a:avLst>
              <a:gd name="adj1" fmla="val 31848"/>
              <a:gd name="adj2" fmla="val 68414"/>
            </a:avLst>
          </a:prstGeom>
          <a:solidFill>
            <a:srgbClr val="1F4E79"/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74" name="Elbow Connector 65">
            <a:extLst>
              <a:ext uri="{FF2B5EF4-FFF2-40B4-BE49-F238E27FC236}">
                <a16:creationId xmlns:a16="http://schemas.microsoft.com/office/drawing/2014/main" id="{6424C42C-D012-4BE0-A481-69FF0596CC13}"/>
              </a:ext>
            </a:extLst>
          </p:cNvPr>
          <p:cNvCxnSpPr>
            <a:cxnSpLocks/>
            <a:stCxn id="40" idx="1"/>
            <a:endCxn id="39" idx="3"/>
          </p:cNvCxnSpPr>
          <p:nvPr/>
        </p:nvCxnSpPr>
        <p:spPr>
          <a:xfrm flipH="1">
            <a:off x="528475" y="1765654"/>
            <a:ext cx="8413710" cy="1487809"/>
          </a:xfrm>
          <a:prstGeom prst="bentConnector5">
            <a:avLst>
              <a:gd name="adj1" fmla="val -1434"/>
              <a:gd name="adj2" fmla="val 36107"/>
              <a:gd name="adj3" fmla="val 102717"/>
            </a:avLst>
          </a:prstGeom>
          <a:ln w="19050">
            <a:solidFill>
              <a:srgbClr val="1F4E79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64">
            <a:extLst>
              <a:ext uri="{FF2B5EF4-FFF2-40B4-BE49-F238E27FC236}">
                <a16:creationId xmlns:a16="http://schemas.microsoft.com/office/drawing/2014/main" id="{079EB12B-C92F-40AE-BB48-11F5877E379B}"/>
              </a:ext>
            </a:extLst>
          </p:cNvPr>
          <p:cNvSpPr/>
          <p:nvPr/>
        </p:nvSpPr>
        <p:spPr bwMode="auto">
          <a:xfrm flipH="1">
            <a:off x="5219427" y="3010049"/>
            <a:ext cx="1135743" cy="5473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ru-RU" sz="1000" b="1" dirty="0">
                <a:solidFill>
                  <a:srgbClr val="B25534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3 ЭТАП</a:t>
            </a:r>
          </a:p>
          <a:p>
            <a:pPr algn="ctr"/>
            <a:r>
              <a:rPr lang="ru-RU" sz="1000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ТЭ и ФЭЭ+ВТА****</a:t>
            </a:r>
          </a:p>
          <a:p>
            <a:pPr algn="ctr"/>
            <a:r>
              <a:rPr lang="ru-RU" sz="1000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(15 раб. дней)</a:t>
            </a:r>
          </a:p>
        </p:txBody>
      </p:sp>
      <p:sp>
        <p:nvSpPr>
          <p:cNvPr id="103" name="Заголовок 1">
            <a:extLst>
              <a:ext uri="{FF2B5EF4-FFF2-40B4-BE49-F238E27FC236}">
                <a16:creationId xmlns:a16="http://schemas.microsoft.com/office/drawing/2014/main" id="{4C4C846C-359B-4FCC-A948-60D71131FF52}"/>
              </a:ext>
            </a:extLst>
          </p:cNvPr>
          <p:cNvSpPr txBox="1">
            <a:spLocks/>
          </p:cNvSpPr>
          <p:nvPr/>
        </p:nvSpPr>
        <p:spPr bwMode="auto">
          <a:xfrm>
            <a:off x="4024177" y="5669330"/>
            <a:ext cx="5615584" cy="551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1000" i="1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*Правовая экспертиза</a:t>
            </a:r>
          </a:p>
          <a:p>
            <a:pPr eaLnBrk="1" hangingPunct="1"/>
            <a:r>
              <a:rPr lang="ru-RU" altLang="ru-RU" sz="1000" i="1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** Технологическая и финансово-экономическая экспертизы;</a:t>
            </a:r>
          </a:p>
          <a:p>
            <a:r>
              <a:rPr lang="ru-RU" altLang="ru-RU" sz="1000" i="1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*** Рекомендация по улучшению производственного и финансового состоянию;</a:t>
            </a:r>
          </a:p>
          <a:p>
            <a:pPr eaLnBrk="1" hangingPunct="1"/>
            <a:r>
              <a:rPr lang="ru-RU" altLang="ru-RU" sz="1000" i="1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**** Выездной технологический аудит.</a:t>
            </a:r>
          </a:p>
        </p:txBody>
      </p:sp>
      <p:grpSp>
        <p:nvGrpSpPr>
          <p:cNvPr id="112" name="Группа 111">
            <a:extLst>
              <a:ext uri="{FF2B5EF4-FFF2-40B4-BE49-F238E27FC236}">
                <a16:creationId xmlns:a16="http://schemas.microsoft.com/office/drawing/2014/main" id="{2AC6D1A7-F06C-4F51-AF4A-05DAC03BF404}"/>
              </a:ext>
            </a:extLst>
          </p:cNvPr>
          <p:cNvGrpSpPr/>
          <p:nvPr/>
        </p:nvGrpSpPr>
        <p:grpSpPr>
          <a:xfrm>
            <a:off x="6370122" y="2659074"/>
            <a:ext cx="399496" cy="530664"/>
            <a:chOff x="4835226" y="1051807"/>
            <a:chExt cx="399496" cy="653530"/>
          </a:xfrm>
        </p:grpSpPr>
        <p:sp>
          <p:nvSpPr>
            <p:cNvPr id="113" name="Прямоугольник 112">
              <a:extLst>
                <a:ext uri="{FF2B5EF4-FFF2-40B4-BE49-F238E27FC236}">
                  <a16:creationId xmlns:a16="http://schemas.microsoft.com/office/drawing/2014/main" id="{AF80674F-6F9C-47AB-9951-5C05414860B5}"/>
                </a:ext>
              </a:extLst>
            </p:cNvPr>
            <p:cNvSpPr/>
            <p:nvPr/>
          </p:nvSpPr>
          <p:spPr>
            <a:xfrm>
              <a:off x="4835226" y="1653495"/>
              <a:ext cx="182888" cy="51842"/>
            </a:xfrm>
            <a:prstGeom prst="rect">
              <a:avLst/>
            </a:prstGeom>
            <a:solidFill>
              <a:srgbClr val="1F4E79"/>
            </a:solidFill>
            <a:ln>
              <a:solidFill>
                <a:srgbClr val="1F4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sp>
          <p:nvSpPr>
            <p:cNvPr id="114" name="Прямоугольник 113">
              <a:extLst>
                <a:ext uri="{FF2B5EF4-FFF2-40B4-BE49-F238E27FC236}">
                  <a16:creationId xmlns:a16="http://schemas.microsoft.com/office/drawing/2014/main" id="{7A8E4661-1A0D-4DD1-AD56-BBB7EF183767}"/>
                </a:ext>
              </a:extLst>
            </p:cNvPr>
            <p:cNvSpPr/>
            <p:nvPr/>
          </p:nvSpPr>
          <p:spPr>
            <a:xfrm rot="16200000">
              <a:off x="4694983" y="1380010"/>
              <a:ext cx="601675" cy="45719"/>
            </a:xfrm>
            <a:prstGeom prst="rect">
              <a:avLst/>
            </a:prstGeom>
            <a:solidFill>
              <a:srgbClr val="1F4E79"/>
            </a:solidFill>
            <a:ln>
              <a:solidFill>
                <a:srgbClr val="1F4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sp>
          <p:nvSpPr>
            <p:cNvPr id="115" name="Right Arrow 24">
              <a:extLst>
                <a:ext uri="{FF2B5EF4-FFF2-40B4-BE49-F238E27FC236}">
                  <a16:creationId xmlns:a16="http://schemas.microsoft.com/office/drawing/2014/main" id="{44A5542E-2DDB-41A7-B501-FD2DC49AE106}"/>
                </a:ext>
              </a:extLst>
            </p:cNvPr>
            <p:cNvSpPr/>
            <p:nvPr/>
          </p:nvSpPr>
          <p:spPr bwMode="auto">
            <a:xfrm>
              <a:off x="4976871" y="1051807"/>
              <a:ext cx="257851" cy="131445"/>
            </a:xfrm>
            <a:prstGeom prst="rightArrow">
              <a:avLst>
                <a:gd name="adj1" fmla="val 31848"/>
                <a:gd name="adj2" fmla="val 68414"/>
              </a:avLst>
            </a:prstGeom>
            <a:solidFill>
              <a:srgbClr val="1F4E79"/>
            </a:solidFill>
            <a:ln w="19050">
              <a:solidFill>
                <a:srgbClr val="1F4E79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18" name="Rectangle 64">
            <a:extLst>
              <a:ext uri="{FF2B5EF4-FFF2-40B4-BE49-F238E27FC236}">
                <a16:creationId xmlns:a16="http://schemas.microsoft.com/office/drawing/2014/main" id="{9936EC67-5CCE-4D63-A5D1-45EEBF5E87B5}"/>
              </a:ext>
            </a:extLst>
          </p:cNvPr>
          <p:cNvSpPr/>
          <p:nvPr/>
        </p:nvSpPr>
        <p:spPr bwMode="auto">
          <a:xfrm flipH="1">
            <a:off x="6787897" y="3010049"/>
            <a:ext cx="1135743" cy="56022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1000" b="1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80</a:t>
            </a:r>
            <a:r>
              <a:rPr lang="ru-RU" sz="1000" b="1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 </a:t>
            </a:r>
            <a:r>
              <a:rPr lang="en-US" sz="1000" b="1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&gt;</a:t>
            </a:r>
            <a:r>
              <a:rPr lang="ru-RU" sz="1000" b="1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 баллов</a:t>
            </a:r>
            <a:endParaRPr lang="en-US" sz="1000" b="1" dirty="0">
              <a:solidFill>
                <a:srgbClr val="1F4E79"/>
              </a:solidFill>
              <a:latin typeface="Helvetica" panose="00000500000000000000" pitchFamily="50" charset="0"/>
              <a:ea typeface="Helvetica" panose="00000500000000000000" pitchFamily="50" charset="0"/>
            </a:endParaRPr>
          </a:p>
        </p:txBody>
      </p:sp>
      <p:sp>
        <p:nvSpPr>
          <p:cNvPr id="119" name="Right Arrow 24">
            <a:extLst>
              <a:ext uri="{FF2B5EF4-FFF2-40B4-BE49-F238E27FC236}">
                <a16:creationId xmlns:a16="http://schemas.microsoft.com/office/drawing/2014/main" id="{47E95B0A-0F8F-4764-98C2-B304CEEC7B9C}"/>
              </a:ext>
            </a:extLst>
          </p:cNvPr>
          <p:cNvSpPr/>
          <p:nvPr/>
        </p:nvSpPr>
        <p:spPr bwMode="auto">
          <a:xfrm>
            <a:off x="6368145" y="3258427"/>
            <a:ext cx="401473" cy="187325"/>
          </a:xfrm>
          <a:prstGeom prst="rightArrow">
            <a:avLst>
              <a:gd name="adj1" fmla="val 31848"/>
              <a:gd name="adj2" fmla="val 68414"/>
            </a:avLst>
          </a:prstGeom>
          <a:solidFill>
            <a:srgbClr val="1F4E79"/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0" name="Rectangle 64">
            <a:extLst>
              <a:ext uri="{FF2B5EF4-FFF2-40B4-BE49-F238E27FC236}">
                <a16:creationId xmlns:a16="http://schemas.microsoft.com/office/drawing/2014/main" id="{D56F4AF6-BA7D-42D9-A5C2-FE3C5F49B5D2}"/>
              </a:ext>
            </a:extLst>
          </p:cNvPr>
          <p:cNvSpPr/>
          <p:nvPr/>
        </p:nvSpPr>
        <p:spPr bwMode="auto">
          <a:xfrm flipH="1">
            <a:off x="6795519" y="2486802"/>
            <a:ext cx="1135743" cy="439964"/>
          </a:xfrm>
          <a:prstGeom prst="rect">
            <a:avLst/>
          </a:prstGeom>
          <a:solidFill>
            <a:srgbClr val="F9827F"/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1000" b="1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 </a:t>
            </a:r>
            <a:r>
              <a:rPr lang="ru-RU" sz="1000" b="1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 </a:t>
            </a:r>
            <a:r>
              <a:rPr lang="en-US" sz="1000" b="1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&lt;</a:t>
            </a:r>
            <a:r>
              <a:rPr lang="ru-RU" sz="1000" b="1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 </a:t>
            </a:r>
            <a:r>
              <a:rPr lang="en-US" sz="1000" b="1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80</a:t>
            </a:r>
            <a:r>
              <a:rPr lang="ru-RU" sz="1000" b="1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  баллов</a:t>
            </a:r>
            <a:endParaRPr lang="en-US" sz="1000" b="1" dirty="0">
              <a:solidFill>
                <a:srgbClr val="1F4E79"/>
              </a:solidFill>
              <a:latin typeface="Helvetica" panose="00000500000000000000" pitchFamily="50" charset="0"/>
              <a:ea typeface="Helvetica" panose="00000500000000000000" pitchFamily="50" charset="0"/>
            </a:endParaRPr>
          </a:p>
        </p:txBody>
      </p:sp>
      <p:sp>
        <p:nvSpPr>
          <p:cNvPr id="121" name="Isosceles Triangle 48">
            <a:extLst>
              <a:ext uri="{FF2B5EF4-FFF2-40B4-BE49-F238E27FC236}">
                <a16:creationId xmlns:a16="http://schemas.microsoft.com/office/drawing/2014/main" id="{C860BD13-3BCA-4FB5-9809-3E3382BE1902}"/>
              </a:ext>
            </a:extLst>
          </p:cNvPr>
          <p:cNvSpPr/>
          <p:nvPr/>
        </p:nvSpPr>
        <p:spPr bwMode="auto">
          <a:xfrm rot="5400000">
            <a:off x="7956142" y="2573006"/>
            <a:ext cx="247379" cy="231812"/>
          </a:xfrm>
          <a:prstGeom prst="triangle">
            <a:avLst/>
          </a:prstGeom>
          <a:solidFill>
            <a:srgbClr val="F9827F"/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3" name="Rectangle 64">
            <a:extLst>
              <a:ext uri="{FF2B5EF4-FFF2-40B4-BE49-F238E27FC236}">
                <a16:creationId xmlns:a16="http://schemas.microsoft.com/office/drawing/2014/main" id="{936338D9-C2E5-4B8B-88A4-5F38236C0CE0}"/>
              </a:ext>
            </a:extLst>
          </p:cNvPr>
          <p:cNvSpPr/>
          <p:nvPr/>
        </p:nvSpPr>
        <p:spPr bwMode="auto">
          <a:xfrm flipH="1">
            <a:off x="8211806" y="2486802"/>
            <a:ext cx="800978" cy="439964"/>
          </a:xfrm>
          <a:prstGeom prst="rect">
            <a:avLst/>
          </a:prstGeom>
          <a:solidFill>
            <a:srgbClr val="F9827F"/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ru-RU" sz="800" b="1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НЕ</a:t>
            </a:r>
            <a:r>
              <a:rPr lang="ru-RU" sz="800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 подлежат</a:t>
            </a:r>
          </a:p>
          <a:p>
            <a:pPr algn="ctr"/>
            <a:r>
              <a:rPr lang="ru-RU" sz="800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 рассмотрению</a:t>
            </a:r>
          </a:p>
          <a:p>
            <a:pPr algn="ctr"/>
            <a:r>
              <a:rPr lang="ru-RU" sz="800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 МВК</a:t>
            </a:r>
            <a:endParaRPr lang="en-US" sz="800" dirty="0">
              <a:solidFill>
                <a:srgbClr val="1F4E79"/>
              </a:solidFill>
              <a:latin typeface="Helvetica" panose="00000500000000000000" pitchFamily="50" charset="0"/>
              <a:ea typeface="Helvetica" panose="00000500000000000000" pitchFamily="50" charset="0"/>
            </a:endParaRPr>
          </a:p>
        </p:txBody>
      </p:sp>
      <p:sp>
        <p:nvSpPr>
          <p:cNvPr id="124" name="Rectangle 64">
            <a:extLst>
              <a:ext uri="{FF2B5EF4-FFF2-40B4-BE49-F238E27FC236}">
                <a16:creationId xmlns:a16="http://schemas.microsoft.com/office/drawing/2014/main" id="{D5D5BF5E-A31D-402F-8895-CF4CED54A784}"/>
              </a:ext>
            </a:extLst>
          </p:cNvPr>
          <p:cNvSpPr/>
          <p:nvPr/>
        </p:nvSpPr>
        <p:spPr bwMode="auto">
          <a:xfrm flipH="1">
            <a:off x="8211806" y="3007375"/>
            <a:ext cx="800978" cy="56022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ru-RU" sz="800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подлежат</a:t>
            </a:r>
          </a:p>
          <a:p>
            <a:pPr algn="ctr"/>
            <a:r>
              <a:rPr lang="ru-RU" sz="800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 рассмотрению</a:t>
            </a:r>
          </a:p>
          <a:p>
            <a:pPr algn="ctr"/>
            <a:r>
              <a:rPr lang="ru-RU" sz="800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 МВК</a:t>
            </a:r>
            <a:endParaRPr lang="en-US" sz="800" dirty="0">
              <a:solidFill>
                <a:srgbClr val="1F4E79"/>
              </a:solidFill>
              <a:latin typeface="Helvetica" panose="00000500000000000000" pitchFamily="50" charset="0"/>
              <a:ea typeface="Helvetica" panose="00000500000000000000" pitchFamily="50" charset="0"/>
            </a:endParaRPr>
          </a:p>
        </p:txBody>
      </p:sp>
      <p:sp>
        <p:nvSpPr>
          <p:cNvPr id="125" name="Right Arrow 24">
            <a:extLst>
              <a:ext uri="{FF2B5EF4-FFF2-40B4-BE49-F238E27FC236}">
                <a16:creationId xmlns:a16="http://schemas.microsoft.com/office/drawing/2014/main" id="{FD0A7333-5F47-4BF4-8BE4-A1171FBAD69B}"/>
              </a:ext>
            </a:extLst>
          </p:cNvPr>
          <p:cNvSpPr/>
          <p:nvPr/>
        </p:nvSpPr>
        <p:spPr bwMode="auto">
          <a:xfrm>
            <a:off x="7937180" y="3258844"/>
            <a:ext cx="260524" cy="187325"/>
          </a:xfrm>
          <a:prstGeom prst="rightArrow">
            <a:avLst>
              <a:gd name="adj1" fmla="val 31848"/>
              <a:gd name="adj2" fmla="val 68414"/>
            </a:avLst>
          </a:prstGeom>
          <a:solidFill>
            <a:srgbClr val="1F4E79"/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6" name="Freeform 12">
            <a:extLst>
              <a:ext uri="{FF2B5EF4-FFF2-40B4-BE49-F238E27FC236}">
                <a16:creationId xmlns:a16="http://schemas.microsoft.com/office/drawing/2014/main" id="{F4A7353F-4C49-4E05-B904-1D9F48CE8A32}"/>
              </a:ext>
            </a:extLst>
          </p:cNvPr>
          <p:cNvSpPr>
            <a:spLocks/>
          </p:cNvSpPr>
          <p:nvPr/>
        </p:nvSpPr>
        <p:spPr bwMode="auto">
          <a:xfrm rot="14360426">
            <a:off x="5085120" y="2938453"/>
            <a:ext cx="263193" cy="158441"/>
          </a:xfrm>
          <a:custGeom>
            <a:avLst/>
            <a:gdLst/>
            <a:ahLst/>
            <a:cxnLst>
              <a:cxn ang="0">
                <a:pos x="20" y="2"/>
              </a:cxn>
              <a:cxn ang="0">
                <a:pos x="3" y="11"/>
              </a:cxn>
              <a:cxn ang="0">
                <a:pos x="11" y="28"/>
              </a:cxn>
              <a:cxn ang="0">
                <a:pos x="23" y="26"/>
              </a:cxn>
              <a:cxn ang="0">
                <a:pos x="200" y="135"/>
              </a:cxn>
              <a:cxn ang="0">
                <a:pos x="29" y="17"/>
              </a:cxn>
              <a:cxn ang="0">
                <a:pos x="20" y="2"/>
              </a:cxn>
            </a:cxnLst>
            <a:rect l="0" t="0" r="r" b="b"/>
            <a:pathLst>
              <a:path w="200" h="135">
                <a:moveTo>
                  <a:pt x="20" y="2"/>
                </a:moveTo>
                <a:cubicBezTo>
                  <a:pt x="13" y="0"/>
                  <a:pt x="5" y="4"/>
                  <a:pt x="3" y="11"/>
                </a:cubicBezTo>
                <a:cubicBezTo>
                  <a:pt x="0" y="18"/>
                  <a:pt x="4" y="26"/>
                  <a:pt x="11" y="28"/>
                </a:cubicBezTo>
                <a:cubicBezTo>
                  <a:pt x="15" y="29"/>
                  <a:pt x="19" y="29"/>
                  <a:pt x="23" y="26"/>
                </a:cubicBezTo>
                <a:cubicBezTo>
                  <a:pt x="200" y="135"/>
                  <a:pt x="200" y="135"/>
                  <a:pt x="200" y="135"/>
                </a:cubicBezTo>
                <a:cubicBezTo>
                  <a:pt x="29" y="17"/>
                  <a:pt x="29" y="17"/>
                  <a:pt x="29" y="17"/>
                </a:cubicBezTo>
                <a:cubicBezTo>
                  <a:pt x="30" y="11"/>
                  <a:pt x="26" y="4"/>
                  <a:pt x="20" y="2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" name="Rectangle 64">
            <a:extLst>
              <a:ext uri="{FF2B5EF4-FFF2-40B4-BE49-F238E27FC236}">
                <a16:creationId xmlns:a16="http://schemas.microsoft.com/office/drawing/2014/main" id="{37BF157B-5915-48A9-B28C-C1BEDA522293}"/>
              </a:ext>
            </a:extLst>
          </p:cNvPr>
          <p:cNvSpPr/>
          <p:nvPr/>
        </p:nvSpPr>
        <p:spPr bwMode="auto">
          <a:xfrm flipH="1">
            <a:off x="5219428" y="2486802"/>
            <a:ext cx="1135743" cy="4399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ru-RU" sz="900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доработка</a:t>
            </a:r>
          </a:p>
          <a:p>
            <a:pPr algn="ctr"/>
            <a:r>
              <a:rPr lang="ru-RU" sz="900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 отсутствует</a:t>
            </a:r>
          </a:p>
        </p:txBody>
      </p:sp>
      <p:sp>
        <p:nvSpPr>
          <p:cNvPr id="134" name="Rectangle 64">
            <a:extLst>
              <a:ext uri="{FF2B5EF4-FFF2-40B4-BE49-F238E27FC236}">
                <a16:creationId xmlns:a16="http://schemas.microsoft.com/office/drawing/2014/main" id="{3A525ABD-BAF0-4F3A-80CE-7F4E5AA1D4BC}"/>
              </a:ext>
            </a:extLst>
          </p:cNvPr>
          <p:cNvSpPr/>
          <p:nvPr/>
        </p:nvSpPr>
        <p:spPr bwMode="auto">
          <a:xfrm flipH="1">
            <a:off x="484185" y="4690327"/>
            <a:ext cx="1135743" cy="4399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ru-RU" sz="900" b="1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комплексное</a:t>
            </a:r>
          </a:p>
          <a:p>
            <a:pPr algn="ctr"/>
            <a:r>
              <a:rPr lang="ru-RU" sz="900" b="1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 заключение по </a:t>
            </a:r>
          </a:p>
          <a:p>
            <a:pPr algn="ctr"/>
            <a:r>
              <a:rPr lang="ru-RU" sz="900" b="1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итогам всех этапов</a:t>
            </a:r>
            <a:endParaRPr lang="en-US" sz="1200" dirty="0">
              <a:solidFill>
                <a:srgbClr val="1F4E79"/>
              </a:solidFill>
              <a:latin typeface="Lucida Bright" panose="02040602050505020304" pitchFamily="18" charset="0"/>
              <a:ea typeface="Helvetica" panose="00000500000000000000" pitchFamily="50" charset="0"/>
            </a:endParaRPr>
          </a:p>
        </p:txBody>
      </p:sp>
      <p:sp>
        <p:nvSpPr>
          <p:cNvPr id="135" name="Right Arrow 24">
            <a:extLst>
              <a:ext uri="{FF2B5EF4-FFF2-40B4-BE49-F238E27FC236}">
                <a16:creationId xmlns:a16="http://schemas.microsoft.com/office/drawing/2014/main" id="{F0207582-6648-4C8C-8089-6F5DC47A2BE0}"/>
              </a:ext>
            </a:extLst>
          </p:cNvPr>
          <p:cNvSpPr/>
          <p:nvPr/>
        </p:nvSpPr>
        <p:spPr bwMode="auto">
          <a:xfrm>
            <a:off x="1620727" y="4816646"/>
            <a:ext cx="401473" cy="187325"/>
          </a:xfrm>
          <a:prstGeom prst="rightArrow">
            <a:avLst>
              <a:gd name="adj1" fmla="val 31848"/>
              <a:gd name="adj2" fmla="val 68414"/>
            </a:avLst>
          </a:prstGeom>
          <a:solidFill>
            <a:srgbClr val="1F4E79"/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38" name="Elbow Connector 65">
            <a:extLst>
              <a:ext uri="{FF2B5EF4-FFF2-40B4-BE49-F238E27FC236}">
                <a16:creationId xmlns:a16="http://schemas.microsoft.com/office/drawing/2014/main" id="{B8F180A8-7F35-460E-9470-2BDA5BD580CE}"/>
              </a:ext>
            </a:extLst>
          </p:cNvPr>
          <p:cNvCxnSpPr>
            <a:cxnSpLocks/>
            <a:stCxn id="124" idx="1"/>
            <a:endCxn id="134" idx="3"/>
          </p:cNvCxnSpPr>
          <p:nvPr/>
        </p:nvCxnSpPr>
        <p:spPr>
          <a:xfrm flipH="1">
            <a:off x="484185" y="3287487"/>
            <a:ext cx="8528599" cy="1622822"/>
          </a:xfrm>
          <a:prstGeom prst="bentConnector5">
            <a:avLst>
              <a:gd name="adj1" fmla="val -893"/>
              <a:gd name="adj2" fmla="val 30723"/>
              <a:gd name="adj3" fmla="val 101935"/>
            </a:avLst>
          </a:prstGeom>
          <a:ln w="19050">
            <a:solidFill>
              <a:srgbClr val="1F4E79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Rectangle 64">
            <a:extLst>
              <a:ext uri="{FF2B5EF4-FFF2-40B4-BE49-F238E27FC236}">
                <a16:creationId xmlns:a16="http://schemas.microsoft.com/office/drawing/2014/main" id="{32495F3D-863C-4DFC-9C33-4A45F2F00EF8}"/>
              </a:ext>
            </a:extLst>
          </p:cNvPr>
          <p:cNvSpPr/>
          <p:nvPr/>
        </p:nvSpPr>
        <p:spPr bwMode="auto">
          <a:xfrm flipH="1">
            <a:off x="2041410" y="4689135"/>
            <a:ext cx="1135743" cy="4399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ru-RU" sz="900" b="1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ЗАСЕДАНИЕ </a:t>
            </a:r>
          </a:p>
          <a:p>
            <a:pPr algn="ctr"/>
            <a:r>
              <a:rPr lang="ru-RU" sz="900" b="1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МВК</a:t>
            </a:r>
            <a:endParaRPr lang="en-US" sz="1200" dirty="0">
              <a:solidFill>
                <a:srgbClr val="1F4E79"/>
              </a:solidFill>
              <a:latin typeface="Lucida Bright" panose="02040602050505020304" pitchFamily="18" charset="0"/>
              <a:ea typeface="Helvetica" panose="00000500000000000000" pitchFamily="50" charset="0"/>
            </a:endParaRPr>
          </a:p>
        </p:txBody>
      </p:sp>
      <p:sp>
        <p:nvSpPr>
          <p:cNvPr id="143" name="Freeform 12">
            <a:extLst>
              <a:ext uri="{FF2B5EF4-FFF2-40B4-BE49-F238E27FC236}">
                <a16:creationId xmlns:a16="http://schemas.microsoft.com/office/drawing/2014/main" id="{0848AF30-F1C6-48A3-BB1A-DA06653E2090}"/>
              </a:ext>
            </a:extLst>
          </p:cNvPr>
          <p:cNvSpPr>
            <a:spLocks/>
          </p:cNvSpPr>
          <p:nvPr/>
        </p:nvSpPr>
        <p:spPr bwMode="auto">
          <a:xfrm rot="14233773">
            <a:off x="1916986" y="4513697"/>
            <a:ext cx="247331" cy="157801"/>
          </a:xfrm>
          <a:custGeom>
            <a:avLst/>
            <a:gdLst/>
            <a:ahLst/>
            <a:cxnLst>
              <a:cxn ang="0">
                <a:pos x="20" y="2"/>
              </a:cxn>
              <a:cxn ang="0">
                <a:pos x="3" y="11"/>
              </a:cxn>
              <a:cxn ang="0">
                <a:pos x="11" y="28"/>
              </a:cxn>
              <a:cxn ang="0">
                <a:pos x="23" y="26"/>
              </a:cxn>
              <a:cxn ang="0">
                <a:pos x="200" y="135"/>
              </a:cxn>
              <a:cxn ang="0">
                <a:pos x="29" y="17"/>
              </a:cxn>
              <a:cxn ang="0">
                <a:pos x="20" y="2"/>
              </a:cxn>
            </a:cxnLst>
            <a:rect l="0" t="0" r="r" b="b"/>
            <a:pathLst>
              <a:path w="200" h="135">
                <a:moveTo>
                  <a:pt x="20" y="2"/>
                </a:moveTo>
                <a:cubicBezTo>
                  <a:pt x="13" y="0"/>
                  <a:pt x="5" y="4"/>
                  <a:pt x="3" y="11"/>
                </a:cubicBezTo>
                <a:cubicBezTo>
                  <a:pt x="0" y="18"/>
                  <a:pt x="4" y="26"/>
                  <a:pt x="11" y="28"/>
                </a:cubicBezTo>
                <a:cubicBezTo>
                  <a:pt x="15" y="29"/>
                  <a:pt x="19" y="29"/>
                  <a:pt x="23" y="26"/>
                </a:cubicBezTo>
                <a:cubicBezTo>
                  <a:pt x="200" y="135"/>
                  <a:pt x="200" y="135"/>
                  <a:pt x="200" y="135"/>
                </a:cubicBezTo>
                <a:cubicBezTo>
                  <a:pt x="29" y="17"/>
                  <a:pt x="29" y="17"/>
                  <a:pt x="29" y="17"/>
                </a:cubicBezTo>
                <a:cubicBezTo>
                  <a:pt x="30" y="11"/>
                  <a:pt x="26" y="4"/>
                  <a:pt x="20" y="2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" name="Rectangle 64">
            <a:extLst>
              <a:ext uri="{FF2B5EF4-FFF2-40B4-BE49-F238E27FC236}">
                <a16:creationId xmlns:a16="http://schemas.microsoft.com/office/drawing/2014/main" id="{B48575B9-E5A6-462D-8B2C-8778CCA416B8}"/>
              </a:ext>
            </a:extLst>
          </p:cNvPr>
          <p:cNvSpPr/>
          <p:nvPr/>
        </p:nvSpPr>
        <p:spPr bwMode="auto">
          <a:xfrm flipH="1">
            <a:off x="2040056" y="3922727"/>
            <a:ext cx="1135743" cy="55026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ru-RU" sz="900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участие</a:t>
            </a:r>
          </a:p>
          <a:p>
            <a:pPr algn="ctr"/>
            <a:r>
              <a:rPr lang="ru-RU" sz="900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 заявителя с </a:t>
            </a:r>
          </a:p>
          <a:p>
            <a:pPr algn="ctr"/>
            <a:r>
              <a:rPr lang="ru-RU" sz="900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презентацией </a:t>
            </a:r>
          </a:p>
          <a:p>
            <a:pPr algn="ctr"/>
            <a:r>
              <a:rPr lang="ru-RU" sz="900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проекта</a:t>
            </a:r>
            <a:endParaRPr lang="en-US" sz="1000" dirty="0">
              <a:solidFill>
                <a:srgbClr val="1F4E79"/>
              </a:solidFill>
              <a:latin typeface="Lucida Bright" panose="02040602050505020304" pitchFamily="18" charset="0"/>
              <a:ea typeface="Helvetica" panose="00000500000000000000" pitchFamily="50" charset="0"/>
            </a:endParaRPr>
          </a:p>
        </p:txBody>
      </p:sp>
      <p:sp>
        <p:nvSpPr>
          <p:cNvPr id="145" name="Right Arrow 24">
            <a:extLst>
              <a:ext uri="{FF2B5EF4-FFF2-40B4-BE49-F238E27FC236}">
                <a16:creationId xmlns:a16="http://schemas.microsoft.com/office/drawing/2014/main" id="{7137EBB3-1629-4AF7-89CD-A6D7DF38E015}"/>
              </a:ext>
            </a:extLst>
          </p:cNvPr>
          <p:cNvSpPr/>
          <p:nvPr/>
        </p:nvSpPr>
        <p:spPr bwMode="auto">
          <a:xfrm>
            <a:off x="3204710" y="4815454"/>
            <a:ext cx="401473" cy="187325"/>
          </a:xfrm>
          <a:prstGeom prst="rightArrow">
            <a:avLst>
              <a:gd name="adj1" fmla="val 31848"/>
              <a:gd name="adj2" fmla="val 68414"/>
            </a:avLst>
          </a:prstGeom>
          <a:solidFill>
            <a:srgbClr val="1F4E79"/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6" name="Rectangle 64">
            <a:extLst>
              <a:ext uri="{FF2B5EF4-FFF2-40B4-BE49-F238E27FC236}">
                <a16:creationId xmlns:a16="http://schemas.microsoft.com/office/drawing/2014/main" id="{41E5625D-5EEF-40A5-B585-555750251A06}"/>
              </a:ext>
            </a:extLst>
          </p:cNvPr>
          <p:cNvSpPr/>
          <p:nvPr/>
        </p:nvSpPr>
        <p:spPr bwMode="auto">
          <a:xfrm flipH="1">
            <a:off x="3610880" y="4689135"/>
            <a:ext cx="1135743" cy="4399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ru-RU" sz="900" b="1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ПОДПИСАНИЕ </a:t>
            </a:r>
          </a:p>
          <a:p>
            <a:pPr algn="ctr"/>
            <a:r>
              <a:rPr lang="ru-RU" sz="900" b="1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Договора</a:t>
            </a:r>
          </a:p>
        </p:txBody>
      </p:sp>
      <p:sp>
        <p:nvSpPr>
          <p:cNvPr id="101" name="Rectangle 64">
            <a:extLst>
              <a:ext uri="{FF2B5EF4-FFF2-40B4-BE49-F238E27FC236}">
                <a16:creationId xmlns:a16="http://schemas.microsoft.com/office/drawing/2014/main" id="{91B5555D-CF45-49D2-BD54-87490305D41C}"/>
              </a:ext>
            </a:extLst>
          </p:cNvPr>
          <p:cNvSpPr/>
          <p:nvPr/>
        </p:nvSpPr>
        <p:spPr bwMode="auto">
          <a:xfrm flipH="1">
            <a:off x="6795518" y="4170307"/>
            <a:ext cx="2074757" cy="6877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ru-RU" sz="900" b="1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ОБЩИЙ СРОК ПРОЦЕДУР</a:t>
            </a:r>
          </a:p>
          <a:p>
            <a:pPr algn="ctr"/>
            <a:r>
              <a:rPr lang="ru-RU" sz="900" b="1" dirty="0">
                <a:solidFill>
                  <a:srgbClr val="B25534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НЕ БОЛЕЕ 45 РАБОЧИХ ДНЕЙ </a:t>
            </a:r>
            <a:endParaRPr lang="en-US" sz="1100" b="1" dirty="0">
              <a:solidFill>
                <a:srgbClr val="B25534"/>
              </a:solidFill>
              <a:latin typeface="Helvetica" panose="00000500000000000000" pitchFamily="50" charset="0"/>
              <a:ea typeface="Helvetica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13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1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550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6500"/>
                            </p:stCondLst>
                            <p:childTnLst>
                              <p:par>
                                <p:cTn id="1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7500"/>
                            </p:stCondLst>
                            <p:childTnLst>
                              <p:par>
                                <p:cTn id="1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8000"/>
                            </p:stCondLst>
                            <p:childTnLst>
                              <p:par>
                                <p:cTn id="1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8500"/>
                            </p:stCondLst>
                            <p:childTnLst>
                              <p:par>
                                <p:cTn id="1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9000"/>
                            </p:stCondLst>
                            <p:childTnLst>
                              <p:par>
                                <p:cTn id="1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9500"/>
                            </p:stCondLst>
                            <p:childTnLst>
                              <p:par>
                                <p:cTn id="1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0000"/>
                            </p:stCondLst>
                            <p:childTnLst>
                              <p:par>
                                <p:cTn id="1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1" grpId="0" animBg="1"/>
      <p:bldP spid="32" grpId="0" animBg="1"/>
      <p:bldP spid="49" grpId="0" animBg="1"/>
      <p:bldP spid="29" grpId="0" animBg="1"/>
      <p:bldP spid="30" grpId="0" animBg="1"/>
      <p:bldP spid="35" grpId="0" animBg="1"/>
      <p:bldP spid="36" grpId="0" animBg="1"/>
      <p:bldP spid="39" grpId="0" animBg="1"/>
      <p:bldP spid="40" grpId="0" animBg="1"/>
      <p:bldP spid="46" grpId="0" animBg="1"/>
      <p:bldP spid="55" grpId="0" animBg="1"/>
      <p:bldP spid="56" grpId="0" animBg="1"/>
      <p:bldP spid="57" grpId="0" animBg="1"/>
      <p:bldP spid="58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102" grpId="0" animBg="1"/>
      <p:bldP spid="118" grpId="0" animBg="1"/>
      <p:bldP spid="119" grpId="0" animBg="1"/>
      <p:bldP spid="120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34" grpId="0" animBg="1"/>
      <p:bldP spid="135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0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8E668FC-ED0D-4014-9EDE-71963C39A121}"/>
              </a:ext>
            </a:extLst>
          </p:cNvPr>
          <p:cNvSpPr/>
          <p:nvPr/>
        </p:nvSpPr>
        <p:spPr>
          <a:xfrm>
            <a:off x="1800225" y="104775"/>
            <a:ext cx="1181100" cy="36086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0884495-61D9-4785-8B24-16551D626ED7}"/>
              </a:ext>
            </a:extLst>
          </p:cNvPr>
          <p:cNvSpPr/>
          <p:nvPr/>
        </p:nvSpPr>
        <p:spPr>
          <a:xfrm>
            <a:off x="0" y="0"/>
            <a:ext cx="426720" cy="6858000"/>
          </a:xfrm>
          <a:prstGeom prst="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Изображение" descr="Изображение">
            <a:extLst>
              <a:ext uri="{FF2B5EF4-FFF2-40B4-BE49-F238E27FC236}">
                <a16:creationId xmlns:a16="http://schemas.microsoft.com/office/drawing/2014/main" id="{67C0B880-0335-4E0A-9F9B-8C6D1BA75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688577" y="1470896"/>
            <a:ext cx="1813100" cy="264675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3F57D7-3339-4962-8311-BC7DE951F1DD}"/>
              </a:ext>
            </a:extLst>
          </p:cNvPr>
          <p:cNvSpPr txBox="1"/>
          <p:nvPr/>
        </p:nvSpPr>
        <p:spPr>
          <a:xfrm>
            <a:off x="56906" y="639343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049B6E61-32A6-4E08-98E4-DD9879B5F116}"/>
              </a:ext>
            </a:extLst>
          </p:cNvPr>
          <p:cNvCxnSpPr>
            <a:cxnSpLocks/>
          </p:cNvCxnSpPr>
          <p:nvPr/>
        </p:nvCxnSpPr>
        <p:spPr>
          <a:xfrm>
            <a:off x="0" y="593242"/>
            <a:ext cx="890016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3B4F8BFF-B0D6-4EF5-B108-F6406D95851E}"/>
              </a:ext>
            </a:extLst>
          </p:cNvPr>
          <p:cNvSpPr txBox="1">
            <a:spLocks/>
          </p:cNvSpPr>
          <p:nvPr/>
        </p:nvSpPr>
        <p:spPr bwMode="auto">
          <a:xfrm>
            <a:off x="368382" y="7751"/>
            <a:ext cx="840723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b="1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КРИТЕРИИ ПЕРВОГО ЭТАПА ОТБОРА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D04855F-D4CF-47F3-8BA7-614C8E96398A}"/>
              </a:ext>
            </a:extLst>
          </p:cNvPr>
          <p:cNvSpPr txBox="1"/>
          <p:nvPr/>
        </p:nvSpPr>
        <p:spPr>
          <a:xfrm>
            <a:off x="923418" y="5382896"/>
            <a:ext cx="47676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rgbClr val="B25534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отсутствие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нахождения на стадии ликвидации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1262F1E-CF54-4415-9BD7-711D31A862D8}"/>
              </a:ext>
            </a:extLst>
          </p:cNvPr>
          <p:cNvSpPr txBox="1"/>
          <p:nvPr/>
        </p:nvSpPr>
        <p:spPr>
          <a:xfrm>
            <a:off x="910775" y="1440252"/>
            <a:ext cx="7264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rgbClr val="B25534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производственная</a:t>
            </a: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деятельность не менее 3 (трех) лет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9D826ED-2D1D-450E-85BC-815FE0670E03}"/>
              </a:ext>
            </a:extLst>
          </p:cNvPr>
          <p:cNvSpPr txBox="1"/>
          <p:nvPr/>
        </p:nvSpPr>
        <p:spPr>
          <a:xfrm>
            <a:off x="923418" y="2096227"/>
            <a:ext cx="40639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rgbClr val="B25534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отечественный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товаропроизводитель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A4477BC-364E-43C8-8A7D-461A22294B2F}"/>
              </a:ext>
            </a:extLst>
          </p:cNvPr>
          <p:cNvSpPr txBox="1"/>
          <p:nvPr/>
        </p:nvSpPr>
        <p:spPr>
          <a:xfrm>
            <a:off x="939946" y="2736707"/>
            <a:ext cx="3661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rgbClr val="B25534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перечень</a:t>
            </a: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приоритетных товаров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2F8ACC6-7128-4B96-AA7B-CCA5003E6826}"/>
              </a:ext>
            </a:extLst>
          </p:cNvPr>
          <p:cNvSpPr txBox="1"/>
          <p:nvPr/>
        </p:nvSpPr>
        <p:spPr>
          <a:xfrm>
            <a:off x="923418" y="3399562"/>
            <a:ext cx="66075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rgbClr val="B25534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отсутствие</a:t>
            </a: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аффилированности указ. в п 4 Правил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080F69B-C3F1-4CBC-A727-A51AF6AFA909}"/>
              </a:ext>
            </a:extLst>
          </p:cNvPr>
          <p:cNvSpPr txBox="1"/>
          <p:nvPr/>
        </p:nvSpPr>
        <p:spPr>
          <a:xfrm>
            <a:off x="923418" y="4084666"/>
            <a:ext cx="68832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rgbClr val="B25534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отсутствие</a:t>
            </a: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аффилированности с собственником оборудования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4D43B5E-D7C5-44E2-A030-62DB997275D2}"/>
              </a:ext>
            </a:extLst>
          </p:cNvPr>
          <p:cNvSpPr txBox="1"/>
          <p:nvPr/>
        </p:nvSpPr>
        <p:spPr>
          <a:xfrm>
            <a:off x="939946" y="4740641"/>
            <a:ext cx="5826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rgbClr val="B25534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отсутствие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 налоговой задолженности </a:t>
            </a:r>
          </a:p>
        </p:txBody>
      </p:sp>
      <p:sp>
        <p:nvSpPr>
          <p:cNvPr id="63" name="Freeform 46">
            <a:extLst>
              <a:ext uri="{FF2B5EF4-FFF2-40B4-BE49-F238E27FC236}">
                <a16:creationId xmlns:a16="http://schemas.microsoft.com/office/drawing/2014/main" id="{FEF25F0B-CBC6-4B55-ABE6-24312C700927}"/>
              </a:ext>
            </a:extLst>
          </p:cNvPr>
          <p:cNvSpPr>
            <a:spLocks noEditPoints="1"/>
          </p:cNvSpPr>
          <p:nvPr/>
        </p:nvSpPr>
        <p:spPr bwMode="auto">
          <a:xfrm>
            <a:off x="496766" y="1377346"/>
            <a:ext cx="426720" cy="480100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rgbClr val="1F4E7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4" name="Freeform 46">
            <a:extLst>
              <a:ext uri="{FF2B5EF4-FFF2-40B4-BE49-F238E27FC236}">
                <a16:creationId xmlns:a16="http://schemas.microsoft.com/office/drawing/2014/main" id="{6DAD7D1B-FA21-44A5-8015-7D9FC720DB19}"/>
              </a:ext>
            </a:extLst>
          </p:cNvPr>
          <p:cNvSpPr>
            <a:spLocks noEditPoints="1"/>
          </p:cNvSpPr>
          <p:nvPr/>
        </p:nvSpPr>
        <p:spPr bwMode="auto">
          <a:xfrm>
            <a:off x="500768" y="2034007"/>
            <a:ext cx="426720" cy="480100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rgbClr val="1F4E7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5" name="Freeform 46">
            <a:extLst>
              <a:ext uri="{FF2B5EF4-FFF2-40B4-BE49-F238E27FC236}">
                <a16:creationId xmlns:a16="http://schemas.microsoft.com/office/drawing/2014/main" id="{C9B5EDF6-3C20-4865-BE64-86FC418DA7AB}"/>
              </a:ext>
            </a:extLst>
          </p:cNvPr>
          <p:cNvSpPr>
            <a:spLocks noEditPoints="1"/>
          </p:cNvSpPr>
          <p:nvPr/>
        </p:nvSpPr>
        <p:spPr bwMode="auto">
          <a:xfrm>
            <a:off x="498641" y="2698110"/>
            <a:ext cx="426720" cy="480100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rgbClr val="1F4E7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6" name="Freeform 46">
            <a:extLst>
              <a:ext uri="{FF2B5EF4-FFF2-40B4-BE49-F238E27FC236}">
                <a16:creationId xmlns:a16="http://schemas.microsoft.com/office/drawing/2014/main" id="{68DC52FB-1D5D-4DAF-9490-61AA15DA8D26}"/>
              </a:ext>
            </a:extLst>
          </p:cNvPr>
          <p:cNvSpPr>
            <a:spLocks noEditPoints="1"/>
          </p:cNvSpPr>
          <p:nvPr/>
        </p:nvSpPr>
        <p:spPr bwMode="auto">
          <a:xfrm>
            <a:off x="498641" y="3361261"/>
            <a:ext cx="426720" cy="480100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rgbClr val="1F4E7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7" name="Freeform 46">
            <a:extLst>
              <a:ext uri="{FF2B5EF4-FFF2-40B4-BE49-F238E27FC236}">
                <a16:creationId xmlns:a16="http://schemas.microsoft.com/office/drawing/2014/main" id="{7E7C58CF-F6D9-48E4-B9A7-02D1223E6A4D}"/>
              </a:ext>
            </a:extLst>
          </p:cNvPr>
          <p:cNvSpPr>
            <a:spLocks noEditPoints="1"/>
          </p:cNvSpPr>
          <p:nvPr/>
        </p:nvSpPr>
        <p:spPr bwMode="auto">
          <a:xfrm>
            <a:off x="496698" y="4021889"/>
            <a:ext cx="426720" cy="480100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rgbClr val="1F4E7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8" name="Freeform 46">
            <a:extLst>
              <a:ext uri="{FF2B5EF4-FFF2-40B4-BE49-F238E27FC236}">
                <a16:creationId xmlns:a16="http://schemas.microsoft.com/office/drawing/2014/main" id="{8D32C234-D15C-4575-9961-AF4BC68FDD11}"/>
              </a:ext>
            </a:extLst>
          </p:cNvPr>
          <p:cNvSpPr>
            <a:spLocks noEditPoints="1"/>
          </p:cNvSpPr>
          <p:nvPr/>
        </p:nvSpPr>
        <p:spPr bwMode="auto">
          <a:xfrm>
            <a:off x="496698" y="4678550"/>
            <a:ext cx="426720" cy="480100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rgbClr val="1F4E7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9" name="Freeform 46">
            <a:extLst>
              <a:ext uri="{FF2B5EF4-FFF2-40B4-BE49-F238E27FC236}">
                <a16:creationId xmlns:a16="http://schemas.microsoft.com/office/drawing/2014/main" id="{B3F468F2-96E5-4090-9528-DBE96723A9DC}"/>
              </a:ext>
            </a:extLst>
          </p:cNvPr>
          <p:cNvSpPr>
            <a:spLocks noEditPoints="1"/>
          </p:cNvSpPr>
          <p:nvPr/>
        </p:nvSpPr>
        <p:spPr bwMode="auto">
          <a:xfrm>
            <a:off x="505844" y="5342653"/>
            <a:ext cx="426720" cy="480100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rgbClr val="1F4E7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5E78DF-115E-4664-BC72-CAB2D897D60A}"/>
              </a:ext>
            </a:extLst>
          </p:cNvPr>
          <p:cNvSpPr txBox="1"/>
          <p:nvPr/>
        </p:nvSpPr>
        <p:spPr>
          <a:xfrm>
            <a:off x="435946" y="664970"/>
            <a:ext cx="8403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Проверка заявителя и представленных документов на соответствие критериям, предусмотренным в пункте 9 настоящих Правил и иным требованиям Правил</a:t>
            </a:r>
            <a:endParaRPr lang="ru-KZ" sz="1600" dirty="0">
              <a:solidFill>
                <a:srgbClr val="1F4E79"/>
              </a:solidFill>
              <a:latin typeface="Helvetica" panose="00000500000000000000" pitchFamily="50" charset="0"/>
              <a:ea typeface="Helvetica" panose="00000500000000000000" pitchFamily="50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89725E6-64E9-4BD6-B531-8EB53DDC6D40}"/>
              </a:ext>
            </a:extLst>
          </p:cNvPr>
          <p:cNvSpPr txBox="1"/>
          <p:nvPr/>
        </p:nvSpPr>
        <p:spPr>
          <a:xfrm>
            <a:off x="932564" y="5970710"/>
            <a:ext cx="7899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20000"/>
              </a:spcBef>
              <a:defRPr/>
            </a:pPr>
            <a:r>
              <a:rPr lang="ru-RU" sz="1600" dirty="0">
                <a:solidFill>
                  <a:srgbClr val="B25534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стоимость</a:t>
            </a:r>
            <a:r>
              <a:rPr lang="ru-RU" sz="1600" b="1" dirty="0">
                <a:solidFill>
                  <a:srgbClr val="B25534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проекта должна составлять не менее суммарного годового дохода за последние 3 (три) года</a:t>
            </a:r>
          </a:p>
        </p:txBody>
      </p:sp>
      <p:sp>
        <p:nvSpPr>
          <p:cNvPr id="28" name="Freeform 46">
            <a:extLst>
              <a:ext uri="{FF2B5EF4-FFF2-40B4-BE49-F238E27FC236}">
                <a16:creationId xmlns:a16="http://schemas.microsoft.com/office/drawing/2014/main" id="{A91D489A-D1CC-4721-9FDD-513DE00C23C2}"/>
              </a:ext>
            </a:extLst>
          </p:cNvPr>
          <p:cNvSpPr>
            <a:spLocks noEditPoints="1"/>
          </p:cNvSpPr>
          <p:nvPr/>
        </p:nvSpPr>
        <p:spPr bwMode="auto">
          <a:xfrm>
            <a:off x="497013" y="5999314"/>
            <a:ext cx="426720" cy="480100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rgbClr val="1F4E7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70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/>
      <p:bldP spid="27" grpId="0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Folded Corner 5">
            <a:extLst>
              <a:ext uri="{FF2B5EF4-FFF2-40B4-BE49-F238E27FC236}">
                <a16:creationId xmlns:a16="http://schemas.microsoft.com/office/drawing/2014/main" id="{7FDD09AC-CD6B-4609-8A8A-43AEFE1941F7}"/>
              </a:ext>
            </a:extLst>
          </p:cNvPr>
          <p:cNvSpPr/>
          <p:nvPr/>
        </p:nvSpPr>
        <p:spPr bwMode="auto">
          <a:xfrm>
            <a:off x="4675011" y="604986"/>
            <a:ext cx="4205039" cy="3352076"/>
          </a:xfrm>
          <a:prstGeom prst="foldedCorner">
            <a:avLst>
              <a:gd name="adj" fmla="val 13464"/>
            </a:avLst>
          </a:prstGeom>
          <a:solidFill>
            <a:schemeClr val="accent5">
              <a:lumMod val="20000"/>
              <a:lumOff val="80000"/>
              <a:alpha val="74000"/>
            </a:schemeClr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5" name="Folded Corner 5">
            <a:extLst>
              <a:ext uri="{FF2B5EF4-FFF2-40B4-BE49-F238E27FC236}">
                <a16:creationId xmlns:a16="http://schemas.microsoft.com/office/drawing/2014/main" id="{112BCB1B-5512-488F-8663-72A1246D10E2}"/>
              </a:ext>
            </a:extLst>
          </p:cNvPr>
          <p:cNvSpPr/>
          <p:nvPr/>
        </p:nvSpPr>
        <p:spPr bwMode="auto">
          <a:xfrm>
            <a:off x="446047" y="614643"/>
            <a:ext cx="4205039" cy="3352076"/>
          </a:xfrm>
          <a:prstGeom prst="foldedCorner">
            <a:avLst>
              <a:gd name="adj" fmla="val 13464"/>
            </a:avLst>
          </a:prstGeom>
          <a:solidFill>
            <a:schemeClr val="bg1">
              <a:lumMod val="85000"/>
              <a:alpha val="74000"/>
            </a:schemeClr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5896CD1-D700-4134-B7C4-E3187C0279B3}"/>
              </a:ext>
            </a:extLst>
          </p:cNvPr>
          <p:cNvSpPr txBox="1"/>
          <p:nvPr/>
        </p:nvSpPr>
        <p:spPr>
          <a:xfrm>
            <a:off x="421376" y="3159213"/>
            <a:ext cx="3016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6</a:t>
            </a:r>
            <a:endParaRPr lang="ru-KZ" b="1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8E668FC-ED0D-4014-9EDE-71963C39A121}"/>
              </a:ext>
            </a:extLst>
          </p:cNvPr>
          <p:cNvSpPr/>
          <p:nvPr/>
        </p:nvSpPr>
        <p:spPr>
          <a:xfrm>
            <a:off x="1898778" y="139374"/>
            <a:ext cx="1138138" cy="36086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0884495-61D9-4785-8B24-16551D626ED7}"/>
              </a:ext>
            </a:extLst>
          </p:cNvPr>
          <p:cNvSpPr/>
          <p:nvPr/>
        </p:nvSpPr>
        <p:spPr>
          <a:xfrm>
            <a:off x="0" y="0"/>
            <a:ext cx="426720" cy="6858000"/>
          </a:xfrm>
          <a:prstGeom prst="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Изображение" descr="Изображение">
            <a:extLst>
              <a:ext uri="{FF2B5EF4-FFF2-40B4-BE49-F238E27FC236}">
                <a16:creationId xmlns:a16="http://schemas.microsoft.com/office/drawing/2014/main" id="{67C0B880-0335-4E0A-9F9B-8C6D1BA75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688577" y="1470896"/>
            <a:ext cx="1813100" cy="264675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3F57D7-3339-4962-8311-BC7DE951F1DD}"/>
              </a:ext>
            </a:extLst>
          </p:cNvPr>
          <p:cNvSpPr txBox="1"/>
          <p:nvPr/>
        </p:nvSpPr>
        <p:spPr>
          <a:xfrm>
            <a:off x="56906" y="639343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049B6E61-32A6-4E08-98E4-DD9879B5F116}"/>
              </a:ext>
            </a:extLst>
          </p:cNvPr>
          <p:cNvCxnSpPr>
            <a:cxnSpLocks/>
          </p:cNvCxnSpPr>
          <p:nvPr/>
        </p:nvCxnSpPr>
        <p:spPr>
          <a:xfrm>
            <a:off x="0" y="593242"/>
            <a:ext cx="890016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EF5E78DF-115E-4664-BC72-CAB2D897D60A}"/>
              </a:ext>
            </a:extLst>
          </p:cNvPr>
          <p:cNvSpPr txBox="1"/>
          <p:nvPr/>
        </p:nvSpPr>
        <p:spPr>
          <a:xfrm>
            <a:off x="447462" y="596049"/>
            <a:ext cx="3838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По </a:t>
            </a:r>
            <a:r>
              <a:rPr lang="ru-RU" sz="1600" b="1" dirty="0">
                <a:solidFill>
                  <a:srgbClr val="B25534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технологической</a:t>
            </a:r>
            <a:r>
              <a:rPr lang="ru-RU" sz="1600" b="1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 части</a:t>
            </a:r>
            <a:endParaRPr lang="ru-KZ" sz="1600" b="1" dirty="0">
              <a:solidFill>
                <a:srgbClr val="1F4E79"/>
              </a:solidFill>
              <a:latin typeface="Helvetica" panose="00000500000000000000" pitchFamily="50" charset="0"/>
              <a:ea typeface="Helvetica" panose="00000500000000000000" pitchFamily="50" charset="0"/>
            </a:endParaRPr>
          </a:p>
        </p:txBody>
      </p:sp>
      <p:sp>
        <p:nvSpPr>
          <p:cNvPr id="27" name="Заголовок 1">
            <a:extLst>
              <a:ext uri="{FF2B5EF4-FFF2-40B4-BE49-F238E27FC236}">
                <a16:creationId xmlns:a16="http://schemas.microsoft.com/office/drawing/2014/main" id="{8E4E6BF9-B9F3-463D-A31B-4AC70BF10A40}"/>
              </a:ext>
            </a:extLst>
          </p:cNvPr>
          <p:cNvSpPr txBox="1">
            <a:spLocks/>
          </p:cNvSpPr>
          <p:nvPr/>
        </p:nvSpPr>
        <p:spPr bwMode="auto">
          <a:xfrm>
            <a:off x="441118" y="37621"/>
            <a:ext cx="840723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b="1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КРИТЕРИИ ВТОРОГО ЭТАПА ОТБОРА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68BABBF-F9B6-4EC7-A000-E0791CF40C15}"/>
              </a:ext>
            </a:extLst>
          </p:cNvPr>
          <p:cNvSpPr txBox="1"/>
          <p:nvPr/>
        </p:nvSpPr>
        <p:spPr>
          <a:xfrm>
            <a:off x="707274" y="923303"/>
            <a:ext cx="4016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Техническая оснащенность производства:</a:t>
            </a:r>
          </a:p>
          <a:p>
            <a:pPr algn="just"/>
            <a:r>
              <a:rPr lang="ru-RU" sz="1200" dirty="0">
                <a:solidFill>
                  <a:srgbClr val="B25534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Коэффициент комплектации оборудованием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4D0B1DE-1407-4D77-BFE8-058508157C30}"/>
              </a:ext>
            </a:extLst>
          </p:cNvPr>
          <p:cNvSpPr txBox="1"/>
          <p:nvPr/>
        </p:nvSpPr>
        <p:spPr>
          <a:xfrm>
            <a:off x="704474" y="1329028"/>
            <a:ext cx="3900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Загрузка производственной мощности:</a:t>
            </a:r>
          </a:p>
          <a:p>
            <a:pPr algn="just"/>
            <a:r>
              <a:rPr lang="ru-RU" sz="1200" dirty="0">
                <a:solidFill>
                  <a:srgbClr val="B25534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Коэффициент загруженности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80A13E7-EB91-454E-B53B-4F88DC0E496D}"/>
              </a:ext>
            </a:extLst>
          </p:cNvPr>
          <p:cNvSpPr txBox="1"/>
          <p:nvPr/>
        </p:nvSpPr>
        <p:spPr>
          <a:xfrm>
            <a:off x="707274" y="1721013"/>
            <a:ext cx="3973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Степень износа обновляемого оборудования:</a:t>
            </a:r>
          </a:p>
          <a:p>
            <a:pPr algn="just"/>
            <a:r>
              <a:rPr lang="ru-RU" sz="1200" dirty="0">
                <a:solidFill>
                  <a:srgbClr val="B25534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Коэффициент физического износа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79753FD-C929-449E-9691-3A9D47A4452C}"/>
              </a:ext>
            </a:extLst>
          </p:cNvPr>
          <p:cNvSpPr txBox="1"/>
          <p:nvPr/>
        </p:nvSpPr>
        <p:spPr>
          <a:xfrm>
            <a:off x="704474" y="2135274"/>
            <a:ext cx="3569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Технологический уровень производства:</a:t>
            </a:r>
          </a:p>
          <a:p>
            <a:pPr algn="just"/>
            <a:r>
              <a:rPr lang="ru-RU" sz="1200" dirty="0">
                <a:solidFill>
                  <a:srgbClr val="B25534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Уровень применяемой технологии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0895F5D-B3BC-4B87-B8B8-C9AFA76C76F9}"/>
              </a:ext>
            </a:extLst>
          </p:cNvPr>
          <p:cNvSpPr txBox="1"/>
          <p:nvPr/>
        </p:nvSpPr>
        <p:spPr>
          <a:xfrm>
            <a:off x="704474" y="2587976"/>
            <a:ext cx="3980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Степень использования отечественного</a:t>
            </a:r>
          </a:p>
          <a:p>
            <a:pPr algn="just"/>
            <a:r>
              <a:rPr lang="ru-RU" sz="1200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сырья/комплектующих в производстве: </a:t>
            </a:r>
          </a:p>
          <a:p>
            <a:pPr algn="just"/>
            <a:r>
              <a:rPr lang="ru-RU" sz="1200" dirty="0">
                <a:solidFill>
                  <a:srgbClr val="B25534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Коэффициент местного содержания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CE22252-CCBC-457E-922D-4260272D738F}"/>
              </a:ext>
            </a:extLst>
          </p:cNvPr>
          <p:cNvSpPr txBox="1"/>
          <p:nvPr/>
        </p:nvSpPr>
        <p:spPr>
          <a:xfrm>
            <a:off x="701796" y="3173380"/>
            <a:ext cx="3973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Необходимая инфраструктура:</a:t>
            </a:r>
          </a:p>
          <a:p>
            <a:r>
              <a:rPr lang="ru-RU" sz="1200" dirty="0">
                <a:solidFill>
                  <a:srgbClr val="B25534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Обеспеченность производственными площадями;</a:t>
            </a:r>
          </a:p>
          <a:p>
            <a:r>
              <a:rPr lang="ru-RU" sz="1200" dirty="0">
                <a:solidFill>
                  <a:srgbClr val="B25534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Обеспеченность транспортной инфраструктурой</a:t>
            </a:r>
            <a:endParaRPr lang="ru-RU" sz="1200" dirty="0">
              <a:solidFill>
                <a:srgbClr val="1F4E79"/>
              </a:solidFill>
              <a:latin typeface="Helvetica" panose="00000500000000000000" pitchFamily="50" charset="0"/>
              <a:ea typeface="Helvetica" panose="00000500000000000000" pitchFamily="50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2ACB155-629E-4506-8F7F-70F3FC5C5D0D}"/>
              </a:ext>
            </a:extLst>
          </p:cNvPr>
          <p:cNvSpPr txBox="1"/>
          <p:nvPr/>
        </p:nvSpPr>
        <p:spPr>
          <a:xfrm>
            <a:off x="4931487" y="597127"/>
            <a:ext cx="3838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По </a:t>
            </a:r>
            <a:r>
              <a:rPr lang="ru-RU" sz="1600" b="1" dirty="0">
                <a:solidFill>
                  <a:srgbClr val="B25534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финансовой</a:t>
            </a:r>
            <a:r>
              <a:rPr lang="ru-RU" sz="1600" b="1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 части</a:t>
            </a:r>
            <a:endParaRPr lang="ru-KZ" sz="1600" b="1" dirty="0">
              <a:solidFill>
                <a:srgbClr val="1F4E79"/>
              </a:solidFill>
              <a:latin typeface="Helvetica" panose="00000500000000000000" pitchFamily="50" charset="0"/>
              <a:ea typeface="Helvetica" panose="00000500000000000000" pitchFamily="50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75C1109-49D5-4C55-9E6E-F3C1942C1D64}"/>
              </a:ext>
            </a:extLst>
          </p:cNvPr>
          <p:cNvSpPr txBox="1"/>
          <p:nvPr/>
        </p:nvSpPr>
        <p:spPr>
          <a:xfrm>
            <a:off x="4949179" y="959358"/>
            <a:ext cx="39229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Платёжеспособность предприятия:</a:t>
            </a:r>
          </a:p>
          <a:p>
            <a:pPr algn="just"/>
            <a:r>
              <a:rPr lang="ru-RU" sz="1200" dirty="0">
                <a:solidFill>
                  <a:srgbClr val="B25534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Коэффициент текущей ликвидности;</a:t>
            </a:r>
          </a:p>
          <a:p>
            <a:pPr algn="just"/>
            <a:r>
              <a:rPr lang="ru-RU" sz="1200" dirty="0">
                <a:solidFill>
                  <a:srgbClr val="B25534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Коэффициент обеспеченности собственными средствами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38F44CB-3D39-4EAF-9AF1-FE1790CBBE9B}"/>
              </a:ext>
            </a:extLst>
          </p:cNvPr>
          <p:cNvSpPr txBox="1"/>
          <p:nvPr/>
        </p:nvSpPr>
        <p:spPr>
          <a:xfrm>
            <a:off x="4958243" y="1747870"/>
            <a:ext cx="4016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Финансовая устойчивость:</a:t>
            </a:r>
          </a:p>
          <a:p>
            <a:pPr algn="just"/>
            <a:r>
              <a:rPr lang="ru-RU" sz="1200" dirty="0">
                <a:solidFill>
                  <a:srgbClr val="B25534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Коэффициент автономии;</a:t>
            </a:r>
          </a:p>
          <a:p>
            <a:pPr algn="just"/>
            <a:r>
              <a:rPr lang="ru-RU" sz="1200" dirty="0">
                <a:solidFill>
                  <a:srgbClr val="B25534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Коэффициент капитализации (леверидж)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4F164C5-2935-4727-8BE0-9EAD930FBBCB}"/>
              </a:ext>
            </a:extLst>
          </p:cNvPr>
          <p:cNvSpPr txBox="1"/>
          <p:nvPr/>
        </p:nvSpPr>
        <p:spPr>
          <a:xfrm>
            <a:off x="4946421" y="2415773"/>
            <a:ext cx="3703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Деловая активность:</a:t>
            </a:r>
          </a:p>
          <a:p>
            <a:pPr algn="just"/>
            <a:r>
              <a:rPr lang="ru-RU" sz="1200" dirty="0">
                <a:solidFill>
                  <a:srgbClr val="B25534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Соотношение оборачиваемости дебиторской и кредиторской задолженности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30B2E6F-59EF-44C3-8FF5-A30CE6148781}"/>
              </a:ext>
            </a:extLst>
          </p:cNvPr>
          <p:cNvSpPr txBox="1"/>
          <p:nvPr/>
        </p:nvSpPr>
        <p:spPr>
          <a:xfrm>
            <a:off x="4953702" y="3064812"/>
            <a:ext cx="3913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Рентабельность капитала:</a:t>
            </a:r>
          </a:p>
          <a:p>
            <a:pPr algn="just"/>
            <a:r>
              <a:rPr lang="ru-RU" sz="1200" dirty="0">
                <a:solidFill>
                  <a:srgbClr val="B25534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Рентабельность активов;</a:t>
            </a:r>
          </a:p>
          <a:p>
            <a:pPr algn="just"/>
            <a:r>
              <a:rPr lang="ru-RU" sz="1200" dirty="0">
                <a:solidFill>
                  <a:srgbClr val="B25534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Рентабельность собственного капитала. </a:t>
            </a:r>
          </a:p>
        </p:txBody>
      </p:sp>
      <p:sp>
        <p:nvSpPr>
          <p:cNvPr id="50" name="Oval 10">
            <a:extLst>
              <a:ext uri="{FF2B5EF4-FFF2-40B4-BE49-F238E27FC236}">
                <a16:creationId xmlns:a16="http://schemas.microsoft.com/office/drawing/2014/main" id="{BF555EB5-2CDF-4888-B7D6-A55689F489ED}"/>
              </a:ext>
            </a:extLst>
          </p:cNvPr>
          <p:cNvSpPr/>
          <p:nvPr/>
        </p:nvSpPr>
        <p:spPr bwMode="auto">
          <a:xfrm flipH="1">
            <a:off x="453959" y="952447"/>
            <a:ext cx="202992" cy="203821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3C5BFC7-676D-4ACE-9002-1A36493F2E9E}"/>
              </a:ext>
            </a:extLst>
          </p:cNvPr>
          <p:cNvSpPr txBox="1"/>
          <p:nvPr/>
        </p:nvSpPr>
        <p:spPr>
          <a:xfrm>
            <a:off x="421894" y="898858"/>
            <a:ext cx="3016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1</a:t>
            </a:r>
            <a:endParaRPr lang="ru-KZ" b="1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DADE8AE-DAE2-4783-946C-F4CEE5AED212}"/>
              </a:ext>
            </a:extLst>
          </p:cNvPr>
          <p:cNvSpPr txBox="1"/>
          <p:nvPr/>
        </p:nvSpPr>
        <p:spPr>
          <a:xfrm>
            <a:off x="421894" y="1312475"/>
            <a:ext cx="3016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2</a:t>
            </a:r>
            <a:endParaRPr lang="ru-KZ" b="1" dirty="0"/>
          </a:p>
        </p:txBody>
      </p:sp>
      <p:sp>
        <p:nvSpPr>
          <p:cNvPr id="53" name="Oval 10">
            <a:extLst>
              <a:ext uri="{FF2B5EF4-FFF2-40B4-BE49-F238E27FC236}">
                <a16:creationId xmlns:a16="http://schemas.microsoft.com/office/drawing/2014/main" id="{F36B9C85-A9DE-4820-8F07-4F5EA265290A}"/>
              </a:ext>
            </a:extLst>
          </p:cNvPr>
          <p:cNvSpPr/>
          <p:nvPr/>
        </p:nvSpPr>
        <p:spPr bwMode="auto">
          <a:xfrm flipH="1">
            <a:off x="456476" y="1356040"/>
            <a:ext cx="202992" cy="203821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4" name="Oval 10">
            <a:extLst>
              <a:ext uri="{FF2B5EF4-FFF2-40B4-BE49-F238E27FC236}">
                <a16:creationId xmlns:a16="http://schemas.microsoft.com/office/drawing/2014/main" id="{74546EA4-45FE-456A-83C3-DA137D7236C6}"/>
              </a:ext>
            </a:extLst>
          </p:cNvPr>
          <p:cNvSpPr/>
          <p:nvPr/>
        </p:nvSpPr>
        <p:spPr bwMode="auto">
          <a:xfrm flipH="1">
            <a:off x="456964" y="1754315"/>
            <a:ext cx="202992" cy="203821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5" name="Oval 10">
            <a:extLst>
              <a:ext uri="{FF2B5EF4-FFF2-40B4-BE49-F238E27FC236}">
                <a16:creationId xmlns:a16="http://schemas.microsoft.com/office/drawing/2014/main" id="{7B154122-E01F-4AAD-A064-9485848B7DA3}"/>
              </a:ext>
            </a:extLst>
          </p:cNvPr>
          <p:cNvSpPr/>
          <p:nvPr/>
        </p:nvSpPr>
        <p:spPr bwMode="auto">
          <a:xfrm flipH="1">
            <a:off x="462225" y="2162285"/>
            <a:ext cx="202992" cy="203821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6" name="Oval 10">
            <a:extLst>
              <a:ext uri="{FF2B5EF4-FFF2-40B4-BE49-F238E27FC236}">
                <a16:creationId xmlns:a16="http://schemas.microsoft.com/office/drawing/2014/main" id="{86137081-D871-485E-98FF-722DE43908CF}"/>
              </a:ext>
            </a:extLst>
          </p:cNvPr>
          <p:cNvSpPr/>
          <p:nvPr/>
        </p:nvSpPr>
        <p:spPr bwMode="auto">
          <a:xfrm flipH="1">
            <a:off x="462225" y="2604629"/>
            <a:ext cx="202992" cy="203821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7" name="Oval 10">
            <a:extLst>
              <a:ext uri="{FF2B5EF4-FFF2-40B4-BE49-F238E27FC236}">
                <a16:creationId xmlns:a16="http://schemas.microsoft.com/office/drawing/2014/main" id="{19CFFD38-5EC5-4DD0-9746-5D39367C4990}"/>
              </a:ext>
            </a:extLst>
          </p:cNvPr>
          <p:cNvSpPr/>
          <p:nvPr/>
        </p:nvSpPr>
        <p:spPr bwMode="auto">
          <a:xfrm flipH="1">
            <a:off x="453959" y="3203234"/>
            <a:ext cx="202992" cy="203821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5623002-DD57-43DD-BD98-A8288DDB890E}"/>
              </a:ext>
            </a:extLst>
          </p:cNvPr>
          <p:cNvSpPr txBox="1"/>
          <p:nvPr/>
        </p:nvSpPr>
        <p:spPr>
          <a:xfrm>
            <a:off x="429520" y="1701321"/>
            <a:ext cx="3016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3</a:t>
            </a:r>
            <a:endParaRPr lang="ru-KZ" b="1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0C65196-3D79-47F2-BC0F-DB303245F7D4}"/>
              </a:ext>
            </a:extLst>
          </p:cNvPr>
          <p:cNvSpPr txBox="1"/>
          <p:nvPr/>
        </p:nvSpPr>
        <p:spPr>
          <a:xfrm>
            <a:off x="417554" y="2115652"/>
            <a:ext cx="3016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4</a:t>
            </a:r>
            <a:endParaRPr lang="ru-KZ" b="1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C2D4110-1853-432B-8999-C797A02A9230}"/>
              </a:ext>
            </a:extLst>
          </p:cNvPr>
          <p:cNvSpPr txBox="1"/>
          <p:nvPr/>
        </p:nvSpPr>
        <p:spPr>
          <a:xfrm>
            <a:off x="429146" y="2556025"/>
            <a:ext cx="3016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5</a:t>
            </a:r>
            <a:endParaRPr lang="ru-KZ" b="1" dirty="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9150A878-D205-453C-A037-32EFD5E1F539}"/>
              </a:ext>
            </a:extLst>
          </p:cNvPr>
          <p:cNvSpPr/>
          <p:nvPr/>
        </p:nvSpPr>
        <p:spPr bwMode="auto">
          <a:xfrm flipH="1">
            <a:off x="4682803" y="994046"/>
            <a:ext cx="202992" cy="203821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1" name="Oval 10">
            <a:extLst>
              <a:ext uri="{FF2B5EF4-FFF2-40B4-BE49-F238E27FC236}">
                <a16:creationId xmlns:a16="http://schemas.microsoft.com/office/drawing/2014/main" id="{5A3BFAD4-E0FF-40C2-8104-103DBB3763CA}"/>
              </a:ext>
            </a:extLst>
          </p:cNvPr>
          <p:cNvSpPr/>
          <p:nvPr/>
        </p:nvSpPr>
        <p:spPr bwMode="auto">
          <a:xfrm flipH="1">
            <a:off x="4682803" y="1755011"/>
            <a:ext cx="202992" cy="203821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2" name="Oval 10">
            <a:extLst>
              <a:ext uri="{FF2B5EF4-FFF2-40B4-BE49-F238E27FC236}">
                <a16:creationId xmlns:a16="http://schemas.microsoft.com/office/drawing/2014/main" id="{E06240A2-0113-405C-B44F-381A6BC12153}"/>
              </a:ext>
            </a:extLst>
          </p:cNvPr>
          <p:cNvSpPr/>
          <p:nvPr/>
        </p:nvSpPr>
        <p:spPr bwMode="auto">
          <a:xfrm flipH="1">
            <a:off x="4682803" y="2416812"/>
            <a:ext cx="202992" cy="203821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3" name="Oval 10">
            <a:extLst>
              <a:ext uri="{FF2B5EF4-FFF2-40B4-BE49-F238E27FC236}">
                <a16:creationId xmlns:a16="http://schemas.microsoft.com/office/drawing/2014/main" id="{A23E55B9-1811-4E9B-95A2-B4A0A04B85DE}"/>
              </a:ext>
            </a:extLst>
          </p:cNvPr>
          <p:cNvSpPr/>
          <p:nvPr/>
        </p:nvSpPr>
        <p:spPr bwMode="auto">
          <a:xfrm flipH="1">
            <a:off x="4679490" y="3058367"/>
            <a:ext cx="202992" cy="203821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E95F1F9-CEC5-4439-A070-45466F1080C3}"/>
              </a:ext>
            </a:extLst>
          </p:cNvPr>
          <p:cNvSpPr txBox="1"/>
          <p:nvPr/>
        </p:nvSpPr>
        <p:spPr>
          <a:xfrm>
            <a:off x="4649902" y="1701320"/>
            <a:ext cx="3016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2</a:t>
            </a:r>
            <a:endParaRPr lang="ru-KZ" b="1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897B26D-2C79-4B54-9A5F-5E068C064966}"/>
              </a:ext>
            </a:extLst>
          </p:cNvPr>
          <p:cNvSpPr txBox="1"/>
          <p:nvPr/>
        </p:nvSpPr>
        <p:spPr>
          <a:xfrm>
            <a:off x="4644735" y="935681"/>
            <a:ext cx="3016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1</a:t>
            </a:r>
            <a:endParaRPr lang="ru-KZ" b="1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D8A4578-4D9E-414A-9D16-FF59012F9AC9}"/>
              </a:ext>
            </a:extLst>
          </p:cNvPr>
          <p:cNvSpPr txBox="1"/>
          <p:nvPr/>
        </p:nvSpPr>
        <p:spPr>
          <a:xfrm>
            <a:off x="4652527" y="2364833"/>
            <a:ext cx="3016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3</a:t>
            </a:r>
            <a:endParaRPr lang="ru-KZ" b="1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28C8A2C-8D57-4A2B-A30B-A9D9B98D5014}"/>
              </a:ext>
            </a:extLst>
          </p:cNvPr>
          <p:cNvSpPr txBox="1"/>
          <p:nvPr/>
        </p:nvSpPr>
        <p:spPr>
          <a:xfrm>
            <a:off x="4641095" y="3005324"/>
            <a:ext cx="3016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4</a:t>
            </a:r>
            <a:endParaRPr lang="ru-KZ" b="1" dirty="0"/>
          </a:p>
        </p:txBody>
      </p:sp>
      <p:sp>
        <p:nvSpPr>
          <p:cNvPr id="95" name="Freeform 9">
            <a:extLst>
              <a:ext uri="{FF2B5EF4-FFF2-40B4-BE49-F238E27FC236}">
                <a16:creationId xmlns:a16="http://schemas.microsoft.com/office/drawing/2014/main" id="{1C32238F-080C-448A-ADF1-541BFA94856B}"/>
              </a:ext>
            </a:extLst>
          </p:cNvPr>
          <p:cNvSpPr/>
          <p:nvPr/>
        </p:nvSpPr>
        <p:spPr>
          <a:xfrm flipH="1">
            <a:off x="701796" y="4243125"/>
            <a:ext cx="271361" cy="396553"/>
          </a:xfrm>
          <a:custGeom>
            <a:avLst/>
            <a:gdLst>
              <a:gd name="connsiteX0" fmla="*/ 889000 w 889000"/>
              <a:gd name="connsiteY0" fmla="*/ 647700 h 647700"/>
              <a:gd name="connsiteX1" fmla="*/ 0 w 889000"/>
              <a:gd name="connsiteY1" fmla="*/ 0 h 647700"/>
              <a:gd name="connsiteX0" fmla="*/ 889000 w 889000"/>
              <a:gd name="connsiteY0" fmla="*/ 647700 h 647700"/>
              <a:gd name="connsiteX1" fmla="*/ 0 w 889000"/>
              <a:gd name="connsiteY1" fmla="*/ 0 h 647700"/>
              <a:gd name="connsiteX0" fmla="*/ 889000 w 889000"/>
              <a:gd name="connsiteY0" fmla="*/ 647700 h 647700"/>
              <a:gd name="connsiteX1" fmla="*/ 0 w 889000"/>
              <a:gd name="connsiteY1" fmla="*/ 0 h 647700"/>
              <a:gd name="connsiteX0" fmla="*/ 889000 w 889000"/>
              <a:gd name="connsiteY0" fmla="*/ 647700 h 647700"/>
              <a:gd name="connsiteX1" fmla="*/ 0 w 889000"/>
              <a:gd name="connsiteY1" fmla="*/ 0 h 6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9000" h="647700">
                <a:moveTo>
                  <a:pt x="889000" y="647700"/>
                </a:moveTo>
                <a:cubicBezTo>
                  <a:pt x="770467" y="431800"/>
                  <a:pt x="639233" y="95250"/>
                  <a:pt x="0" y="0"/>
                </a:cubicBezTo>
              </a:path>
            </a:pathLst>
          </a:cu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11">
            <a:extLst>
              <a:ext uri="{FF2B5EF4-FFF2-40B4-BE49-F238E27FC236}">
                <a16:creationId xmlns:a16="http://schemas.microsoft.com/office/drawing/2014/main" id="{D4CF0F5D-31E0-402A-AB9E-73A9CED3FAF1}"/>
              </a:ext>
            </a:extLst>
          </p:cNvPr>
          <p:cNvSpPr/>
          <p:nvPr/>
        </p:nvSpPr>
        <p:spPr>
          <a:xfrm flipH="1" flipV="1">
            <a:off x="701798" y="4639688"/>
            <a:ext cx="236734" cy="396553"/>
          </a:xfrm>
          <a:custGeom>
            <a:avLst/>
            <a:gdLst>
              <a:gd name="connsiteX0" fmla="*/ 889000 w 889000"/>
              <a:gd name="connsiteY0" fmla="*/ 647700 h 647700"/>
              <a:gd name="connsiteX1" fmla="*/ 0 w 889000"/>
              <a:gd name="connsiteY1" fmla="*/ 0 h 647700"/>
              <a:gd name="connsiteX0" fmla="*/ 889000 w 889000"/>
              <a:gd name="connsiteY0" fmla="*/ 647700 h 647700"/>
              <a:gd name="connsiteX1" fmla="*/ 0 w 889000"/>
              <a:gd name="connsiteY1" fmla="*/ 0 h 647700"/>
              <a:gd name="connsiteX0" fmla="*/ 889000 w 889000"/>
              <a:gd name="connsiteY0" fmla="*/ 647700 h 647700"/>
              <a:gd name="connsiteX1" fmla="*/ 0 w 889000"/>
              <a:gd name="connsiteY1" fmla="*/ 0 h 647700"/>
              <a:gd name="connsiteX0" fmla="*/ 889000 w 889000"/>
              <a:gd name="connsiteY0" fmla="*/ 647700 h 647700"/>
              <a:gd name="connsiteX1" fmla="*/ 0 w 889000"/>
              <a:gd name="connsiteY1" fmla="*/ 0 h 6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9000" h="647700">
                <a:moveTo>
                  <a:pt x="889000" y="647700"/>
                </a:moveTo>
                <a:cubicBezTo>
                  <a:pt x="770467" y="431800"/>
                  <a:pt x="639233" y="95250"/>
                  <a:pt x="0" y="0"/>
                </a:cubicBezTo>
              </a:path>
            </a:pathLst>
          </a:cu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cxnSp>
        <p:nvCxnSpPr>
          <p:cNvPr id="97" name="Straight Connector 14">
            <a:extLst>
              <a:ext uri="{FF2B5EF4-FFF2-40B4-BE49-F238E27FC236}">
                <a16:creationId xmlns:a16="http://schemas.microsoft.com/office/drawing/2014/main" id="{4FCFEC1E-DFA6-41DE-9A02-BCC33ABBC6A9}"/>
              </a:ext>
            </a:extLst>
          </p:cNvPr>
          <p:cNvCxnSpPr>
            <a:cxnSpLocks/>
          </p:cNvCxnSpPr>
          <p:nvPr/>
        </p:nvCxnSpPr>
        <p:spPr>
          <a:xfrm flipH="1">
            <a:off x="701799" y="4639678"/>
            <a:ext cx="236733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Oval 10">
            <a:extLst>
              <a:ext uri="{FF2B5EF4-FFF2-40B4-BE49-F238E27FC236}">
                <a16:creationId xmlns:a16="http://schemas.microsoft.com/office/drawing/2014/main" id="{475647B5-8BFB-490D-BBBD-06D81BED8F89}"/>
              </a:ext>
            </a:extLst>
          </p:cNvPr>
          <p:cNvSpPr/>
          <p:nvPr/>
        </p:nvSpPr>
        <p:spPr bwMode="auto">
          <a:xfrm flipH="1">
            <a:off x="1010093" y="4100467"/>
            <a:ext cx="301687" cy="304800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3329A6C2-79D6-49FC-95AE-FD95E14002D1}"/>
              </a:ext>
            </a:extLst>
          </p:cNvPr>
          <p:cNvSpPr txBox="1"/>
          <p:nvPr/>
        </p:nvSpPr>
        <p:spPr>
          <a:xfrm>
            <a:off x="1010094" y="407206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1</a:t>
            </a:r>
            <a:endParaRPr lang="ru-KZ" b="1" dirty="0"/>
          </a:p>
        </p:txBody>
      </p:sp>
      <p:sp>
        <p:nvSpPr>
          <p:cNvPr id="105" name="Oval 10">
            <a:extLst>
              <a:ext uri="{FF2B5EF4-FFF2-40B4-BE49-F238E27FC236}">
                <a16:creationId xmlns:a16="http://schemas.microsoft.com/office/drawing/2014/main" id="{E1A5F23A-FA04-4F6D-BE28-297EBE6A8038}"/>
              </a:ext>
            </a:extLst>
          </p:cNvPr>
          <p:cNvSpPr/>
          <p:nvPr/>
        </p:nvSpPr>
        <p:spPr bwMode="auto">
          <a:xfrm flipH="1">
            <a:off x="1010093" y="4487278"/>
            <a:ext cx="301687" cy="304800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6" name="Oval 10">
            <a:extLst>
              <a:ext uri="{FF2B5EF4-FFF2-40B4-BE49-F238E27FC236}">
                <a16:creationId xmlns:a16="http://schemas.microsoft.com/office/drawing/2014/main" id="{53B64F52-9FD4-4F3A-BB62-E5C9DB1FFCFD}"/>
              </a:ext>
            </a:extLst>
          </p:cNvPr>
          <p:cNvSpPr/>
          <p:nvPr/>
        </p:nvSpPr>
        <p:spPr bwMode="auto">
          <a:xfrm flipH="1">
            <a:off x="1010093" y="4883841"/>
            <a:ext cx="301687" cy="304800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3216B8BA-E97E-40E2-B79D-708062F9087C}"/>
              </a:ext>
            </a:extLst>
          </p:cNvPr>
          <p:cNvSpPr txBox="1"/>
          <p:nvPr/>
        </p:nvSpPr>
        <p:spPr>
          <a:xfrm>
            <a:off x="1010094" y="446525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2</a:t>
            </a:r>
            <a:endParaRPr lang="ru-KZ" b="1" dirty="0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5B01655-7181-45A4-AFEA-BEEA34ECB0CC}"/>
              </a:ext>
            </a:extLst>
          </p:cNvPr>
          <p:cNvSpPr txBox="1"/>
          <p:nvPr/>
        </p:nvSpPr>
        <p:spPr>
          <a:xfrm>
            <a:off x="1009352" y="48558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3</a:t>
            </a:r>
            <a:endParaRPr lang="ru-KZ" b="1" dirty="0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4B014434-18CB-4DEA-A0BC-867A9ABD08E6}"/>
              </a:ext>
            </a:extLst>
          </p:cNvPr>
          <p:cNvSpPr txBox="1"/>
          <p:nvPr/>
        </p:nvSpPr>
        <p:spPr>
          <a:xfrm>
            <a:off x="1342698" y="4090171"/>
            <a:ext cx="16375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latin typeface="Helvetica" panose="00000500000000000000" pitchFamily="50" charset="0"/>
                <a:ea typeface="Helvetica" panose="00000500000000000000" pitchFamily="50" charset="0"/>
              </a:rPr>
              <a:t>&gt;</a:t>
            </a:r>
            <a:r>
              <a:rPr lang="ru-RU" sz="1200" dirty="0">
                <a:latin typeface="Helvetica" panose="00000500000000000000" pitchFamily="50" charset="0"/>
                <a:ea typeface="Helvetica" panose="00000500000000000000" pitchFamily="50" charset="0"/>
              </a:rPr>
              <a:t> 60 баллов</a:t>
            </a:r>
            <a:endParaRPr lang="ru-RU" sz="1200" b="1" dirty="0">
              <a:latin typeface="Helvetica" panose="00000500000000000000" pitchFamily="50" charset="0"/>
              <a:ea typeface="Helvetica" panose="00000500000000000000" pitchFamily="50" charset="0"/>
            </a:endParaRPr>
          </a:p>
        </p:txBody>
      </p:sp>
      <p:sp>
        <p:nvSpPr>
          <p:cNvPr id="110" name="Знак умножения 109">
            <a:extLst>
              <a:ext uri="{FF2B5EF4-FFF2-40B4-BE49-F238E27FC236}">
                <a16:creationId xmlns:a16="http://schemas.microsoft.com/office/drawing/2014/main" id="{DB47934B-6AC4-4B45-BADC-7706645EAEBF}"/>
              </a:ext>
            </a:extLst>
          </p:cNvPr>
          <p:cNvSpPr/>
          <p:nvPr/>
        </p:nvSpPr>
        <p:spPr>
          <a:xfrm>
            <a:off x="2754650" y="4781855"/>
            <a:ext cx="442071" cy="43702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16E9983B-4B94-4939-8793-BFAB78514966}"/>
              </a:ext>
            </a:extLst>
          </p:cNvPr>
          <p:cNvSpPr txBox="1"/>
          <p:nvPr/>
        </p:nvSpPr>
        <p:spPr>
          <a:xfrm>
            <a:off x="1307782" y="4491251"/>
            <a:ext cx="15438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latin typeface="Helvetica" panose="00000500000000000000" pitchFamily="50" charset="0"/>
                <a:ea typeface="Helvetica" panose="00000500000000000000" pitchFamily="50" charset="0"/>
              </a:rPr>
              <a:t>от 40 до 60 баллов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448883CC-ACFF-411D-8C81-7A445AC8AD9D}"/>
              </a:ext>
            </a:extLst>
          </p:cNvPr>
          <p:cNvSpPr txBox="1"/>
          <p:nvPr/>
        </p:nvSpPr>
        <p:spPr>
          <a:xfrm>
            <a:off x="1338689" y="4888582"/>
            <a:ext cx="1450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latin typeface="Helvetica" panose="00000500000000000000" pitchFamily="50" charset="0"/>
                <a:ea typeface="Helvetica" panose="00000500000000000000" pitchFamily="50" charset="0"/>
              </a:rPr>
              <a:t>&lt; </a:t>
            </a:r>
            <a:r>
              <a:rPr lang="ru-RU" sz="1200" dirty="0">
                <a:latin typeface="Helvetica" panose="00000500000000000000" pitchFamily="50" charset="0"/>
                <a:ea typeface="Helvetica" panose="00000500000000000000" pitchFamily="50" charset="0"/>
              </a:rPr>
              <a:t>40 баллов</a:t>
            </a:r>
          </a:p>
        </p:txBody>
      </p:sp>
      <p:cxnSp>
        <p:nvCxnSpPr>
          <p:cNvPr id="114" name="Прямая со стрелкой 113">
            <a:extLst>
              <a:ext uri="{FF2B5EF4-FFF2-40B4-BE49-F238E27FC236}">
                <a16:creationId xmlns:a16="http://schemas.microsoft.com/office/drawing/2014/main" id="{A2CACBD0-BC3D-4DC5-B23E-17F3BCD27111}"/>
              </a:ext>
            </a:extLst>
          </p:cNvPr>
          <p:cNvCxnSpPr>
            <a:cxnSpLocks/>
          </p:cNvCxnSpPr>
          <p:nvPr/>
        </p:nvCxnSpPr>
        <p:spPr>
          <a:xfrm>
            <a:off x="2815610" y="4649921"/>
            <a:ext cx="401627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 стрелкой 115">
            <a:extLst>
              <a:ext uri="{FF2B5EF4-FFF2-40B4-BE49-F238E27FC236}">
                <a16:creationId xmlns:a16="http://schemas.microsoft.com/office/drawing/2014/main" id="{FDEAA7E2-EB2B-4EC2-8F28-AB571BBC8E2B}"/>
              </a:ext>
            </a:extLst>
          </p:cNvPr>
          <p:cNvCxnSpPr>
            <a:cxnSpLocks/>
          </p:cNvCxnSpPr>
          <p:nvPr/>
        </p:nvCxnSpPr>
        <p:spPr>
          <a:xfrm>
            <a:off x="2778114" y="4252867"/>
            <a:ext cx="401627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412A7FD5-1CED-477A-8532-58BBABD27518}"/>
              </a:ext>
            </a:extLst>
          </p:cNvPr>
          <p:cNvSpPr txBox="1"/>
          <p:nvPr/>
        </p:nvSpPr>
        <p:spPr>
          <a:xfrm>
            <a:off x="3257842" y="4099649"/>
            <a:ext cx="21039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latin typeface="Helvetica" panose="00000500000000000000" pitchFamily="50" charset="0"/>
                <a:ea typeface="Helvetica" panose="00000500000000000000" pitchFamily="50" charset="0"/>
              </a:rPr>
              <a:t>3 (третий) этап оценки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EB9E03C5-0115-4234-AC82-D9ED5A4698F8}"/>
              </a:ext>
            </a:extLst>
          </p:cNvPr>
          <p:cNvSpPr txBox="1"/>
          <p:nvPr/>
        </p:nvSpPr>
        <p:spPr>
          <a:xfrm>
            <a:off x="3245395" y="4467440"/>
            <a:ext cx="5362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latin typeface="Helvetica" panose="00000500000000000000" pitchFamily="50" charset="0"/>
                <a:ea typeface="Helvetica" panose="00000500000000000000" pitchFamily="50" charset="0"/>
              </a:rPr>
              <a:t>на доработку с рекомендацией по улучшению производственного и финансового состоянию (до 3 мес.)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42D192AA-EC14-4C8D-AF70-FD3DCD8CC58A}"/>
              </a:ext>
            </a:extLst>
          </p:cNvPr>
          <p:cNvSpPr txBox="1"/>
          <p:nvPr/>
        </p:nvSpPr>
        <p:spPr>
          <a:xfrm>
            <a:off x="3287229" y="4897741"/>
            <a:ext cx="44737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latin typeface="Helvetica" panose="00000500000000000000" pitchFamily="50" charset="0"/>
                <a:ea typeface="Helvetica" panose="00000500000000000000" pitchFamily="50" charset="0"/>
              </a:rPr>
              <a:t>не подлежат дальнейшему рассмотрению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37B27553-6017-4E27-AB28-FB888ADCBAA7}"/>
              </a:ext>
            </a:extLst>
          </p:cNvPr>
          <p:cNvSpPr txBox="1"/>
          <p:nvPr/>
        </p:nvSpPr>
        <p:spPr>
          <a:xfrm>
            <a:off x="735804" y="5326436"/>
            <a:ext cx="813183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>
                <a:latin typeface="Helvetica" panose="00000500000000000000" pitchFamily="50" charset="0"/>
                <a:ea typeface="Helvetica" panose="00000500000000000000" pitchFamily="50" charset="0"/>
              </a:rPr>
              <a:t>В зависимости от категории субъекта предпринимательства, при выставлении итоговых баллов по этапу, учитывается коэффициент в следующем порядке: </a:t>
            </a:r>
          </a:p>
          <a:p>
            <a:pPr algn="just"/>
            <a:r>
              <a:rPr lang="ru-RU" sz="1200" i="1" dirty="0">
                <a:latin typeface="Helvetica" panose="00000500000000000000" pitchFamily="50" charset="0"/>
                <a:ea typeface="Helvetica" panose="00000500000000000000" pitchFamily="50" charset="0"/>
              </a:rPr>
              <a:t>1) </a:t>
            </a:r>
            <a:r>
              <a:rPr lang="ru-RU" sz="1200" i="1" dirty="0">
                <a:solidFill>
                  <a:srgbClr val="B25534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крупное</a:t>
            </a:r>
            <a:r>
              <a:rPr lang="ru-RU" sz="1200" i="1" dirty="0">
                <a:latin typeface="Helvetica" panose="00000500000000000000" pitchFamily="50" charset="0"/>
                <a:ea typeface="Helvetica" panose="00000500000000000000" pitchFamily="50" charset="0"/>
              </a:rPr>
              <a:t> предпринимательство – 0,3;</a:t>
            </a:r>
          </a:p>
          <a:p>
            <a:pPr algn="just"/>
            <a:r>
              <a:rPr lang="ru-RU" sz="1200" i="1" dirty="0">
                <a:latin typeface="Helvetica" panose="00000500000000000000" pitchFamily="50" charset="0"/>
                <a:ea typeface="Helvetica" panose="00000500000000000000" pitchFamily="50" charset="0"/>
              </a:rPr>
              <a:t>2) </a:t>
            </a:r>
            <a:r>
              <a:rPr lang="ru-RU" sz="1200" i="1" dirty="0">
                <a:solidFill>
                  <a:srgbClr val="B25534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среднее</a:t>
            </a:r>
            <a:r>
              <a:rPr lang="ru-RU" sz="1200" i="1" dirty="0">
                <a:latin typeface="Helvetica" panose="00000500000000000000" pitchFamily="50" charset="0"/>
                <a:ea typeface="Helvetica" panose="00000500000000000000" pitchFamily="50" charset="0"/>
              </a:rPr>
              <a:t> предпринимательство – 0,5;</a:t>
            </a:r>
          </a:p>
          <a:p>
            <a:pPr algn="just"/>
            <a:r>
              <a:rPr lang="ru-RU" sz="1200" i="1" dirty="0">
                <a:latin typeface="Helvetica" panose="00000500000000000000" pitchFamily="50" charset="0"/>
                <a:ea typeface="Helvetica" panose="00000500000000000000" pitchFamily="50" charset="0"/>
              </a:rPr>
              <a:t>3) </a:t>
            </a:r>
            <a:r>
              <a:rPr lang="ru-RU" sz="1200" i="1" dirty="0">
                <a:solidFill>
                  <a:srgbClr val="B25534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малое</a:t>
            </a:r>
            <a:r>
              <a:rPr lang="ru-RU" sz="1200" i="1" dirty="0">
                <a:latin typeface="Helvetica" panose="00000500000000000000" pitchFamily="50" charset="0"/>
                <a:ea typeface="Helvetica" panose="00000500000000000000" pitchFamily="50" charset="0"/>
              </a:rPr>
              <a:t> предпринимательство – 0,6.</a:t>
            </a:r>
          </a:p>
        </p:txBody>
      </p:sp>
    </p:spTree>
    <p:extLst>
      <p:ext uri="{BB962C8B-B14F-4D97-AF65-F5344CB8AC3E}">
        <p14:creationId xmlns:p14="http://schemas.microsoft.com/office/powerpoint/2010/main" val="164415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animBg="1"/>
      <p:bldP spid="125" grpId="0" animBg="1"/>
      <p:bldP spid="70" grpId="0"/>
      <p:bldP spid="38" grpId="0"/>
      <p:bldP spid="39" grpId="0"/>
      <p:bldP spid="40" grpId="0"/>
      <p:bldP spid="41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95" grpId="0" animBg="1"/>
      <p:bldP spid="96" grpId="0" animBg="1"/>
      <p:bldP spid="109" grpId="0"/>
      <p:bldP spid="111" grpId="0"/>
      <p:bldP spid="112" grpId="0"/>
      <p:bldP spid="117" grpId="0"/>
      <p:bldP spid="118" grpId="0"/>
      <p:bldP spid="119" grpId="0"/>
      <p:bldP spid="1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8E668FC-ED0D-4014-9EDE-71963C39A121}"/>
              </a:ext>
            </a:extLst>
          </p:cNvPr>
          <p:cNvSpPr/>
          <p:nvPr/>
        </p:nvSpPr>
        <p:spPr>
          <a:xfrm>
            <a:off x="1898778" y="139374"/>
            <a:ext cx="1301352" cy="36086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7" name="Заголовок 1">
            <a:extLst>
              <a:ext uri="{FF2B5EF4-FFF2-40B4-BE49-F238E27FC236}">
                <a16:creationId xmlns:a16="http://schemas.microsoft.com/office/drawing/2014/main" id="{8E4E6BF9-B9F3-463D-A31B-4AC70BF10A40}"/>
              </a:ext>
            </a:extLst>
          </p:cNvPr>
          <p:cNvSpPr txBox="1">
            <a:spLocks/>
          </p:cNvSpPr>
          <p:nvPr/>
        </p:nvSpPr>
        <p:spPr bwMode="auto">
          <a:xfrm>
            <a:off x="441118" y="37621"/>
            <a:ext cx="840723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b="1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КРИТЕРИИ ТРЕТЬЕГО ЭТАПА ОТБОРА</a:t>
            </a:r>
          </a:p>
        </p:txBody>
      </p:sp>
      <p:sp>
        <p:nvSpPr>
          <p:cNvPr id="126" name="Folded Corner 5">
            <a:extLst>
              <a:ext uri="{FF2B5EF4-FFF2-40B4-BE49-F238E27FC236}">
                <a16:creationId xmlns:a16="http://schemas.microsoft.com/office/drawing/2014/main" id="{7FDD09AC-CD6B-4609-8A8A-43AEFE1941F7}"/>
              </a:ext>
            </a:extLst>
          </p:cNvPr>
          <p:cNvSpPr/>
          <p:nvPr/>
        </p:nvSpPr>
        <p:spPr bwMode="auto">
          <a:xfrm>
            <a:off x="4815919" y="604466"/>
            <a:ext cx="4257194" cy="4420143"/>
          </a:xfrm>
          <a:prstGeom prst="foldedCorner">
            <a:avLst>
              <a:gd name="adj" fmla="val 7627"/>
            </a:avLst>
          </a:prstGeom>
          <a:solidFill>
            <a:schemeClr val="accent5">
              <a:lumMod val="20000"/>
              <a:lumOff val="80000"/>
              <a:alpha val="74000"/>
            </a:schemeClr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5" name="Folded Corner 5">
            <a:extLst>
              <a:ext uri="{FF2B5EF4-FFF2-40B4-BE49-F238E27FC236}">
                <a16:creationId xmlns:a16="http://schemas.microsoft.com/office/drawing/2014/main" id="{112BCB1B-5512-488F-8663-72A1246D10E2}"/>
              </a:ext>
            </a:extLst>
          </p:cNvPr>
          <p:cNvSpPr/>
          <p:nvPr/>
        </p:nvSpPr>
        <p:spPr bwMode="auto">
          <a:xfrm>
            <a:off x="430521" y="614641"/>
            <a:ext cx="4342252" cy="4409968"/>
          </a:xfrm>
          <a:prstGeom prst="foldedCorner">
            <a:avLst>
              <a:gd name="adj" fmla="val 6216"/>
            </a:avLst>
          </a:prstGeom>
          <a:solidFill>
            <a:schemeClr val="bg1">
              <a:lumMod val="85000"/>
              <a:alpha val="74000"/>
            </a:schemeClr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0884495-61D9-4785-8B24-16551D626ED7}"/>
              </a:ext>
            </a:extLst>
          </p:cNvPr>
          <p:cNvSpPr/>
          <p:nvPr/>
        </p:nvSpPr>
        <p:spPr>
          <a:xfrm>
            <a:off x="0" y="0"/>
            <a:ext cx="426720" cy="6858000"/>
          </a:xfrm>
          <a:prstGeom prst="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Изображение" descr="Изображение">
            <a:extLst>
              <a:ext uri="{FF2B5EF4-FFF2-40B4-BE49-F238E27FC236}">
                <a16:creationId xmlns:a16="http://schemas.microsoft.com/office/drawing/2014/main" id="{67C0B880-0335-4E0A-9F9B-8C6D1BA75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688577" y="1470896"/>
            <a:ext cx="1813100" cy="264675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3F57D7-3339-4962-8311-BC7DE951F1DD}"/>
              </a:ext>
            </a:extLst>
          </p:cNvPr>
          <p:cNvSpPr txBox="1"/>
          <p:nvPr/>
        </p:nvSpPr>
        <p:spPr>
          <a:xfrm>
            <a:off x="56906" y="639343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049B6E61-32A6-4E08-98E4-DD9879B5F116}"/>
              </a:ext>
            </a:extLst>
          </p:cNvPr>
          <p:cNvCxnSpPr>
            <a:cxnSpLocks/>
          </p:cNvCxnSpPr>
          <p:nvPr/>
        </p:nvCxnSpPr>
        <p:spPr>
          <a:xfrm>
            <a:off x="0" y="593242"/>
            <a:ext cx="9073113" cy="1591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EF5E78DF-115E-4664-BC72-CAB2D897D60A}"/>
              </a:ext>
            </a:extLst>
          </p:cNvPr>
          <p:cNvSpPr txBox="1"/>
          <p:nvPr/>
        </p:nvSpPr>
        <p:spPr>
          <a:xfrm>
            <a:off x="447462" y="596049"/>
            <a:ext cx="3838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По </a:t>
            </a:r>
            <a:r>
              <a:rPr lang="ru-RU" sz="1600" b="1" dirty="0">
                <a:solidFill>
                  <a:srgbClr val="B25534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технологической</a:t>
            </a:r>
            <a:r>
              <a:rPr lang="ru-RU" sz="1600" b="1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 части</a:t>
            </a:r>
            <a:endParaRPr lang="ru-KZ" sz="1600" b="1" dirty="0">
              <a:solidFill>
                <a:srgbClr val="1F4E79"/>
              </a:solidFill>
              <a:latin typeface="Helvetica" panose="00000500000000000000" pitchFamily="50" charset="0"/>
              <a:ea typeface="Helvetica" panose="00000500000000000000" pitchFamily="50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68BABBF-F9B6-4EC7-A000-E0791CF40C15}"/>
              </a:ext>
            </a:extLst>
          </p:cNvPr>
          <p:cNvSpPr txBox="1"/>
          <p:nvPr/>
        </p:nvSpPr>
        <p:spPr>
          <a:xfrm>
            <a:off x="606787" y="923303"/>
            <a:ext cx="4116716" cy="123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Актуальность предлагаемого проекта на отечественном и зарубежном рынках:</a:t>
            </a:r>
          </a:p>
          <a:p>
            <a:pPr algn="just"/>
            <a:r>
              <a:rPr lang="ru-RU" sz="1050" dirty="0">
                <a:solidFill>
                  <a:srgbClr val="B25534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-производительность нового оборудования в сравнении с имеющимся (%);</a:t>
            </a:r>
          </a:p>
          <a:p>
            <a:pPr algn="just"/>
            <a:r>
              <a:rPr lang="ru-RU" sz="1050" dirty="0">
                <a:solidFill>
                  <a:srgbClr val="B25534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-увеличение объема производства продукции на новом оборудовании (%);</a:t>
            </a:r>
          </a:p>
          <a:p>
            <a:pPr algn="just"/>
            <a:r>
              <a:rPr lang="ru-RU" sz="1050" dirty="0">
                <a:solidFill>
                  <a:srgbClr val="B25534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-повышение качества продукции на новом оборудовании (%).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2ACB155-629E-4506-8F7F-70F3FC5C5D0D}"/>
              </a:ext>
            </a:extLst>
          </p:cNvPr>
          <p:cNvSpPr txBox="1"/>
          <p:nvPr/>
        </p:nvSpPr>
        <p:spPr>
          <a:xfrm>
            <a:off x="4931487" y="597127"/>
            <a:ext cx="3838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По </a:t>
            </a:r>
            <a:r>
              <a:rPr lang="ru-RU" sz="1600" b="1" dirty="0">
                <a:solidFill>
                  <a:srgbClr val="B25534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финансовой</a:t>
            </a:r>
            <a:r>
              <a:rPr lang="ru-RU" sz="1600" b="1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 части</a:t>
            </a:r>
            <a:endParaRPr lang="ru-KZ" sz="1600" b="1" dirty="0">
              <a:solidFill>
                <a:srgbClr val="1F4E79"/>
              </a:solidFill>
              <a:latin typeface="Helvetica" panose="00000500000000000000" pitchFamily="50" charset="0"/>
              <a:ea typeface="Helvetica" panose="00000500000000000000" pitchFamily="50" charset="0"/>
            </a:endParaRPr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9150A878-D205-453C-A037-32EFD5E1F539}"/>
              </a:ext>
            </a:extLst>
          </p:cNvPr>
          <p:cNvSpPr/>
          <p:nvPr/>
        </p:nvSpPr>
        <p:spPr bwMode="auto">
          <a:xfrm flipH="1">
            <a:off x="4850765" y="1007903"/>
            <a:ext cx="202992" cy="203821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897B26D-2C79-4B54-9A5F-5E068C064966}"/>
              </a:ext>
            </a:extLst>
          </p:cNvPr>
          <p:cNvSpPr txBox="1"/>
          <p:nvPr/>
        </p:nvSpPr>
        <p:spPr>
          <a:xfrm>
            <a:off x="4825706" y="955020"/>
            <a:ext cx="3016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1</a:t>
            </a:r>
            <a:endParaRPr lang="ru-KZ" b="1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9FBA8C6-902C-423F-A9AC-D9F2F07D1B12}"/>
              </a:ext>
            </a:extLst>
          </p:cNvPr>
          <p:cNvSpPr txBox="1"/>
          <p:nvPr/>
        </p:nvSpPr>
        <p:spPr>
          <a:xfrm>
            <a:off x="606787" y="2162104"/>
            <a:ext cx="404429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Оценка технического уровня приобретаемого оборудования/технологии: </a:t>
            </a:r>
          </a:p>
          <a:p>
            <a:pPr algn="just"/>
            <a:r>
              <a:rPr lang="ru-RU" sz="1050" dirty="0">
                <a:solidFill>
                  <a:srgbClr val="B25534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-определение уровня класса оборудования по техническим характеристикам;</a:t>
            </a:r>
          </a:p>
          <a:p>
            <a:pPr algn="just"/>
            <a:r>
              <a:rPr lang="ru-RU" sz="1050" dirty="0">
                <a:solidFill>
                  <a:srgbClr val="B25534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-определение уровня эффективности технологии.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19CBDA4-CBEA-4CD0-8925-EED02C0F87A5}"/>
              </a:ext>
            </a:extLst>
          </p:cNvPr>
          <p:cNvSpPr txBox="1"/>
          <p:nvPr/>
        </p:nvSpPr>
        <p:spPr>
          <a:xfrm>
            <a:off x="606787" y="3036706"/>
            <a:ext cx="4116717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Факт промышленного применения, либо высокая степень готовности к применению </a:t>
            </a:r>
            <a:r>
              <a:rPr lang="ru-RU" sz="1050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(прошедшие полупромышленные испытания):</a:t>
            </a:r>
          </a:p>
          <a:p>
            <a:pPr algn="just"/>
            <a:r>
              <a:rPr lang="ru-RU" sz="1050" dirty="0">
                <a:solidFill>
                  <a:srgbClr val="B25534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-определение востребованности данного оборудования.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2C32357-FB06-4973-867C-E74107337487}"/>
              </a:ext>
            </a:extLst>
          </p:cNvPr>
          <p:cNvSpPr txBox="1"/>
          <p:nvPr/>
        </p:nvSpPr>
        <p:spPr>
          <a:xfrm>
            <a:off x="606787" y="3782775"/>
            <a:ext cx="411671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Степень использования отечественного сырья/комплектующих на новом оборудовании:</a:t>
            </a:r>
          </a:p>
          <a:p>
            <a:pPr algn="just"/>
            <a:r>
              <a:rPr lang="ru-RU" sz="1050" dirty="0">
                <a:solidFill>
                  <a:srgbClr val="B25534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-планируемый коэффициент местного содержания.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F0BD6C1-CD23-473E-BA16-74A17F4E19B1}"/>
              </a:ext>
            </a:extLst>
          </p:cNvPr>
          <p:cNvSpPr txBox="1"/>
          <p:nvPr/>
        </p:nvSpPr>
        <p:spPr>
          <a:xfrm>
            <a:off x="603992" y="4403533"/>
            <a:ext cx="3922980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Уровень технической готовности предприятия-заявителя к реализации проекта:</a:t>
            </a:r>
          </a:p>
          <a:p>
            <a:pPr algn="just"/>
            <a:r>
              <a:rPr lang="ru-RU" sz="1050" dirty="0">
                <a:solidFill>
                  <a:srgbClr val="B25534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-оценка технологического аудита.</a:t>
            </a:r>
          </a:p>
        </p:txBody>
      </p:sp>
      <p:sp>
        <p:nvSpPr>
          <p:cNvPr id="68" name="Oval 10">
            <a:extLst>
              <a:ext uri="{FF2B5EF4-FFF2-40B4-BE49-F238E27FC236}">
                <a16:creationId xmlns:a16="http://schemas.microsoft.com/office/drawing/2014/main" id="{06407ED0-0F53-4D79-920E-A614F4C3ABB6}"/>
              </a:ext>
            </a:extLst>
          </p:cNvPr>
          <p:cNvSpPr/>
          <p:nvPr/>
        </p:nvSpPr>
        <p:spPr bwMode="auto">
          <a:xfrm flipH="1">
            <a:off x="457460" y="2188541"/>
            <a:ext cx="202992" cy="203821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0" name="Oval 10">
            <a:extLst>
              <a:ext uri="{FF2B5EF4-FFF2-40B4-BE49-F238E27FC236}">
                <a16:creationId xmlns:a16="http://schemas.microsoft.com/office/drawing/2014/main" id="{BF555EB5-2CDF-4888-B7D6-A55689F489ED}"/>
              </a:ext>
            </a:extLst>
          </p:cNvPr>
          <p:cNvSpPr/>
          <p:nvPr/>
        </p:nvSpPr>
        <p:spPr bwMode="auto">
          <a:xfrm flipH="1">
            <a:off x="453959" y="952447"/>
            <a:ext cx="202992" cy="203821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3C5BFC7-676D-4ACE-9002-1A36493F2E9E}"/>
              </a:ext>
            </a:extLst>
          </p:cNvPr>
          <p:cNvSpPr txBox="1"/>
          <p:nvPr/>
        </p:nvSpPr>
        <p:spPr>
          <a:xfrm>
            <a:off x="421894" y="898858"/>
            <a:ext cx="3016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1</a:t>
            </a:r>
            <a:endParaRPr lang="ru-KZ" b="1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3EA0531-15B3-444E-98EB-D34C86C65B49}"/>
              </a:ext>
            </a:extLst>
          </p:cNvPr>
          <p:cNvSpPr txBox="1"/>
          <p:nvPr/>
        </p:nvSpPr>
        <p:spPr>
          <a:xfrm>
            <a:off x="421894" y="2135409"/>
            <a:ext cx="3016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2</a:t>
            </a:r>
            <a:endParaRPr lang="ru-KZ" b="1" dirty="0"/>
          </a:p>
        </p:txBody>
      </p:sp>
      <p:sp>
        <p:nvSpPr>
          <p:cNvPr id="79" name="Oval 10">
            <a:extLst>
              <a:ext uri="{FF2B5EF4-FFF2-40B4-BE49-F238E27FC236}">
                <a16:creationId xmlns:a16="http://schemas.microsoft.com/office/drawing/2014/main" id="{D72CC0AC-3335-4293-A0EF-2CD10B14B4E7}"/>
              </a:ext>
            </a:extLst>
          </p:cNvPr>
          <p:cNvSpPr/>
          <p:nvPr/>
        </p:nvSpPr>
        <p:spPr bwMode="auto">
          <a:xfrm flipH="1">
            <a:off x="456996" y="3762181"/>
            <a:ext cx="202992" cy="203821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0" name="Oval 10">
            <a:extLst>
              <a:ext uri="{FF2B5EF4-FFF2-40B4-BE49-F238E27FC236}">
                <a16:creationId xmlns:a16="http://schemas.microsoft.com/office/drawing/2014/main" id="{B0084448-2119-42FF-8592-41AE430CDF3E}"/>
              </a:ext>
            </a:extLst>
          </p:cNvPr>
          <p:cNvSpPr/>
          <p:nvPr/>
        </p:nvSpPr>
        <p:spPr bwMode="auto">
          <a:xfrm flipH="1">
            <a:off x="4850765" y="2306225"/>
            <a:ext cx="202992" cy="203821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1" name="Oval 10">
            <a:extLst>
              <a:ext uri="{FF2B5EF4-FFF2-40B4-BE49-F238E27FC236}">
                <a16:creationId xmlns:a16="http://schemas.microsoft.com/office/drawing/2014/main" id="{87B6FBD9-C3AE-4C11-BF3B-F97042B95668}"/>
              </a:ext>
            </a:extLst>
          </p:cNvPr>
          <p:cNvSpPr/>
          <p:nvPr/>
        </p:nvSpPr>
        <p:spPr bwMode="auto">
          <a:xfrm flipH="1">
            <a:off x="453636" y="3034800"/>
            <a:ext cx="202992" cy="203821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86400B6-B20C-4160-A6E6-B75A4B3BBA7D}"/>
              </a:ext>
            </a:extLst>
          </p:cNvPr>
          <p:cNvSpPr txBox="1"/>
          <p:nvPr/>
        </p:nvSpPr>
        <p:spPr>
          <a:xfrm>
            <a:off x="414995" y="2980133"/>
            <a:ext cx="3016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3</a:t>
            </a:r>
            <a:endParaRPr lang="ru-KZ" b="1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CC85150-27C6-4E0F-B646-BCDBB593D9B2}"/>
              </a:ext>
            </a:extLst>
          </p:cNvPr>
          <p:cNvSpPr txBox="1"/>
          <p:nvPr/>
        </p:nvSpPr>
        <p:spPr>
          <a:xfrm>
            <a:off x="421346" y="3709741"/>
            <a:ext cx="3016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4</a:t>
            </a:r>
            <a:endParaRPr lang="ru-KZ" b="1" dirty="0"/>
          </a:p>
        </p:txBody>
      </p:sp>
      <p:sp>
        <p:nvSpPr>
          <p:cNvPr id="84" name="Oval 10">
            <a:extLst>
              <a:ext uri="{FF2B5EF4-FFF2-40B4-BE49-F238E27FC236}">
                <a16:creationId xmlns:a16="http://schemas.microsoft.com/office/drawing/2014/main" id="{81E9C11D-4ADD-46EF-AA57-407F7127AC3C}"/>
              </a:ext>
            </a:extLst>
          </p:cNvPr>
          <p:cNvSpPr/>
          <p:nvPr/>
        </p:nvSpPr>
        <p:spPr bwMode="auto">
          <a:xfrm flipH="1">
            <a:off x="451651" y="4393799"/>
            <a:ext cx="202992" cy="203821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39300C9D-E3C2-4E65-8E77-405EA3B8134E}"/>
              </a:ext>
            </a:extLst>
          </p:cNvPr>
          <p:cNvSpPr txBox="1"/>
          <p:nvPr/>
        </p:nvSpPr>
        <p:spPr>
          <a:xfrm>
            <a:off x="421346" y="4339835"/>
            <a:ext cx="3016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5</a:t>
            </a:r>
            <a:endParaRPr lang="ru-KZ" b="1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E8659FBA-AC33-4ABD-8403-9EF4CE8FBF2D}"/>
              </a:ext>
            </a:extLst>
          </p:cNvPr>
          <p:cNvSpPr txBox="1"/>
          <p:nvPr/>
        </p:nvSpPr>
        <p:spPr>
          <a:xfrm>
            <a:off x="5042735" y="929093"/>
            <a:ext cx="41167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>
                <a:solidFill>
                  <a:srgbClr val="B25534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Оценка обоснованности инвестиционных затрат по проекту, схемы финансирования проекта.</a:t>
            </a:r>
            <a:endParaRPr lang="ru-RU" sz="1050" dirty="0">
              <a:solidFill>
                <a:srgbClr val="B25534"/>
              </a:solidFill>
              <a:latin typeface="Helvetica" panose="00000500000000000000" pitchFamily="50" charset="0"/>
              <a:ea typeface="Helvetica" panose="00000500000000000000" pitchFamily="50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F6BDAF1-F90A-47EE-870D-2C8CCDA49D0C}"/>
              </a:ext>
            </a:extLst>
          </p:cNvPr>
          <p:cNvSpPr txBox="1"/>
          <p:nvPr/>
        </p:nvSpPr>
        <p:spPr>
          <a:xfrm>
            <a:off x="5042735" y="1352318"/>
            <a:ext cx="411671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>
                <a:solidFill>
                  <a:srgbClr val="B25534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Оценка финансового состояния заявителя, оценка активов, обязательств и собственного капитала заявителя.</a:t>
            </a:r>
          </a:p>
        </p:txBody>
      </p:sp>
      <p:sp>
        <p:nvSpPr>
          <p:cNvPr id="88" name="Oval 10">
            <a:extLst>
              <a:ext uri="{FF2B5EF4-FFF2-40B4-BE49-F238E27FC236}">
                <a16:creationId xmlns:a16="http://schemas.microsoft.com/office/drawing/2014/main" id="{9200FCBA-234B-4039-976E-C57C3A8C279D}"/>
              </a:ext>
            </a:extLst>
          </p:cNvPr>
          <p:cNvSpPr/>
          <p:nvPr/>
        </p:nvSpPr>
        <p:spPr bwMode="auto">
          <a:xfrm flipH="1">
            <a:off x="4850765" y="1335019"/>
            <a:ext cx="202992" cy="203821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FD8616C-82F2-486F-A4CD-ADBC7D9292C6}"/>
              </a:ext>
            </a:extLst>
          </p:cNvPr>
          <p:cNvSpPr txBox="1"/>
          <p:nvPr/>
        </p:nvSpPr>
        <p:spPr>
          <a:xfrm>
            <a:off x="4816285" y="1293262"/>
            <a:ext cx="3016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2</a:t>
            </a:r>
            <a:endParaRPr lang="ru-KZ" b="1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3487600-B39E-4AF8-951C-93457E11C1BC}"/>
              </a:ext>
            </a:extLst>
          </p:cNvPr>
          <p:cNvSpPr txBox="1"/>
          <p:nvPr/>
        </p:nvSpPr>
        <p:spPr>
          <a:xfrm>
            <a:off x="5042735" y="1934225"/>
            <a:ext cx="41167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>
                <a:solidFill>
                  <a:srgbClr val="B25534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Оценка рынка в целях определения востребованности планируемой к производству продукции.</a:t>
            </a:r>
          </a:p>
        </p:txBody>
      </p:sp>
      <p:sp>
        <p:nvSpPr>
          <p:cNvPr id="91" name="Oval 10">
            <a:extLst>
              <a:ext uri="{FF2B5EF4-FFF2-40B4-BE49-F238E27FC236}">
                <a16:creationId xmlns:a16="http://schemas.microsoft.com/office/drawing/2014/main" id="{0CE457D3-48F4-4892-9D5C-7110A29EE824}"/>
              </a:ext>
            </a:extLst>
          </p:cNvPr>
          <p:cNvSpPr/>
          <p:nvPr/>
        </p:nvSpPr>
        <p:spPr bwMode="auto">
          <a:xfrm flipH="1">
            <a:off x="4850765" y="1938611"/>
            <a:ext cx="202992" cy="203821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2" name="Oval 10">
            <a:extLst>
              <a:ext uri="{FF2B5EF4-FFF2-40B4-BE49-F238E27FC236}">
                <a16:creationId xmlns:a16="http://schemas.microsoft.com/office/drawing/2014/main" id="{557CFE22-4433-4F68-B79E-0539485969AE}"/>
              </a:ext>
            </a:extLst>
          </p:cNvPr>
          <p:cNvSpPr/>
          <p:nvPr/>
        </p:nvSpPr>
        <p:spPr bwMode="auto">
          <a:xfrm flipH="1">
            <a:off x="4855634" y="2682851"/>
            <a:ext cx="202992" cy="203821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4B5BF74C-C08A-4B70-AA72-A4C63235C821}"/>
              </a:ext>
            </a:extLst>
          </p:cNvPr>
          <p:cNvSpPr txBox="1"/>
          <p:nvPr/>
        </p:nvSpPr>
        <p:spPr>
          <a:xfrm>
            <a:off x="4825706" y="1882764"/>
            <a:ext cx="3016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3</a:t>
            </a:r>
            <a:endParaRPr lang="ru-KZ" b="1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4340E2E-B493-4111-8DA9-91142D9240DF}"/>
              </a:ext>
            </a:extLst>
          </p:cNvPr>
          <p:cNvSpPr txBox="1"/>
          <p:nvPr/>
        </p:nvSpPr>
        <p:spPr>
          <a:xfrm>
            <a:off x="5042735" y="2321840"/>
            <a:ext cx="41167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>
                <a:solidFill>
                  <a:srgbClr val="B25534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Оценка конкурентоспособности продукции проекта по стоимостным параметрам.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4C90548A-0300-42B3-A4FD-220B3C0CA97E}"/>
              </a:ext>
            </a:extLst>
          </p:cNvPr>
          <p:cNvSpPr txBox="1"/>
          <p:nvPr/>
        </p:nvSpPr>
        <p:spPr>
          <a:xfrm>
            <a:off x="4816285" y="2255731"/>
            <a:ext cx="3016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4</a:t>
            </a:r>
            <a:endParaRPr lang="ru-KZ" b="1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B00B4E97-3238-4755-982D-7C43CB98832F}"/>
              </a:ext>
            </a:extLst>
          </p:cNvPr>
          <p:cNvSpPr txBox="1"/>
          <p:nvPr/>
        </p:nvSpPr>
        <p:spPr>
          <a:xfrm>
            <a:off x="5042735" y="2690985"/>
            <a:ext cx="41167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>
                <a:solidFill>
                  <a:srgbClr val="B25534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Оценки финансового анализа проекта и эффективности инвестиций путем определения: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C16FF960-970C-4282-82C6-B66BC1CD0F58}"/>
              </a:ext>
            </a:extLst>
          </p:cNvPr>
          <p:cNvSpPr txBox="1"/>
          <p:nvPr/>
        </p:nvSpPr>
        <p:spPr>
          <a:xfrm>
            <a:off x="4824088" y="2636294"/>
            <a:ext cx="3016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5</a:t>
            </a:r>
            <a:endParaRPr lang="ru-KZ" b="1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FD0B8C0F-C9C6-4CEE-8F8A-6B301C4309B6}"/>
              </a:ext>
            </a:extLst>
          </p:cNvPr>
          <p:cNvSpPr txBox="1"/>
          <p:nvPr/>
        </p:nvSpPr>
        <p:spPr>
          <a:xfrm>
            <a:off x="5042735" y="3088443"/>
            <a:ext cx="40303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-показателя чистовой приведенной стоимости – NPV, </a:t>
            </a:r>
            <a:r>
              <a:rPr lang="ru-RU" sz="1100" dirty="0" err="1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Net</a:t>
            </a:r>
            <a:r>
              <a:rPr lang="ru-RU" sz="1100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 </a:t>
            </a:r>
            <a:r>
              <a:rPr lang="ru-RU" sz="1100" dirty="0" err="1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Present</a:t>
            </a:r>
            <a:r>
              <a:rPr lang="ru-RU" sz="1100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 </a:t>
            </a:r>
            <a:r>
              <a:rPr lang="ru-RU" sz="1100" dirty="0" err="1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Value</a:t>
            </a:r>
            <a:r>
              <a:rPr lang="ru-RU" sz="1100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 (метод текущей стоимости);</a:t>
            </a:r>
          </a:p>
          <a:p>
            <a:pPr algn="just"/>
            <a:endParaRPr lang="ru-RU" sz="400" dirty="0">
              <a:solidFill>
                <a:srgbClr val="1F4E79"/>
              </a:solidFill>
              <a:latin typeface="Helvetica" panose="00000500000000000000" pitchFamily="50" charset="0"/>
              <a:ea typeface="Helvetica" panose="00000500000000000000" pitchFamily="50" charset="0"/>
            </a:endParaRPr>
          </a:p>
          <a:p>
            <a:pPr algn="just"/>
            <a:r>
              <a:rPr lang="ru-RU" sz="1100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-показателя внутренней рентабельности проекта или внутренней нормы прибыли – IRR, </a:t>
            </a:r>
            <a:r>
              <a:rPr lang="ru-RU" sz="1100" dirty="0" err="1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Internal</a:t>
            </a:r>
            <a:r>
              <a:rPr lang="ru-RU" sz="1100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 </a:t>
            </a:r>
            <a:r>
              <a:rPr lang="ru-RU" sz="1100" dirty="0" err="1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Rate</a:t>
            </a:r>
            <a:r>
              <a:rPr lang="ru-RU" sz="1100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 </a:t>
            </a:r>
            <a:r>
              <a:rPr lang="ru-RU" sz="1100" dirty="0" err="1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of</a:t>
            </a:r>
            <a:r>
              <a:rPr lang="ru-RU" sz="1100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 </a:t>
            </a:r>
            <a:r>
              <a:rPr lang="ru-RU" sz="1100" dirty="0" err="1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Return</a:t>
            </a:r>
            <a:r>
              <a:rPr lang="ru-RU" sz="1100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 (метод рентабельности);</a:t>
            </a:r>
          </a:p>
          <a:p>
            <a:pPr algn="just"/>
            <a:endParaRPr lang="ru-RU" sz="400" dirty="0">
              <a:solidFill>
                <a:srgbClr val="1F4E79"/>
              </a:solidFill>
              <a:latin typeface="Helvetica" panose="00000500000000000000" pitchFamily="50" charset="0"/>
              <a:ea typeface="Helvetica" panose="00000500000000000000" pitchFamily="50" charset="0"/>
            </a:endParaRPr>
          </a:p>
          <a:p>
            <a:pPr algn="just"/>
            <a:r>
              <a:rPr lang="ru-RU" sz="1100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-период окупаемости (срок возврата) инвестиций (PP, </a:t>
            </a:r>
            <a:r>
              <a:rPr lang="ru-RU" sz="1100" dirty="0" err="1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Payback</a:t>
            </a:r>
            <a:r>
              <a:rPr lang="ru-RU" sz="1100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 </a:t>
            </a:r>
            <a:r>
              <a:rPr lang="ru-RU" sz="1100" dirty="0" err="1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Period</a:t>
            </a:r>
            <a:r>
              <a:rPr lang="ru-RU" sz="1100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) (метод ликвидности).</a:t>
            </a:r>
          </a:p>
          <a:p>
            <a:pPr algn="just"/>
            <a:endParaRPr lang="ru-RU" sz="1100" dirty="0">
              <a:solidFill>
                <a:srgbClr val="1F4E79"/>
              </a:solidFill>
              <a:latin typeface="Helvetica" panose="00000500000000000000" pitchFamily="50" charset="0"/>
              <a:ea typeface="Helvetica" panose="00000500000000000000" pitchFamily="50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5D4A722F-FF05-40DA-B7FE-338E7BE5C77F}"/>
              </a:ext>
            </a:extLst>
          </p:cNvPr>
          <p:cNvSpPr txBox="1"/>
          <p:nvPr/>
        </p:nvSpPr>
        <p:spPr>
          <a:xfrm>
            <a:off x="594654" y="51693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1</a:t>
            </a:r>
            <a:endParaRPr lang="ru-KZ" b="1" dirty="0"/>
          </a:p>
        </p:txBody>
      </p:sp>
      <p:sp>
        <p:nvSpPr>
          <p:cNvPr id="115" name="Знак умножения 114">
            <a:extLst>
              <a:ext uri="{FF2B5EF4-FFF2-40B4-BE49-F238E27FC236}">
                <a16:creationId xmlns:a16="http://schemas.microsoft.com/office/drawing/2014/main" id="{E2F39886-7A8F-4088-81BB-6EE01D32CA6D}"/>
              </a:ext>
            </a:extLst>
          </p:cNvPr>
          <p:cNvSpPr/>
          <p:nvPr/>
        </p:nvSpPr>
        <p:spPr>
          <a:xfrm>
            <a:off x="1824822" y="5152710"/>
            <a:ext cx="442071" cy="43702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1A3D9125-2390-4EDD-8A3A-6E7E999285B9}"/>
              </a:ext>
            </a:extLst>
          </p:cNvPr>
          <p:cNvSpPr txBox="1"/>
          <p:nvPr/>
        </p:nvSpPr>
        <p:spPr>
          <a:xfrm>
            <a:off x="859042" y="5215542"/>
            <a:ext cx="11434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latin typeface="Helvetica" panose="00000500000000000000" pitchFamily="50" charset="0"/>
                <a:ea typeface="Helvetica" panose="00000500000000000000" pitchFamily="50" charset="0"/>
              </a:rPr>
              <a:t>&lt; </a:t>
            </a:r>
            <a:r>
              <a:rPr lang="ru-RU" sz="1200" dirty="0">
                <a:latin typeface="Helvetica" panose="00000500000000000000" pitchFamily="50" charset="0"/>
                <a:ea typeface="Helvetica" panose="00000500000000000000" pitchFamily="50" charset="0"/>
              </a:rPr>
              <a:t>80 баллов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5C88F8E9-F990-4865-9F10-A02BDCA36E29}"/>
              </a:ext>
            </a:extLst>
          </p:cNvPr>
          <p:cNvSpPr txBox="1"/>
          <p:nvPr/>
        </p:nvSpPr>
        <p:spPr>
          <a:xfrm>
            <a:off x="2201771" y="5208796"/>
            <a:ext cx="2606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latin typeface="Helvetica" panose="00000500000000000000" pitchFamily="50" charset="0"/>
                <a:ea typeface="Helvetica" panose="00000500000000000000" pitchFamily="50" charset="0"/>
              </a:rPr>
              <a:t>не подлежат рассмотрению МВК</a:t>
            </a:r>
          </a:p>
        </p:txBody>
      </p:sp>
      <p:sp>
        <p:nvSpPr>
          <p:cNvPr id="123" name="Oval 10">
            <a:extLst>
              <a:ext uri="{FF2B5EF4-FFF2-40B4-BE49-F238E27FC236}">
                <a16:creationId xmlns:a16="http://schemas.microsoft.com/office/drawing/2014/main" id="{DE6F220D-4AC9-4C0D-9CCA-6D7B07B2A80D}"/>
              </a:ext>
            </a:extLst>
          </p:cNvPr>
          <p:cNvSpPr/>
          <p:nvPr/>
        </p:nvSpPr>
        <p:spPr bwMode="auto">
          <a:xfrm flipH="1">
            <a:off x="589484" y="5195893"/>
            <a:ext cx="301687" cy="304800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0A007BD8-AEDE-4252-A4BD-67E32E73697D}"/>
              </a:ext>
            </a:extLst>
          </p:cNvPr>
          <p:cNvSpPr txBox="1"/>
          <p:nvPr/>
        </p:nvSpPr>
        <p:spPr>
          <a:xfrm>
            <a:off x="593513" y="556874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2</a:t>
            </a:r>
            <a:endParaRPr lang="ru-KZ" b="1" dirty="0"/>
          </a:p>
        </p:txBody>
      </p:sp>
      <p:sp>
        <p:nvSpPr>
          <p:cNvPr id="127" name="Oval 10">
            <a:extLst>
              <a:ext uri="{FF2B5EF4-FFF2-40B4-BE49-F238E27FC236}">
                <a16:creationId xmlns:a16="http://schemas.microsoft.com/office/drawing/2014/main" id="{280F4A6A-4A14-42E5-8349-BE0E9825792F}"/>
              </a:ext>
            </a:extLst>
          </p:cNvPr>
          <p:cNvSpPr/>
          <p:nvPr/>
        </p:nvSpPr>
        <p:spPr bwMode="auto">
          <a:xfrm flipH="1">
            <a:off x="588343" y="5595262"/>
            <a:ext cx="301687" cy="304800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AE196E84-A7A4-402D-8E09-09B1625863CE}"/>
              </a:ext>
            </a:extLst>
          </p:cNvPr>
          <p:cNvSpPr txBox="1"/>
          <p:nvPr/>
        </p:nvSpPr>
        <p:spPr>
          <a:xfrm>
            <a:off x="859042" y="5606760"/>
            <a:ext cx="11434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latin typeface="Helvetica" panose="00000500000000000000" pitchFamily="50" charset="0"/>
                <a:ea typeface="Helvetica" panose="00000500000000000000" pitchFamily="50" charset="0"/>
              </a:rPr>
              <a:t>&gt; </a:t>
            </a:r>
            <a:r>
              <a:rPr lang="ru-RU" sz="1200" dirty="0">
                <a:latin typeface="Helvetica" panose="00000500000000000000" pitchFamily="50" charset="0"/>
                <a:ea typeface="Helvetica" panose="00000500000000000000" pitchFamily="50" charset="0"/>
              </a:rPr>
              <a:t>80 баллов</a:t>
            </a:r>
          </a:p>
        </p:txBody>
      </p:sp>
      <p:cxnSp>
        <p:nvCxnSpPr>
          <p:cNvPr id="129" name="Прямая со стрелкой 128">
            <a:extLst>
              <a:ext uri="{FF2B5EF4-FFF2-40B4-BE49-F238E27FC236}">
                <a16:creationId xmlns:a16="http://schemas.microsoft.com/office/drawing/2014/main" id="{A1761F68-EA11-4ADA-A119-CAD1EC73376C}"/>
              </a:ext>
            </a:extLst>
          </p:cNvPr>
          <p:cNvCxnSpPr>
            <a:cxnSpLocks/>
          </p:cNvCxnSpPr>
          <p:nvPr/>
        </p:nvCxnSpPr>
        <p:spPr>
          <a:xfrm>
            <a:off x="1865266" y="5765834"/>
            <a:ext cx="401627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0" name="TextBox 129">
            <a:extLst>
              <a:ext uri="{FF2B5EF4-FFF2-40B4-BE49-F238E27FC236}">
                <a16:creationId xmlns:a16="http://schemas.microsoft.com/office/drawing/2014/main" id="{3944AF12-9F69-4026-AEB0-12AA17FFF688}"/>
              </a:ext>
            </a:extLst>
          </p:cNvPr>
          <p:cNvSpPr txBox="1"/>
          <p:nvPr/>
        </p:nvSpPr>
        <p:spPr>
          <a:xfrm>
            <a:off x="2209887" y="5613780"/>
            <a:ext cx="2606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latin typeface="Helvetica" panose="00000500000000000000" pitchFamily="50" charset="0"/>
                <a:ea typeface="Helvetica" panose="00000500000000000000" pitchFamily="50" charset="0"/>
              </a:rPr>
              <a:t>подлежат рассмотрению МВК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317EA89D-6FE6-446D-8982-3B76554CA9FF}"/>
              </a:ext>
            </a:extLst>
          </p:cNvPr>
          <p:cNvSpPr txBox="1"/>
          <p:nvPr/>
        </p:nvSpPr>
        <p:spPr>
          <a:xfrm>
            <a:off x="4742553" y="5168981"/>
            <a:ext cx="4493421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>
                <a:latin typeface="Helvetica" panose="00000500000000000000" pitchFamily="50" charset="0"/>
                <a:ea typeface="Helvetica" panose="00000500000000000000" pitchFamily="50" charset="0"/>
              </a:rPr>
              <a:t>В зависимости от категории субъекта предпринимательства, при выставлении итоговых баллов по этапу, учитывается коэффициент в следующем порядке: </a:t>
            </a:r>
          </a:p>
          <a:p>
            <a:pPr algn="just"/>
            <a:r>
              <a:rPr lang="ru-RU" sz="1200" i="1" dirty="0">
                <a:latin typeface="Helvetica" panose="00000500000000000000" pitchFamily="50" charset="0"/>
                <a:ea typeface="Helvetica" panose="00000500000000000000" pitchFamily="50" charset="0"/>
              </a:rPr>
              <a:t>1) </a:t>
            </a:r>
            <a:r>
              <a:rPr lang="ru-RU" sz="1200" i="1" dirty="0">
                <a:solidFill>
                  <a:srgbClr val="B25534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крупное</a:t>
            </a:r>
            <a:r>
              <a:rPr lang="ru-RU" sz="1200" i="1" dirty="0">
                <a:latin typeface="Helvetica" panose="00000500000000000000" pitchFamily="50" charset="0"/>
                <a:ea typeface="Helvetica" panose="00000500000000000000" pitchFamily="50" charset="0"/>
              </a:rPr>
              <a:t> предпринимательство – 0,3;</a:t>
            </a:r>
          </a:p>
          <a:p>
            <a:pPr algn="just"/>
            <a:r>
              <a:rPr lang="ru-RU" sz="1200" i="1" dirty="0">
                <a:latin typeface="Helvetica" panose="00000500000000000000" pitchFamily="50" charset="0"/>
                <a:ea typeface="Helvetica" panose="00000500000000000000" pitchFamily="50" charset="0"/>
              </a:rPr>
              <a:t>2) </a:t>
            </a:r>
            <a:r>
              <a:rPr lang="ru-RU" sz="1200" i="1" dirty="0">
                <a:solidFill>
                  <a:srgbClr val="B25534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среднее</a:t>
            </a:r>
            <a:r>
              <a:rPr lang="ru-RU" sz="1200" i="1" dirty="0">
                <a:latin typeface="Helvetica" panose="00000500000000000000" pitchFamily="50" charset="0"/>
                <a:ea typeface="Helvetica" panose="00000500000000000000" pitchFamily="50" charset="0"/>
              </a:rPr>
              <a:t> предпринимательство – 0,5;</a:t>
            </a:r>
          </a:p>
          <a:p>
            <a:pPr algn="just"/>
            <a:r>
              <a:rPr lang="ru-RU" sz="1200" i="1" dirty="0">
                <a:latin typeface="Helvetica" panose="00000500000000000000" pitchFamily="50" charset="0"/>
                <a:ea typeface="Helvetica" panose="00000500000000000000" pitchFamily="50" charset="0"/>
              </a:rPr>
              <a:t>3) </a:t>
            </a:r>
            <a:r>
              <a:rPr lang="ru-RU" sz="1200" i="1" dirty="0">
                <a:solidFill>
                  <a:srgbClr val="B25534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малое</a:t>
            </a:r>
            <a:r>
              <a:rPr lang="ru-RU" sz="1200" i="1" dirty="0">
                <a:latin typeface="Helvetica" panose="00000500000000000000" pitchFamily="50" charset="0"/>
                <a:ea typeface="Helvetica" panose="00000500000000000000" pitchFamily="50" charset="0"/>
              </a:rPr>
              <a:t> предпринимательство – 0,6.</a:t>
            </a:r>
          </a:p>
        </p:txBody>
      </p:sp>
    </p:spTree>
    <p:extLst>
      <p:ext uri="{BB962C8B-B14F-4D97-AF65-F5344CB8AC3E}">
        <p14:creationId xmlns:p14="http://schemas.microsoft.com/office/powerpoint/2010/main" val="55717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animBg="1"/>
      <p:bldP spid="125" grpId="0" animBg="1"/>
      <p:bldP spid="70" grpId="0"/>
      <p:bldP spid="38" grpId="0"/>
      <p:bldP spid="45" grpId="0"/>
      <p:bldP spid="63" grpId="0"/>
      <p:bldP spid="64" grpId="0"/>
      <p:bldP spid="65" grpId="0"/>
      <p:bldP spid="66" grpId="0"/>
      <p:bldP spid="86" grpId="0"/>
      <p:bldP spid="87" grpId="0"/>
      <p:bldP spid="90" grpId="0"/>
      <p:bldP spid="94" grpId="0"/>
      <p:bldP spid="100" grpId="0"/>
      <p:bldP spid="104" grpId="0"/>
      <p:bldP spid="121" grpId="0"/>
      <p:bldP spid="122" grpId="0"/>
      <p:bldP spid="128" grpId="0"/>
      <p:bldP spid="130" grpId="0"/>
      <p:bldP spid="131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9271</TotalTime>
  <Words>1326</Words>
  <Application>Microsoft Office PowerPoint</Application>
  <PresentationFormat>Экран (4:3)</PresentationFormat>
  <Paragraphs>274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Helvetica</vt:lpstr>
      <vt:lpstr>Lucida Bright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Диас Сериков</dc:creator>
  <cp:lastModifiedBy>Айдар Какимжанов</cp:lastModifiedBy>
  <cp:revision>345</cp:revision>
  <cp:lastPrinted>2021-03-04T10:43:24Z</cp:lastPrinted>
  <dcterms:created xsi:type="dcterms:W3CDTF">2020-05-19T11:27:27Z</dcterms:created>
  <dcterms:modified xsi:type="dcterms:W3CDTF">2021-03-10T03:34:42Z</dcterms:modified>
</cp:coreProperties>
</file>